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</p:sldMasterIdLst>
  <p:notesMasterIdLst>
    <p:notesMasterId r:id="rId60"/>
  </p:notesMasterIdLst>
  <p:sldIdLst>
    <p:sldId id="274" r:id="rId2"/>
    <p:sldId id="260" r:id="rId3"/>
    <p:sldId id="256" r:id="rId4"/>
    <p:sldId id="384" r:id="rId5"/>
    <p:sldId id="385" r:id="rId6"/>
    <p:sldId id="296" r:id="rId7"/>
    <p:sldId id="304" r:id="rId8"/>
    <p:sldId id="316" r:id="rId9"/>
    <p:sldId id="318" r:id="rId10"/>
    <p:sldId id="444" r:id="rId11"/>
    <p:sldId id="445" r:id="rId12"/>
    <p:sldId id="448" r:id="rId13"/>
    <p:sldId id="446" r:id="rId14"/>
    <p:sldId id="447" r:id="rId15"/>
    <p:sldId id="338" r:id="rId16"/>
    <p:sldId id="421" r:id="rId17"/>
    <p:sldId id="422" r:id="rId18"/>
    <p:sldId id="311" r:id="rId19"/>
    <p:sldId id="415" r:id="rId20"/>
    <p:sldId id="424" r:id="rId21"/>
    <p:sldId id="423" r:id="rId22"/>
    <p:sldId id="425" r:id="rId23"/>
    <p:sldId id="426" r:id="rId24"/>
    <p:sldId id="427" r:id="rId25"/>
    <p:sldId id="428" r:id="rId26"/>
    <p:sldId id="465" r:id="rId27"/>
    <p:sldId id="464" r:id="rId28"/>
    <p:sldId id="431" r:id="rId29"/>
    <p:sldId id="432" r:id="rId30"/>
    <p:sldId id="433" r:id="rId31"/>
    <p:sldId id="466" r:id="rId32"/>
    <p:sldId id="434" r:id="rId33"/>
    <p:sldId id="435" r:id="rId34"/>
    <p:sldId id="467" r:id="rId35"/>
    <p:sldId id="436" r:id="rId36"/>
    <p:sldId id="437" r:id="rId37"/>
    <p:sldId id="468" r:id="rId38"/>
    <p:sldId id="438" r:id="rId39"/>
    <p:sldId id="449" r:id="rId40"/>
    <p:sldId id="450" r:id="rId41"/>
    <p:sldId id="451" r:id="rId42"/>
    <p:sldId id="452" r:id="rId43"/>
    <p:sldId id="453" r:id="rId44"/>
    <p:sldId id="454" r:id="rId45"/>
    <p:sldId id="455" r:id="rId46"/>
    <p:sldId id="456" r:id="rId47"/>
    <p:sldId id="461" r:id="rId48"/>
    <p:sldId id="459" r:id="rId49"/>
    <p:sldId id="439" r:id="rId50"/>
    <p:sldId id="457" r:id="rId51"/>
    <p:sldId id="462" r:id="rId52"/>
    <p:sldId id="460" r:id="rId53"/>
    <p:sldId id="440" r:id="rId54"/>
    <p:sldId id="458" r:id="rId55"/>
    <p:sldId id="441" r:id="rId56"/>
    <p:sldId id="442" r:id="rId57"/>
    <p:sldId id="443" r:id="rId58"/>
    <p:sldId id="463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931" autoAdjust="0"/>
  </p:normalViewPr>
  <p:slideViewPr>
    <p:cSldViewPr>
      <p:cViewPr varScale="1">
        <p:scale>
          <a:sx n="110" d="100"/>
          <a:sy n="110" d="100"/>
        </p:scale>
        <p:origin x="-15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7BBB9-733F-41E1-8047-B4B322FF2459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C3509-994C-42A2-B5E7-15BE8CCA7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60" y="2298696"/>
            <a:ext cx="83960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Консультация для учителей химии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«Система интенсивной систематизации химических знаний при подготовке к ЕГЭ по химии»</a:t>
            </a:r>
          </a:p>
          <a:p>
            <a:pPr algn="ctr"/>
            <a:endParaRPr lang="ru-RU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марта 202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г.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6" name="Picture 2" descr="https://pravdinsk-edu.ru/wp-content/uploads/2020/10/EGE.jpg"/>
          <p:cNvPicPr>
            <a:picLocks noChangeAspect="1" noChangeArrowheads="1"/>
          </p:cNvPicPr>
          <p:nvPr/>
        </p:nvPicPr>
        <p:blipFill>
          <a:blip r:embed="rId2" cstate="print"/>
          <a:srcRect l="16956" t="16746" r="17103" b="19615"/>
          <a:stretch>
            <a:fillRect/>
          </a:stretch>
        </p:blipFill>
        <p:spPr bwMode="auto">
          <a:xfrm>
            <a:off x="214284" y="142852"/>
            <a:ext cx="2500330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500046"/>
            <a:ext cx="842493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Кодификатор элементов содержания и требований к уровню подготовки выпускников образовательных организаций для проведения единого государственного экзамена по химии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532" y="1714499"/>
            <a:ext cx="3942438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Раздел 1. Перечень элементов содержания, проверяемых на едином государственном экзамене по химии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7994" y="1714499"/>
            <a:ext cx="4266474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Раздел 2. Перечень требований к уровню подготовки, проверяемых на едином государственном экзамене по химии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3571898"/>
            <a:ext cx="8424936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В раздел 1 кодификатора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вошли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те элементы содержания обязательного минимума, которые: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– подлежат изучению, но не являются объектом контроля и не включены в «Требования к уровню подготовки выпускников»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– не находят должного применения и развития в программах и учебниках как базового, так и профильного уровней изучения химии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– не могут быть проверены в рамках единого государственного экзамена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526" y="260658"/>
            <a:ext cx="847894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Спецификация контрольных измерительных материалов для проведения в 2021 году единого государственного экзамена по ХИМИИ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11588" t="27282" r="61177" b="49465"/>
          <a:stretch>
            <a:fillRect/>
          </a:stretch>
        </p:blipFill>
        <p:spPr bwMode="auto">
          <a:xfrm>
            <a:off x="428596" y="1285860"/>
            <a:ext cx="8358246" cy="535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 l="42816" t="41600" r="30016" b="40550"/>
          <a:stretch>
            <a:fillRect/>
          </a:stretch>
        </p:blipFill>
        <p:spPr bwMode="auto">
          <a:xfrm>
            <a:off x="12" y="1268760"/>
            <a:ext cx="915772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527" y="260657"/>
            <a:ext cx="853294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Демонстрационный вариант контрольных измерительных материалов единого государственного экзамена 2021 года по ХИМИИ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643059"/>
            <a:ext cx="8532948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Задания, включённые в демонстрационный вариант,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отражают всех элементов содержания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которые будут проверяться с помощью вариантов КИМ в 2021 г. Полный перечень элементов, которые могут контролироваться на едином государственном экзамене 2021 г., приведён в кодификаторе элементов содержания и требований к уровню подготовки выпускников образовательных организаций для проведения единого государственного экзамена 2021 г. по химии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13382" t="8001" r="14563" b="90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383868" y="1484786"/>
            <a:ext cx="5079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http://www.fipi.ru/</a:t>
            </a:r>
            <a:endParaRPr lang="ru-RU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J:\Предметная комиссия_2019\Учебники_ЕГЭ\imagehandler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4" y="3068960"/>
            <a:ext cx="2771800" cy="3655562"/>
          </a:xfrm>
          <a:prstGeom prst="rect">
            <a:avLst/>
          </a:prstGeom>
          <a:noFill/>
        </p:spPr>
      </p:pic>
      <p:pic>
        <p:nvPicPr>
          <p:cNvPr id="11" name="Picture 5" descr="J:\Предметная комиссия_2019\Учебники_ЕГЭ\imagehandle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7" y="3068960"/>
            <a:ext cx="2664296" cy="3565266"/>
          </a:xfrm>
          <a:prstGeom prst="rect">
            <a:avLst/>
          </a:prstGeom>
          <a:noFill/>
        </p:spPr>
      </p:pic>
      <p:pic>
        <p:nvPicPr>
          <p:cNvPr id="20484" name="Picture 4" descr="ЕГЭ. Химия. Типовые экзаменационные варианты. 10 вариант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0"/>
            <a:ext cx="2714625" cy="3143250"/>
          </a:xfrm>
          <a:prstGeom prst="rect">
            <a:avLst/>
          </a:prstGeom>
          <a:noFill/>
        </p:spPr>
      </p:pic>
      <p:pic>
        <p:nvPicPr>
          <p:cNvPr id="20486" name="Picture 6" descr="ЕГЭ. Химия. Типовые экзаменационные варианты. 30 вариант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7" y="0"/>
            <a:ext cx="2714625" cy="3143250"/>
          </a:xfrm>
          <a:prstGeom prst="rect">
            <a:avLst/>
          </a:prstGeom>
          <a:noFill/>
        </p:spPr>
      </p:pic>
      <p:pic>
        <p:nvPicPr>
          <p:cNvPr id="20488" name="Picture 8" descr="https://www.intellectcentre.ru/uploads/book/yyG4zAR0z2wolTJ2HQvUqaMQ1A1O_159836341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88" y="1196752"/>
            <a:ext cx="2725123" cy="39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100 баллов по химии. Теория и практика. Задачи и упражнения : учебное пособ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4675"/>
            <a:ext cx="3960440" cy="613868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16018" y="441252"/>
            <a:ext cx="403244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пособии, подготовленном сотрудниками кафедры химии РНИМУ им. Н. И. Пирогова, ведущего медицинского вуза страны, рассмотрены все разделы школьного курса химии. Каждый раздел состоит из теоретического введения, типовых задач и примеров их решения, в комплексе позволяющих повысить уровень своих знаний в области химии и получить высокий балл на выпускном экзамене для поступления в вузы.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И. Ю. Белавин, Е. А.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Бесова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Н. А. Калашникова и др. ; под ред. В. В.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Негребецкого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Химия : углубленный курс подготовки к ЕГ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536504" cy="62675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932040" y="548704"/>
            <a:ext cx="38884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Химия : углубленный курс подготовки к ЕГЭ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Справочник предназначен для углублённой подготовки к ЕГЭ по химии. Издание содержит необходимые теоретические сведения по всем темам школьного курса химии. В каждой теме приведены примеры экзаменационных заданий с подробными решениями, а затем даны задания для самостоятельного контроля знаний. Ко всем заданиям приведены ответы.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В. В. Еремин, Р. Л. Антипин, А. А. Дроздов и др.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J:\Предметная комиссия_2019\Учебники_ЕГЭ\10-ere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7"/>
            <a:ext cx="2016224" cy="2978513"/>
          </a:xfrm>
          <a:prstGeom prst="rect">
            <a:avLst/>
          </a:prstGeom>
          <a:noFill/>
        </p:spPr>
      </p:pic>
      <p:pic>
        <p:nvPicPr>
          <p:cNvPr id="6146" name="Picture 2" descr="J:\Предметная комиссия_2019\Учебники_ЕГЭ\cover3d1-10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2044412" cy="3045636"/>
          </a:xfrm>
          <a:prstGeom prst="rect">
            <a:avLst/>
          </a:prstGeom>
          <a:noFill/>
        </p:spPr>
      </p:pic>
      <p:pic>
        <p:nvPicPr>
          <p:cNvPr id="6147" name="Picture 3" descr="J:\Предметная комиссия_2019\Учебники_ЕГЭ\imagehandler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204" y="260648"/>
            <a:ext cx="2115691" cy="2943570"/>
          </a:xfrm>
          <a:prstGeom prst="rect">
            <a:avLst/>
          </a:prstGeom>
          <a:noFill/>
        </p:spPr>
      </p:pic>
      <p:pic>
        <p:nvPicPr>
          <p:cNvPr id="6153" name="Picture 9" descr="J:\Предметная комиссия_2019\Учебники_ЕГЭ\imagehandler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429000"/>
            <a:ext cx="2376264" cy="3122434"/>
          </a:xfrm>
          <a:prstGeom prst="rect">
            <a:avLst/>
          </a:prstGeom>
          <a:noFill/>
        </p:spPr>
      </p:pic>
      <p:pic>
        <p:nvPicPr>
          <p:cNvPr id="6154" name="Picture 10" descr="J:\Предметная комиссия_2019\Учебники_ЕГЭ\imagehandler (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429000"/>
            <a:ext cx="2376264" cy="3110954"/>
          </a:xfrm>
          <a:prstGeom prst="rect">
            <a:avLst/>
          </a:prstGeom>
          <a:noFill/>
        </p:spPr>
      </p:pic>
      <p:pic>
        <p:nvPicPr>
          <p:cNvPr id="6155" name="Picture 11" descr="J:\Предметная комиссия_2019\Учебники_ЕГЭ\imagehandler (9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429024"/>
            <a:ext cx="2376264" cy="3099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Олимпиады и конкурсные экзамены по химии в МГ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47683"/>
            <a:ext cx="1905000" cy="27241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28860" y="428625"/>
            <a:ext cx="6357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Олимпиады и конкурсные экзамены по химии в МГУ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Данное пособие отличается от большинства подобных изданий, предназначенных для абитуриентов, тем, что крупнейший отечественный вуз - Московский государственный университет имени М.В. Ломоносова - представляет все варианты экзаменационных и олимпиадных заданий по химии, предлагавшихся на университетских олимпиадах и вступительных экзаменах на факультетах МГУ за шесть лет</a:t>
            </a:r>
          </a:p>
        </p:txBody>
      </p:sp>
      <p:pic>
        <p:nvPicPr>
          <p:cNvPr id="97284" name="Picture 4" descr="100 баллов по химии. Полный курс для поступающих в вузы : учебное пособ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24296"/>
            <a:ext cx="1905000" cy="27051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0300" y="3500450"/>
            <a:ext cx="6286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100 баллов по химии. Полный курс для поступающих в вузы : учебное пособие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В пособии, подготовленном сотрудниками кафедры химии РНИМУ им. Н. И. Пирогова, ведущего медицинского вуза страны, рассмотрены все разделы школьного курса химии, необходимые для его успешного освоения и последующей сдачи в экзаменационном формате (ЕГЭ и др.). Каждый из разделов пособия состоит из краткого теоретического введения, типовых задач, задач повышенной сложности и примеров их решения.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42910" y="2071678"/>
            <a:ext cx="7962920" cy="421484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Краткие сведения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 результатах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ЕГЭ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 химии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на территории Липецкой области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85786" y="2285992"/>
            <a:ext cx="7962920" cy="2143140"/>
          </a:xfrm>
          <a:prstGeom prst="rect">
            <a:avLst/>
          </a:prstGeom>
        </p:spPr>
        <p:txBody>
          <a:bodyPr/>
          <a:lstStyle/>
          <a:p>
            <a:pPr lvl="0" algn="r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Анализ результатов выполнения отдельных заданий или групп заданий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9" y="214310"/>
            <a:ext cx="8501122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1. 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Теоретические основы химии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современные представления о строении атома, Периодический закон и Периодическая система химических элементов Д.И. Менделеева, химическая связь и строение вещества.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Химическая реакция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8125" t="25000" r="22656" b="33333"/>
          <a:stretch>
            <a:fillRect/>
          </a:stretch>
        </p:blipFill>
        <p:spPr bwMode="auto">
          <a:xfrm>
            <a:off x="142845" y="2500306"/>
            <a:ext cx="8929750" cy="415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57159" y="1714488"/>
            <a:ext cx="850112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Задание 3.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Электроотрицательность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Степень окисления и валентность химических элементов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768" y="5857916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39,24%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1719" t="40972" r="28906" b="10416"/>
          <a:stretch>
            <a:fillRect/>
          </a:stretch>
        </p:blipFill>
        <p:spPr bwMode="auto">
          <a:xfrm>
            <a:off x="214284" y="2500306"/>
            <a:ext cx="871543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60" y="275562"/>
            <a:ext cx="8429684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4. Ковалентная химическая связь, её разновидности и механизмы образования. Характеристики ковалентной связи (полярность и энергия связи). Ионная связь. Металлическая связь. Водородная связь. Вещества молекулярного и немолекулярного строения. Тип кристаллической решётки. Зависимость свойств веществ от их состава и строения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768" y="5786478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52,12%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0078" t="26389" r="24609" b="12500"/>
          <a:stretch>
            <a:fillRect/>
          </a:stretch>
        </p:blipFill>
        <p:spPr bwMode="auto">
          <a:xfrm>
            <a:off x="142846" y="1285860"/>
            <a:ext cx="8858312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214302"/>
            <a:ext cx="850112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24. Обратимые и необратимые химические реакции. Химическое равновесие. Смещение равновесия под действием различных факторов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768" y="6058959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41,00%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0078" t="54167" r="25000" b="7638"/>
          <a:stretch>
            <a:fillRect/>
          </a:stretch>
        </p:blipFill>
        <p:spPr bwMode="auto">
          <a:xfrm>
            <a:off x="214283" y="1285860"/>
            <a:ext cx="881285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8" y="285728"/>
            <a:ext cx="857256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19. Классификация химических реакций в неорганической и органической химии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768" y="5857916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42,17%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9688" t="35417" r="24609" b="11111"/>
          <a:stretch>
            <a:fillRect/>
          </a:stretch>
        </p:blipFill>
        <p:spPr bwMode="auto">
          <a:xfrm>
            <a:off x="142846" y="1357298"/>
            <a:ext cx="885831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9" y="285752"/>
            <a:ext cx="850112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30. Реакции окислительно-восстановительные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31. Электролитическая диссоциация электролитов в водных растворах. Сильные и слабые электролиты. Реакции ионного обмена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5206" y="2571768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31,92%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5206" y="4643470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34,33%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6.userapi.com/impg/AdYYZ5tYm7OE6LyLeX4lZMoDz2EKuoNQi_V8qQ/PBUnyI3W1OE.jpg?size=1920x823&amp;quality=96&amp;sign=f07acf7f1c6b8c2d5e3d997f93a4ddb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8398542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13.userapi.com/impg/kI0C4wS0DkGqyCex8UclvyV1Y6MOH-dJk7itzA/ylTKkWyfu6k.jpg?size=1920x443&amp;quality=96&amp;sign=27ba0d7709d3af0ed7793afcdaf9e17d&amp;type=album"/>
          <p:cNvPicPr>
            <a:picLocks noChangeAspect="1" noChangeArrowheads="1"/>
          </p:cNvPicPr>
          <p:nvPr/>
        </p:nvPicPr>
        <p:blipFill>
          <a:blip r:embed="rId2"/>
          <a:srcRect r="1344"/>
          <a:stretch>
            <a:fillRect/>
          </a:stretch>
        </p:blipFill>
        <p:spPr bwMode="auto">
          <a:xfrm>
            <a:off x="142876" y="2071678"/>
            <a:ext cx="8858280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9688" t="26389" r="24218" b="26389"/>
          <a:stretch>
            <a:fillRect/>
          </a:stretch>
        </p:blipFill>
        <p:spPr bwMode="auto">
          <a:xfrm>
            <a:off x="500068" y="2721794"/>
            <a:ext cx="8286776" cy="413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1" y="142864"/>
            <a:ext cx="8643998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8. Характерные химические свойства неорганических веществ: простых веществ-металлов: щелочных, щелочноземельных, магния, алюминия, переходных металлов (меди, цинка, хрома, железа); простых веществ-неметаллов: водорода, галогенов, кислорода, серы, азота, фосфора, углерода, кремния; оксидов: основных,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амфотерных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кислотных; оснований 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амфотерных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гидроксидов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; кислот; солей: средних, кислых, основных; комплексных (на примере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гидроксосоединений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алюминия и цинка)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3810" y="6058959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43,34%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0469" t="40972" r="25000" b="10416"/>
          <a:stretch>
            <a:fillRect/>
          </a:stretch>
        </p:blipFill>
        <p:spPr bwMode="auto">
          <a:xfrm>
            <a:off x="1214414" y="2778514"/>
            <a:ext cx="6643734" cy="407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1" y="142864"/>
            <a:ext cx="8643998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8. Характерные химические свойства неорганических веществ: простых веществ-металлов: щелочных, щелочноземельных, магния, алюминия, переходных металлов (меди, цинка, хрома, железа); простых веществ-неметаллов: водорода, галогенов, кислорода, серы, азота, фосфора, углерода, кремния; оксидов: основных,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амфотерных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кислотных; оснований 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амфотерных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гидроксидов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; кислот; солей: средних, кислых, основных; комплексных (на примере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гидроксосоединений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алюминия и цинка)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3810" y="5987521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47,29%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0" y="142876"/>
            <a:ext cx="857256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Методический анализ результатов ГИА-11 по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учебному предмету«Химия»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 l="5607" t="31100" r="27063" b="41600"/>
          <a:stretch>
            <a:fillRect/>
          </a:stretch>
        </p:blipFill>
        <p:spPr bwMode="auto">
          <a:xfrm>
            <a:off x="251519" y="1268760"/>
            <a:ext cx="871296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5113" t="31100" r="27557" b="34250"/>
          <a:stretch>
            <a:fillRect/>
          </a:stretch>
        </p:blipFill>
        <p:spPr bwMode="auto">
          <a:xfrm>
            <a:off x="179512" y="3645024"/>
            <a:ext cx="89644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0078" t="44445" r="24609" b="34722"/>
          <a:stretch>
            <a:fillRect/>
          </a:stretch>
        </p:blipFill>
        <p:spPr bwMode="auto">
          <a:xfrm>
            <a:off x="142845" y="1280957"/>
            <a:ext cx="9001156" cy="229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1" y="214290"/>
            <a:ext cx="864399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32. Реакции, подтверждающие взаимосвязь различных классов неорганических веществ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768" y="5857916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31,84%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sun9-53.userapi.com/impg/ShHlAsMx-Y5QHm2TYsUAwQI4ZKODLMHmAETpqg/GQGTqPAsa_s.jpg?size=1919x639&amp;quality=96&amp;sign=4364a04c915a84a1abd77ffe438aef33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8715436" cy="2902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0078" t="21528" r="25000" b="29166"/>
          <a:stretch>
            <a:fillRect/>
          </a:stretch>
        </p:blipFill>
        <p:spPr bwMode="auto">
          <a:xfrm>
            <a:off x="214284" y="1571612"/>
            <a:ext cx="8715436" cy="485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70" y="142876"/>
            <a:ext cx="8429683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17. Характерные химические свойства предельных одноатомных и многоатомных спиртов, фенола, альдегидов, карбоновых кислот, сложных эфиров. Важнейшие способы получения кислородсодержащих органических соединений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768" y="5857916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45,10%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9688" t="45833" r="24609" b="15972"/>
          <a:stretch>
            <a:fillRect/>
          </a:stretch>
        </p:blipFill>
        <p:spPr bwMode="auto">
          <a:xfrm>
            <a:off x="71406" y="1142984"/>
            <a:ext cx="89297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214290"/>
            <a:ext cx="850112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33. Реакции, подтверждающие взаимосвязь органических соединений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768" y="5857916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49,87%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https://sun9-53.userapi.com/impg/kEDxa1CozqOyWSMnSLDd15BnlgC2P6Ywf6RgAA/yR_l3jOto6c.jpg?size=1920x1325&amp;quality=96&amp;sign=0d61d787654479c3fea071797c395ae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786842" cy="60638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0078" t="22222" r="25000" b="29861"/>
          <a:stretch>
            <a:fillRect/>
          </a:stretch>
        </p:blipFill>
        <p:spPr bwMode="auto">
          <a:xfrm>
            <a:off x="214282" y="1071546"/>
            <a:ext cx="864399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60" y="214290"/>
            <a:ext cx="842968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25. Качественные реакции на неорганические вещества и ионы. Качественные реакции органических соединений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768" y="5857916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38,07%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0078" t="50000" r="25000" b="20139"/>
          <a:stretch>
            <a:fillRect/>
          </a:stretch>
        </p:blipFill>
        <p:spPr bwMode="auto">
          <a:xfrm>
            <a:off x="142855" y="3214686"/>
            <a:ext cx="878853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285740"/>
            <a:ext cx="8501122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34. Расчёты с использованием понятий «растворимость», «массовая доля вещества в растворе». Расчёты массы (объёма, количества вещества) продуктов реакции, если одно из веществ дано в избытке (имеет примеси). Расчеты массы (объема, количества вещества) продукта реакции, если одно из веществ дано в виде раствора с определенной массовой долей растворенного вещества Расчёты массовой или объёмной доли выхода продукта реакции от теоретически возможного. Расчёты массовой доли (массы) химического соединения в смеси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2372" y="6130397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16,14%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sun9-14.userapi.com/impg/QM96oZGJA8HEw_Bji1wS_rwaxc2uyunE5HhBAg/r4ScymwANd8.jpg?size=1709x1919&amp;quality=96&amp;sign=f4d61f09627f343ea2d24fdea200acd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0"/>
            <a:ext cx="6072230" cy="6818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5" y="428604"/>
          <a:ext cx="8786874" cy="5943600"/>
        </p:xfrm>
        <a:graphic>
          <a:graphicData uri="http://schemas.openxmlformats.org/drawingml/2006/table">
            <a:tbl>
              <a:tblPr/>
              <a:tblGrid>
                <a:gridCol w="500632"/>
                <a:gridCol w="1285318"/>
                <a:gridCol w="2714644"/>
                <a:gridCol w="4286280"/>
              </a:tblGrid>
              <a:tr h="2315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14471" marR="144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</a:rPr>
                        <a:t>Критерии детализации ответа по отдельным элементам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14471" marR="144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</a:rPr>
                        <a:t>Рекомендации по оцениванию отдельных элементов ответа 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14471" marR="144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</a:rPr>
                        <a:t>Решение возможных проблемных ситуаций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</a:rPr>
                        <a:t>(дополнительные рекомендации, которые необходимо учитывать в проблемных ситуациях)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14471" marR="144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2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14471" marR="144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latin typeface="Times New Roman"/>
                          <a:ea typeface="Calibri"/>
                        </a:rPr>
                        <a:t>Правильный и полный ответ содержит следующие элементы:</a:t>
                      </a:r>
                      <a:endParaRPr lang="ru-RU" sz="1000" dirty="0">
                        <a:latin typeface="Times New Roman"/>
                        <a:ea typeface="Calibri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</a:rPr>
                        <a:t>•	выбраны вещества, и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</a:rPr>
                        <a:t>записано </a:t>
                      </a:r>
                      <a:r>
                        <a:rPr lang="ru-RU" sz="1000" dirty="0">
                          <a:latin typeface="Times New Roman"/>
                          <a:ea typeface="Calibri"/>
                        </a:rPr>
                        <a:t>молекулярное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</a:rPr>
                        <a:t>уравнение окислительно-восстановительной </a:t>
                      </a:r>
                      <a:r>
                        <a:rPr lang="ru-RU" sz="1000" dirty="0">
                          <a:latin typeface="Times New Roman"/>
                          <a:ea typeface="Calibri"/>
                        </a:rPr>
                        <a:t>реакции;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</a:rPr>
                        <a:t>•	составлен электронный баланс, указаны окислитель и восстановитель</a:t>
                      </a:r>
                    </a:p>
                  </a:txBody>
                  <a:tcPr marL="14471" marR="144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</a:rPr>
                        <a:t>1. Ставится 1 балл, если выбраны </a:t>
                      </a:r>
                      <a:r>
                        <a:rPr lang="ru-RU" sz="1000" b="1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вещества из предложенного списка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</a:rPr>
                        <a:t> и составлено молекулярное уравнение окислительно-восстановительной реакции между ними, которое полностью соответствует условию задания: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выбраны вещества, вступающие в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окислительно-восстановительную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реакцию, 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признаки протекания которой </a:t>
                      </a:r>
                      <a:r>
                        <a:rPr lang="ru-RU" sz="10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соответствуют 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условию задания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;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правильно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составлены формулы веществ-продуктов этой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окислительно</a:t>
                      </a:r>
                      <a:r>
                        <a:rPr lang="ru-RU" sz="1000" baseline="0" dirty="0" smtClean="0"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восстановительной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реакции;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расставлены коэффициенты в уравнении реакции (при этом допустимо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использование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кратных коэффициентов, в том числе и дробных).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</a:rPr>
                        <a:t>2. Ставится 1 балл за составление 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</a:rPr>
                        <a:t>электронного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</a:rPr>
                        <a:t>баланса, если: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latin typeface="Times New Roman"/>
                          <a:ea typeface="Calibri"/>
                        </a:rPr>
                        <a:t>правильно указаны степени окисления элемента-окислителя и элемента-восста­новителя, участвующих в процессах окисления и восстановления; 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при составлении электронного баланса любым способом показано, что число отданных восстановителем электронов равно числу электронов, принимаемых окислителем; при этом может быть использован метод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</a:rPr>
                        <a:t>полуреакций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(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электронно-ионный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баланс);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указаны окислитель и восстановитель</a:t>
                      </a:r>
                    </a:p>
                  </a:txBody>
                  <a:tcPr marL="14471" marR="144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качестве исходных веществ (окислителя и восстановителя) могут быть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использованы 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только вещества из предложенного списка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(вода используется в качестве среды для протекания реакций).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Реакции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</a:rPr>
                        <a:t>диспропорционирования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, которые протекают с участием среды (раствора щёлочи или кислоты), могут приниматься как верный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ответ.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latin typeface="Times New Roman"/>
                          <a:ea typeface="Calibri"/>
                        </a:rPr>
                        <a:t>Степень </a:t>
                      </a:r>
                      <a:r>
                        <a:rPr lang="ru-RU" sz="1000" i="1" dirty="0">
                          <a:latin typeface="Times New Roman"/>
                          <a:ea typeface="Calibri"/>
                        </a:rPr>
                        <a:t>окисления</a:t>
                      </a:r>
                      <a:r>
                        <a:rPr lang="ru-RU" sz="1000" dirty="0">
                          <a:latin typeface="Times New Roman"/>
                          <a:ea typeface="Calibri"/>
                        </a:rPr>
                        <a:t> 0 может не указываться экзаменуемым. Если степень окисления не указана, то считать её равной 0.</a:t>
                      </a: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</a:rPr>
                        <a:t>Считать верными записи, подобные следующим: «</a:t>
                      </a:r>
                      <a:r>
                        <a:rPr lang="en-US" sz="1000" dirty="0" err="1">
                          <a:latin typeface="Times New Roman"/>
                        </a:rPr>
                        <a:t>Cl</a:t>
                      </a:r>
                      <a:r>
                        <a:rPr lang="ru-RU" sz="1000" baseline="30000" dirty="0">
                          <a:latin typeface="Times New Roman"/>
                        </a:rPr>
                        <a:t>–1</a:t>
                      </a:r>
                      <a:r>
                        <a:rPr lang="ru-RU" sz="1000" dirty="0">
                          <a:latin typeface="Times New Roman"/>
                        </a:rPr>
                        <a:t>», «</a:t>
                      </a:r>
                      <a:r>
                        <a:rPr lang="en-US" sz="1000" dirty="0" err="1">
                          <a:latin typeface="Times New Roman"/>
                        </a:rPr>
                        <a:t>Cl</a:t>
                      </a:r>
                      <a:r>
                        <a:rPr lang="ru-RU" sz="1000" baseline="30000" dirty="0">
                          <a:latin typeface="Times New Roman"/>
                        </a:rPr>
                        <a:t>–</a:t>
                      </a:r>
                      <a:r>
                        <a:rPr lang="ru-RU" sz="1000" dirty="0">
                          <a:latin typeface="Times New Roman"/>
                        </a:rPr>
                        <a:t>», «2</a:t>
                      </a:r>
                      <a:r>
                        <a:rPr lang="en-US" sz="1000" dirty="0">
                          <a:latin typeface="Times New Roman"/>
                        </a:rPr>
                        <a:t>Cr</a:t>
                      </a:r>
                      <a:r>
                        <a:rPr lang="ru-RU" sz="1000" baseline="30000" dirty="0">
                          <a:latin typeface="Times New Roman"/>
                        </a:rPr>
                        <a:t>3+</a:t>
                      </a:r>
                      <a:r>
                        <a:rPr lang="ru-RU" sz="1000" dirty="0">
                          <a:latin typeface="Times New Roman"/>
                        </a:rPr>
                        <a:t>», «</a:t>
                      </a:r>
                      <a:r>
                        <a:rPr lang="en-US" sz="1000" dirty="0">
                          <a:latin typeface="Times New Roman"/>
                        </a:rPr>
                        <a:t>Cr</a:t>
                      </a:r>
                      <a:r>
                        <a:rPr lang="ru-RU" sz="1000" baseline="30000" dirty="0">
                          <a:latin typeface="Times New Roman"/>
                        </a:rPr>
                        <a:t>+6</a:t>
                      </a:r>
                      <a:r>
                        <a:rPr lang="ru-RU" sz="1000" dirty="0">
                          <a:latin typeface="Times New Roman"/>
                        </a:rPr>
                        <a:t>», «</a:t>
                      </a:r>
                      <a:r>
                        <a:rPr lang="en-US" sz="1000" dirty="0" err="1">
                          <a:latin typeface="Times New Roman"/>
                        </a:rPr>
                        <a:t>Cl</a:t>
                      </a:r>
                      <a:r>
                        <a:rPr lang="ru-RU" sz="1000" baseline="30000" dirty="0">
                          <a:latin typeface="Times New Roman"/>
                        </a:rPr>
                        <a:t>0</a:t>
                      </a:r>
                      <a:r>
                        <a:rPr lang="ru-RU" sz="1000" dirty="0">
                          <a:latin typeface="Times New Roman"/>
                        </a:rPr>
                        <a:t>», «</a:t>
                      </a:r>
                      <a:r>
                        <a:rPr lang="en-US" sz="1000" dirty="0" err="1">
                          <a:latin typeface="Times New Roman"/>
                        </a:rPr>
                        <a:t>Cl</a:t>
                      </a:r>
                      <a:r>
                        <a:rPr lang="ru-RU" sz="1000" baseline="-25000" dirty="0">
                          <a:latin typeface="Times New Roman"/>
                        </a:rPr>
                        <a:t>2</a:t>
                      </a:r>
                      <a:r>
                        <a:rPr lang="ru-RU" sz="1000" baseline="30000" dirty="0">
                          <a:latin typeface="Times New Roman"/>
                        </a:rPr>
                        <a:t>0</a:t>
                      </a:r>
                      <a:r>
                        <a:rPr lang="ru-RU" sz="1000" dirty="0">
                          <a:latin typeface="Times New Roman"/>
                        </a:rPr>
                        <a:t>», – которые может использовать экзаменуемый при указании степени окисления.</a:t>
                      </a:r>
                      <a:endParaRPr lang="ru-RU" sz="900" dirty="0">
                        <a:latin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</a:rPr>
                        <a:t>Считать 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/>
                        </a:rPr>
                        <a:t>неверными записи</a:t>
                      </a:r>
                      <a:r>
                        <a:rPr lang="ru-RU" sz="1000" dirty="0">
                          <a:latin typeface="Times New Roman"/>
                        </a:rPr>
                        <a:t>, подобные следующим: «</a:t>
                      </a:r>
                      <a:r>
                        <a:rPr lang="en-US" sz="1000" dirty="0">
                          <a:latin typeface="Times New Roman"/>
                        </a:rPr>
                        <a:t>N</a:t>
                      </a:r>
                      <a:r>
                        <a:rPr lang="ru-RU" sz="1000" baseline="-25000" dirty="0">
                          <a:latin typeface="Times New Roman"/>
                        </a:rPr>
                        <a:t>2</a:t>
                      </a:r>
                      <a:r>
                        <a:rPr lang="ru-RU" sz="1000" baseline="30000" dirty="0">
                          <a:latin typeface="Times New Roman"/>
                        </a:rPr>
                        <a:t>3–</a:t>
                      </a:r>
                      <a:r>
                        <a:rPr lang="ru-RU" sz="1000" dirty="0">
                          <a:latin typeface="Times New Roman"/>
                        </a:rPr>
                        <a:t>», «</a:t>
                      </a:r>
                      <a:r>
                        <a:rPr lang="en-US" sz="1000" dirty="0">
                          <a:latin typeface="Times New Roman"/>
                        </a:rPr>
                        <a:t>Cr</a:t>
                      </a:r>
                      <a:r>
                        <a:rPr lang="ru-RU" sz="1000" baseline="-25000" dirty="0">
                          <a:latin typeface="Times New Roman"/>
                        </a:rPr>
                        <a:t>2</a:t>
                      </a:r>
                      <a:r>
                        <a:rPr lang="ru-RU" sz="1000" baseline="30000" dirty="0">
                          <a:latin typeface="Times New Roman"/>
                        </a:rPr>
                        <a:t>6+</a:t>
                      </a:r>
                      <a:r>
                        <a:rPr lang="ru-RU" sz="1000" dirty="0">
                          <a:latin typeface="Times New Roman"/>
                        </a:rPr>
                        <a:t>» (или «</a:t>
                      </a:r>
                      <a:r>
                        <a:rPr lang="en-US" sz="1000" dirty="0">
                          <a:latin typeface="Times New Roman"/>
                        </a:rPr>
                        <a:t>N</a:t>
                      </a:r>
                      <a:r>
                        <a:rPr lang="ru-RU" sz="1000" baseline="-25000" dirty="0">
                          <a:latin typeface="Times New Roman"/>
                        </a:rPr>
                        <a:t>2</a:t>
                      </a:r>
                      <a:r>
                        <a:rPr lang="ru-RU" sz="1000" baseline="30000" dirty="0">
                          <a:latin typeface="Times New Roman"/>
                        </a:rPr>
                        <a:t>–3</a:t>
                      </a:r>
                      <a:r>
                        <a:rPr lang="ru-RU" sz="1000" dirty="0">
                          <a:latin typeface="Times New Roman"/>
                        </a:rPr>
                        <a:t>» «</a:t>
                      </a:r>
                      <a:r>
                        <a:rPr lang="en-US" sz="1000" dirty="0">
                          <a:latin typeface="Times New Roman"/>
                        </a:rPr>
                        <a:t>Cr</a:t>
                      </a:r>
                      <a:r>
                        <a:rPr lang="ru-RU" sz="1000" baseline="-25000" dirty="0">
                          <a:latin typeface="Times New Roman"/>
                        </a:rPr>
                        <a:t>2</a:t>
                      </a:r>
                      <a:r>
                        <a:rPr lang="ru-RU" sz="1000" baseline="30000" dirty="0">
                          <a:latin typeface="Times New Roman"/>
                        </a:rPr>
                        <a:t>+6</a:t>
                      </a:r>
                      <a:r>
                        <a:rPr lang="ru-RU" sz="1000" dirty="0">
                          <a:latin typeface="Times New Roman"/>
                        </a:rPr>
                        <a:t>»).</a:t>
                      </a:r>
                      <a:endParaRPr lang="ru-RU" sz="900" dirty="0">
                        <a:latin typeface="Times New Roman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Наличие в ответе экзаменуемого </a:t>
                      </a:r>
                      <a:r>
                        <a:rPr lang="ru-RU" sz="1000" i="1" dirty="0">
                          <a:latin typeface="Times New Roman"/>
                          <a:ea typeface="Times New Roman"/>
                        </a:rPr>
                        <a:t>взаимоисключающих суждений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или обозначений следует рассматривать как факт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</a:rPr>
                        <a:t>несформированности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умения применять данные знания (например, знаки «+» и «–» в записи электронного баланса не соответствуют природе окислителя или восстановителя).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</a:rPr>
                        <a:t>Экзаменуемый может: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Char char="−"/>
                      </a:pPr>
                      <a:r>
                        <a:rPr lang="ru-RU" sz="1000" dirty="0">
                          <a:latin typeface="Times New Roman"/>
                          <a:ea typeface="Calibri"/>
                        </a:rPr>
                        <a:t>в качестве окислителя и восстановителя указать элементы в соответствующей строчке электронного баланса, или отдельно выписать формулы / названия веществ;</a:t>
                      </a:r>
                    </a:p>
                    <a:p>
                      <a:pPr marL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Char char="−"/>
                      </a:pPr>
                      <a:r>
                        <a:rPr lang="ru-RU" sz="1000" dirty="0">
                          <a:latin typeface="Times New Roman"/>
                          <a:ea typeface="Calibri"/>
                        </a:rPr>
                        <a:t>обозначить окислитель и восстановитель одной буквой («В» и «О»).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Второй элемент ответа (составление электронного баланса) оценивается, если: </a:t>
                      </a:r>
                      <a:endParaRPr lang="ru-RU" sz="1000" dirty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первый элемент ответа оценён 1 баллом; 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первый элемент ответа оценён 0 баллов из-за незначительных ошибок, таких как пропуск 1–2 коэффициентов и пр. 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spc="-5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Если выбраны вещества из списка, между которыми </a:t>
                      </a:r>
                      <a:r>
                        <a:rPr lang="ru-RU" sz="1000" i="1" spc="-5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невозможно</a:t>
                      </a:r>
                      <a:r>
                        <a:rPr lang="ru-RU" sz="1000" spc="-5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протекание </a:t>
                      </a:r>
                      <a:r>
                        <a:rPr lang="ru-RU" sz="1000" spc="-5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окислительно-восстановительной </a:t>
                      </a:r>
                      <a:r>
                        <a:rPr lang="ru-RU" sz="1000" spc="-5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реакции, или неверно указаны продукты реакции, то за молекулярное уравнение ставится 0 баллов и электронный баланс </a:t>
                      </a:r>
                      <a:r>
                        <a:rPr lang="ru-RU" sz="1000" i="1" spc="-5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не оценивается</a:t>
                      </a:r>
                      <a:r>
                        <a:rPr lang="ru-RU" sz="1000" spc="-5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– 0 баллов.</a:t>
                      </a:r>
                      <a:endParaRPr lang="ru-RU" sz="1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При оценивании выполнения задания принимается во внимание тот факт, что экзаменуемый может использовать</a:t>
                      </a:r>
                      <a:r>
                        <a:rPr lang="ru-RU" sz="1000" i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свой алгоритм</a:t>
                      </a:r>
                      <a:r>
                        <a:rPr lang="ru-RU" sz="1000" i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выполнения задания (отличный от предложенного «варианта ответа»).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spc="-5" dirty="0">
                          <a:latin typeface="Times New Roman"/>
                          <a:ea typeface="Times New Roman"/>
                        </a:rPr>
                        <a:t>Если в ответе к данному заданию приводятся уравнения нескольких реакций, то </a:t>
                      </a:r>
                      <a:r>
                        <a:rPr lang="ru-RU" sz="1000" b="1" spc="-5" dirty="0" smtClean="0">
                          <a:latin typeface="Times New Roman"/>
                          <a:ea typeface="Times New Roman"/>
                        </a:rPr>
                        <a:t>проверяется </a:t>
                      </a:r>
                      <a:r>
                        <a:rPr lang="ru-RU" sz="1000" b="1" spc="-5" dirty="0">
                          <a:latin typeface="Times New Roman"/>
                          <a:ea typeface="Times New Roman"/>
                        </a:rPr>
                        <a:t>правильность записи только первого из них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14471" marR="144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85728"/>
            <a:ext cx="820891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Задание 30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089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76872"/>
            <a:ext cx="3294366" cy="218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247964" y="2204864"/>
            <a:ext cx="448249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Верная запись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35547" t="35819" r="47656" b="59795"/>
          <a:stretch>
            <a:fillRect/>
          </a:stretch>
        </p:blipFill>
        <p:spPr bwMode="auto">
          <a:xfrm>
            <a:off x="4572000" y="2780945"/>
            <a:ext cx="3548194" cy="69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35547" t="51736" r="47656" b="44098"/>
          <a:stretch>
            <a:fillRect/>
          </a:stretch>
        </p:blipFill>
        <p:spPr bwMode="auto">
          <a:xfrm>
            <a:off x="4517994" y="3429000"/>
            <a:ext cx="3726414" cy="69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247964" y="4345940"/>
            <a:ext cx="448249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Грубая ошибка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l="30469" t="83334" r="55859" b="10416"/>
          <a:stretch>
            <a:fillRect/>
          </a:stretch>
        </p:blipFill>
        <p:spPr bwMode="auto">
          <a:xfrm>
            <a:off x="4788032" y="5229200"/>
            <a:ext cx="336037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5274078" y="5013176"/>
            <a:ext cx="2754306" cy="144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5112060" y="5013176"/>
            <a:ext cx="3059832" cy="144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 cstate="print"/>
          <a:srcRect l="5607" t="15350" r="29425" b="4851"/>
          <a:stretch>
            <a:fillRect/>
          </a:stretch>
        </p:blipFill>
        <p:spPr bwMode="auto">
          <a:xfrm>
            <a:off x="217252" y="332656"/>
            <a:ext cx="881924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14290"/>
            <a:ext cx="815490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Обозначение степени окисления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28670"/>
            <a:ext cx="81549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Обозначения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степеней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окисления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4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4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400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4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4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400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(сначала цифра, затем знак) считаются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неверными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ru-RU" sz="2400" u="sng" dirty="0">
                <a:latin typeface="Arial" pitchFamily="34" charset="0"/>
                <a:cs typeface="Arial" pitchFamily="34" charset="0"/>
              </a:rPr>
              <a:t>Исключение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: у одноатомных ионов степень окисления равна заряду иона, поэтому такую как запись как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Mg</a:t>
            </a:r>
            <a:r>
              <a:rPr lang="ru-RU" sz="2400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+ 2e = Mg</a:t>
            </a:r>
            <a:r>
              <a:rPr lang="ru-RU" sz="2400" baseline="30000" dirty="0">
                <a:latin typeface="Arial" pitchFamily="34" charset="0"/>
                <a:cs typeface="Arial" pitchFamily="34" charset="0"/>
              </a:rPr>
              <a:t>0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следует считать верной (можно рассматривать как элемент электронно-ионного баланса)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8" y="3814795"/>
            <a:ext cx="6422231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67544" y="5929330"/>
            <a:ext cx="815490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1 балл, верно составлено уравнение реакции,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запись электронного баланса содержит ошибки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6193" t="33284" r="42607" b="38485"/>
          <a:stretch>
            <a:fillRect/>
          </a:stretch>
        </p:blipFill>
        <p:spPr bwMode="auto">
          <a:xfrm rot="60000">
            <a:off x="434341" y="1148573"/>
            <a:ext cx="8273471" cy="557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1550" y="214304"/>
            <a:ext cx="81009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Некоторые важнейшие окислители и продукты их восстановления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207" t="27767" r="44540" b="48613"/>
          <a:stretch>
            <a:fillRect/>
          </a:stretch>
        </p:blipFill>
        <p:spPr bwMode="auto">
          <a:xfrm rot="21540000">
            <a:off x="235638" y="1441309"/>
            <a:ext cx="8672735" cy="490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5526" y="314664"/>
            <a:ext cx="8478942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Некоторые важнейшие восстановители и продукты их окисления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8598" y="1628800"/>
            <a:ext cx="214313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Восстановители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25676" y="1628800"/>
            <a:ext cx="5928947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Преимущественно образующиеся продукты окисления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14290"/>
            <a:ext cx="826291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Перманганат калия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208" t="25328" r="4857" b="5816"/>
          <a:stretch>
            <a:fillRect/>
          </a:stretch>
        </p:blipFill>
        <p:spPr bwMode="auto">
          <a:xfrm>
            <a:off x="467544" y="1052736"/>
            <a:ext cx="826291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550" y="214290"/>
            <a:ext cx="815490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Хромат и дихромат калия</a:t>
            </a:r>
          </a:p>
        </p:txBody>
      </p:sp>
      <p:pic>
        <p:nvPicPr>
          <p:cNvPr id="38914" name="Picture 2" descr="https://ds04.infourok.ru/uploads/ex/1091/0014d110-082991ee/hello_html_m15946032.png"/>
          <p:cNvPicPr>
            <a:picLocks noChangeAspect="1" noChangeArrowheads="1"/>
          </p:cNvPicPr>
          <p:nvPr/>
        </p:nvPicPr>
        <p:blipFill>
          <a:blip r:embed="rId2" cstate="print"/>
          <a:srcRect l="3659" t="-1613" r="6707"/>
          <a:stretch>
            <a:fillRect/>
          </a:stretch>
        </p:blipFill>
        <p:spPr bwMode="auto">
          <a:xfrm>
            <a:off x="521550" y="1052739"/>
            <a:ext cx="7992888" cy="5613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14290"/>
            <a:ext cx="826291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Хромат и дихромат калия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4043"/>
          <a:stretch>
            <a:fillRect/>
          </a:stretch>
        </p:blipFill>
        <p:spPr bwMode="auto">
          <a:xfrm>
            <a:off x="1061610" y="812427"/>
            <a:ext cx="7074786" cy="270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 l="2429" r="2840"/>
          <a:stretch>
            <a:fillRect/>
          </a:stretch>
        </p:blipFill>
        <p:spPr bwMode="auto">
          <a:xfrm>
            <a:off x="737576" y="3717032"/>
            <a:ext cx="7574471" cy="250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532" y="332656"/>
            <a:ext cx="837093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Пероксид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водорода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532" y="1182232"/>
            <a:ext cx="837093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Пероксид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водорода может выполнять 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двойственную функцию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в зависимости от природы реагента, с которым он вступает в химическую реакцию. При взаимодействии с восстановителями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пероксид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водорода выполняет роль окислителя, а в реакциях с окислителями он берет на себя функции восстановителя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526" y="3988222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KI + H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H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=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K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+ 2H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5H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2KMnO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+ 3H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= 5O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K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+ 2MnSO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+ 8H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3H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K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Cr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+ 4H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= 3O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K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Cr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(SO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+ 7H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9688" t="35417" r="24609" b="11111"/>
          <a:stretch>
            <a:fillRect/>
          </a:stretch>
        </p:blipFill>
        <p:spPr bwMode="auto">
          <a:xfrm>
            <a:off x="142846" y="1357298"/>
            <a:ext cx="885831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9" y="285752"/>
            <a:ext cx="850112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30. Реакции окислительно-восстановительные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31. Электролитическая диссоциация электролитов в водных растворах. Сильные и слабые электролиты. Реакции ионного обмена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5206" y="2571768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31,92%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5206" y="4643470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34,33%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4609" t="25694" r="17968" b="30555"/>
          <a:stretch>
            <a:fillRect/>
          </a:stretch>
        </p:blipFill>
        <p:spPr bwMode="auto">
          <a:xfrm>
            <a:off x="95219" y="1285860"/>
            <a:ext cx="8834499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5" y="920132"/>
          <a:ext cx="8715436" cy="4937760"/>
        </p:xfrm>
        <a:graphic>
          <a:graphicData uri="http://schemas.openxmlformats.org/drawingml/2006/table">
            <a:tbl>
              <a:tblPr/>
              <a:tblGrid>
                <a:gridCol w="496563"/>
                <a:gridCol w="2082108"/>
                <a:gridCol w="3055581"/>
                <a:gridCol w="3081184"/>
              </a:tblGrid>
              <a:tr h="406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31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8015" marR="2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17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latin typeface="Times New Roman"/>
                          <a:ea typeface="Calibri"/>
                        </a:rPr>
                        <a:t>Правильный и полный ответ содержит следующие элементы: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marL="27940" marR="3175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193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•	выбраны вещества, и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записано 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молекулярное уравнение реакции ионного обмена;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marL="27940" marR="3175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193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•	записаны полное и сокра­щённое ионные уравнения реакций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28015" marR="2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</a:rPr>
                        <a:t>1. Ставится 1 балл, если выбраны вещества из списка и составлено молекулярное уравнение реакции ионного обмена между ними: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из предложенного списка веществ выбраны вещества, между которыми реакция ионного обмена протекает так, как указано в условии задания;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расставлены коэффициенты в молеку­лярном уравнении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реакции.</a:t>
                      </a:r>
                      <a:endParaRPr lang="ru-RU" sz="1400" dirty="0" smtClean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200" b="1" i="1" dirty="0" smtClean="0"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ru-RU" sz="1200" b="1" i="1" dirty="0">
                          <a:latin typeface="Times New Roman"/>
                          <a:ea typeface="Calibri"/>
                        </a:rPr>
                        <a:t>. Ставится 1 балл, если записаны полное и  сокращённое ионные уравнения: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−"/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правильно указаны заряды ионов в каждом из ионных уравнений реакций (например, «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Na</a:t>
                      </a:r>
                      <a:r>
                        <a:rPr lang="ru-RU" sz="1200" b="1" baseline="30000" dirty="0">
                          <a:latin typeface="Times New Roman"/>
                          <a:ea typeface="Calibri"/>
                        </a:rPr>
                        <a:t>+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» или «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SO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4</a:t>
                      </a:r>
                      <a:r>
                        <a:rPr lang="ru-RU" sz="1200" baseline="30000" dirty="0">
                          <a:latin typeface="Times New Roman"/>
                          <a:ea typeface="Calibri"/>
                        </a:rPr>
                        <a:t>2–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»); 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−"/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в ионном уравнении реакции формулы слабых электролитов, практически нерастворимых веществ и газов записаны в молекулярном виде;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marL="28003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в сокращённом ионном уравнении коэффициенты должны быть указаны минимальными целыми числами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28015" marR="2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При 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составлении как молекулярного, так и ионного уравнения реакции экзаменуемый может </a:t>
                      </a:r>
                      <a:r>
                        <a:rPr lang="ru-RU" sz="1200" i="1" dirty="0">
                          <a:latin typeface="Times New Roman"/>
                          <a:ea typeface="Calibri"/>
                        </a:rPr>
                        <a:t>не использовать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 обозначения осадка «</a:t>
                      </a:r>
                      <a:r>
                        <a:rPr lang="ru-RU" sz="1200" dirty="0" err="1">
                          <a:latin typeface="Times New Roman"/>
                          <a:ea typeface="Calibri"/>
                        </a:rPr>
                        <a:t>↓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» или газа «↑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».</a:t>
                      </a:r>
                      <a:endParaRPr lang="ru-RU" sz="1400" dirty="0" smtClean="0">
                        <a:latin typeface="Times New Roman"/>
                        <a:ea typeface="Calibri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 smtClean="0">
                          <a:latin typeface="Times New Roman"/>
                          <a:ea typeface="Calibri"/>
                        </a:rPr>
                        <a:t>В </a:t>
                      </a:r>
                      <a:r>
                        <a:rPr lang="ru-RU" sz="1200" spc="-5" dirty="0">
                          <a:latin typeface="Times New Roman"/>
                          <a:ea typeface="Calibri"/>
                        </a:rPr>
                        <a:t>случае выбора веществ, между которыми РИО </a:t>
                      </a:r>
                      <a:r>
                        <a:rPr lang="ru-RU" sz="1200" i="1" spc="-5" dirty="0">
                          <a:latin typeface="Times New Roman"/>
                          <a:ea typeface="Calibri"/>
                        </a:rPr>
                        <a:t>не протекает</a:t>
                      </a:r>
                      <a:r>
                        <a:rPr lang="ru-RU" sz="1200" spc="-5" dirty="0">
                          <a:latin typeface="Times New Roman"/>
                          <a:ea typeface="Calibri"/>
                        </a:rPr>
                        <a:t> или </a:t>
                      </a:r>
                      <a:r>
                        <a:rPr lang="ru-RU" sz="1200" i="1" spc="-5" dirty="0">
                          <a:latin typeface="Times New Roman"/>
                          <a:ea typeface="Calibri"/>
                        </a:rPr>
                        <a:t>не соответствует</a:t>
                      </a:r>
                      <a:r>
                        <a:rPr lang="ru-RU" sz="1200" spc="-5" dirty="0">
                          <a:latin typeface="Times New Roman"/>
                          <a:ea typeface="Calibri"/>
                        </a:rPr>
                        <a:t> условию задания, молекулярное уравнение оценивается в 0 </a:t>
                      </a:r>
                      <a:r>
                        <a:rPr lang="ru-RU" sz="1200" spc="-5" dirty="0" smtClean="0">
                          <a:latin typeface="Times New Roman"/>
                          <a:ea typeface="Calibri"/>
                        </a:rPr>
                        <a:t>баллов.</a:t>
                      </a:r>
                      <a:endParaRPr lang="ru-RU" sz="1400" spc="-5" dirty="0" smtClean="0">
                        <a:latin typeface="Times New Roman"/>
                        <a:ea typeface="Calibri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Второй </a:t>
                      </a:r>
                      <a:r>
                        <a:rPr lang="ru-RU" sz="12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элемент ответа (ионные уравнения реакций) оценивается, если: 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первый элемент ответа оценён 1 баллом; 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первый элемент ответа оценен 0 баллов из-за незначительных ошибок, таких как пропуск коэффициентов и пр. </a:t>
                      </a:r>
                      <a:endParaRPr lang="ru-RU" sz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Допустимо 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обозначение заряда иона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подобно</a:t>
                      </a:r>
                      <a:r>
                        <a:rPr lang="ru-RU" sz="1200" baseline="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«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Na</a:t>
                      </a:r>
                      <a:r>
                        <a:rPr lang="ru-RU" sz="1200" baseline="30000" dirty="0">
                          <a:latin typeface="Times New Roman"/>
                          <a:ea typeface="Calibri"/>
                        </a:rPr>
                        <a:t>1+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», «</a:t>
                      </a:r>
                      <a:r>
                        <a:rPr lang="en-US" sz="1200" dirty="0" err="1">
                          <a:latin typeface="Times New Roman"/>
                          <a:ea typeface="Calibri"/>
                        </a:rPr>
                        <a:t>Cl</a:t>
                      </a:r>
                      <a:r>
                        <a:rPr lang="ru-RU" sz="1200" baseline="30000" dirty="0">
                          <a:latin typeface="Times New Roman"/>
                          <a:ea typeface="Calibri"/>
                        </a:rPr>
                        <a:t>1</a:t>
                      </a:r>
                      <a:r>
                        <a:rPr lang="ru-RU" sz="1200" baseline="30000" dirty="0" smtClean="0">
                          <a:latin typeface="Times New Roman"/>
                          <a:ea typeface="Calibri"/>
                        </a:rPr>
                        <a:t>–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».</a:t>
                      </a:r>
                      <a:endParaRPr lang="ru-RU" sz="1400" dirty="0" smtClean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200" i="1" dirty="0" smtClean="0">
                          <a:latin typeface="Times New Roman"/>
                          <a:ea typeface="Calibri"/>
                        </a:rPr>
                        <a:t>Считать </a:t>
                      </a:r>
                      <a:r>
                        <a:rPr lang="ru-RU" sz="1200" i="1" dirty="0">
                          <a:latin typeface="Times New Roman"/>
                          <a:ea typeface="Calibri"/>
                        </a:rPr>
                        <a:t>ошибкой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 обозначение заряда иона подобно «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Na</a:t>
                      </a:r>
                      <a:r>
                        <a:rPr lang="ru-RU" sz="1200" baseline="30000" dirty="0">
                          <a:latin typeface="Times New Roman"/>
                          <a:ea typeface="Calibri"/>
                        </a:rPr>
                        <a:t>+1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», «</a:t>
                      </a:r>
                      <a:r>
                        <a:rPr lang="en-US" sz="1200" dirty="0" err="1">
                          <a:latin typeface="Times New Roman"/>
                          <a:ea typeface="Calibri"/>
                        </a:rPr>
                        <a:t>Cl</a:t>
                      </a:r>
                      <a:r>
                        <a:rPr lang="ru-RU" sz="1200" baseline="30000" dirty="0">
                          <a:latin typeface="Times New Roman"/>
                          <a:ea typeface="Calibri"/>
                        </a:rPr>
                        <a:t>–1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», «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SO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4</a:t>
                      </a:r>
                      <a:r>
                        <a:rPr lang="ru-RU" sz="1200" baseline="30000" dirty="0">
                          <a:latin typeface="Times New Roman"/>
                          <a:ea typeface="Calibri"/>
                        </a:rPr>
                        <a:t>–2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».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92405" algn="l"/>
                        </a:tabLst>
                      </a:pPr>
                      <a:r>
                        <a:rPr lang="ru-RU" sz="1200" spc="-5" dirty="0">
                          <a:latin typeface="Times New Roman"/>
                          <a:ea typeface="Times New Roman"/>
                        </a:rPr>
                        <a:t>При оценивании выполнения задания принимается во внимание тот факт, что экзаменуемый может использовать свой алгоритм выполнения задания (отличный от предложенного «варианта ответа»).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92405" algn="l"/>
                        </a:tabLst>
                      </a:pPr>
                      <a:r>
                        <a:rPr lang="ru-RU" sz="1200" b="1" spc="-5" dirty="0">
                          <a:latin typeface="Times New Roman"/>
                          <a:ea typeface="Times New Roman"/>
                        </a:rPr>
                        <a:t>Если в ответе к данному заданию приводятся уравнения нескольких реакций, то проверяется только первое из них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8015" marR="2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/>
          <a:srcRect l="23916" t="17450" r="46553" b="54200"/>
          <a:stretch>
            <a:fillRect/>
          </a:stretch>
        </p:blipFill>
        <p:spPr bwMode="auto">
          <a:xfrm>
            <a:off x="11" y="908744"/>
            <a:ext cx="9150313" cy="494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11688" t="27679" r="29357" b="13194"/>
          <a:stretch>
            <a:fillRect/>
          </a:stretch>
        </p:blipFill>
        <p:spPr bwMode="auto">
          <a:xfrm>
            <a:off x="214282" y="1195738"/>
            <a:ext cx="8643998" cy="487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864399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Особые случаи при оценивании задания 31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9688" t="35417" r="24609" b="11111"/>
          <a:stretch>
            <a:fillRect/>
          </a:stretch>
        </p:blipFill>
        <p:spPr bwMode="auto">
          <a:xfrm>
            <a:off x="142846" y="1357298"/>
            <a:ext cx="885831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9" y="285752"/>
            <a:ext cx="850112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30. Реакции окислительно-восстановительные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Задание 31. Электролитическая диссоциация электролитов в водных растворах. Сильные и слабые электролиты. Реакции ионного обмена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5206" y="2571768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31,92%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5206" y="4643470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34,33%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4609" t="36806" r="17578" b="27083"/>
          <a:stretch>
            <a:fillRect/>
          </a:stretch>
        </p:blipFill>
        <p:spPr bwMode="auto">
          <a:xfrm>
            <a:off x="126360" y="1714488"/>
            <a:ext cx="894623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4" y="714356"/>
          <a:ext cx="8715436" cy="5214974"/>
        </p:xfrm>
        <a:graphic>
          <a:graphicData uri="http://schemas.openxmlformats.org/drawingml/2006/table">
            <a:tbl>
              <a:tblPr/>
              <a:tblGrid>
                <a:gridCol w="496562"/>
                <a:gridCol w="2082107"/>
                <a:gridCol w="2493429"/>
                <a:gridCol w="3643338"/>
              </a:tblGrid>
              <a:tr h="52149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32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36231" marR="36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Правильный и полный ответ содержит правильно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</a:rPr>
                        <a:t>записанные </a:t>
                      </a:r>
                      <a:r>
                        <a:rPr lang="ru-RU" sz="1400" dirty="0">
                          <a:latin typeface="Times New Roman"/>
                          <a:ea typeface="Calibri"/>
                        </a:rPr>
                        <a:t>уравнения четырёх химических реакций, о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</a:rPr>
                        <a:t>которых </a:t>
                      </a:r>
                      <a:r>
                        <a:rPr lang="ru-RU" sz="1400" dirty="0">
                          <a:latin typeface="Times New Roman"/>
                          <a:ea typeface="Calibri"/>
                        </a:rPr>
                        <a:t>шла речь в условии задания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36231" marR="36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Times New Roman"/>
                        </a:rPr>
                        <a:t>Ставится 1 балл за каждый из четырёх элементов ответа, если: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правильно записаны формулы всех веществ, участвующих в реакции;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указаны все коэффициенты (при этом допустимо использование кратных коэффициентов, в том числе и дробных);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в уравнениях реакций записаны формулы тех веществ, которые соответствуют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</a:rPr>
                        <a:t>условию </a:t>
                      </a:r>
                      <a:r>
                        <a:rPr lang="ru-RU" sz="1400" dirty="0">
                          <a:latin typeface="Times New Roman"/>
                          <a:ea typeface="Calibri"/>
                        </a:rPr>
                        <a:t>задания, или являются продуктами реакций, протекающих при заданных условиях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36231" marR="36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При составлении уравнения реакции экзаменуемый </a:t>
                      </a:r>
                      <a:r>
                        <a:rPr lang="ru-RU" sz="1400" i="1" dirty="0">
                          <a:latin typeface="Times New Roman"/>
                          <a:ea typeface="Calibri"/>
                        </a:rPr>
                        <a:t>может:</a:t>
                      </a: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 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−"/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не указывать условия её проведения (прокаливание, катализатор). Если в ответе всё же указаны условия проведения конкретной реакции, не соответствующие её протеканию с образованием записанных продуктов, то данный элемент ответа следует считать ошибочным по причине наличия </a:t>
                      </a: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взаимоисключающих суждений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−"/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при составлении уравнения реакции экзаменуемый может </a:t>
                      </a: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не использовать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обозначения осадка «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↓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» или газа «↑».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 indent="63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latin typeface="Times New Roman"/>
                          <a:ea typeface="Times New Roman"/>
                        </a:rPr>
                        <a:t>При оценивании выполнения задания также принимается во внимание тот факт, что экзаменуемый может использовать свой алгоритм выполнения задания (отличный от предложенного «варианта ответа»).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 marL="21590" indent="63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5" dirty="0">
                          <a:latin typeface="Times New Roman"/>
                          <a:ea typeface="Times New Roman"/>
                        </a:rPr>
                        <a:t>Если в отдельных элементах ответа к данному заданию приводятся уравнения нескольких реакций, то проверяется только первое из них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36231" marR="36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8984" t="30479" r="24632" b="14583"/>
          <a:stretch>
            <a:fillRect/>
          </a:stretch>
        </p:blipFill>
        <p:spPr bwMode="auto">
          <a:xfrm>
            <a:off x="357158" y="1357298"/>
            <a:ext cx="859372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1" y="878157"/>
          <a:ext cx="8643998" cy="4643470"/>
        </p:xfrm>
        <a:graphic>
          <a:graphicData uri="http://schemas.openxmlformats.org/drawingml/2006/table">
            <a:tbl>
              <a:tblPr/>
              <a:tblGrid>
                <a:gridCol w="492491"/>
                <a:gridCol w="1579211"/>
                <a:gridCol w="2643206"/>
                <a:gridCol w="3929090"/>
              </a:tblGrid>
              <a:tr h="4643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33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30328" marR="30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Правильный и полный ответ содержит правильно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записанные 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уравнения пяти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химических 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реакций, которые соответствуют схеме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превращений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, приведённой в условии задания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30328" marR="30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</a:rPr>
                        <a:t>Ставится 1 балл за каждый из пяти элементов ответа, если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: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-353504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правильно записаны формулы всех веществ, участвующих в реакции, при этом использованы</a:t>
                      </a:r>
                      <a:r>
                        <a:rPr lang="ru-RU" sz="1200" i="1" dirty="0">
                          <a:latin typeface="Times New Roman"/>
                          <a:ea typeface="Calibri"/>
                        </a:rPr>
                        <a:t> структурные формулы разного вида 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(развёрнутая, сокращённая, скелетная), которые однозначно отражают порядок связи и взаимное расположение заместителей и функциональных групп в молекуле органического вещества;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указаны все коэффициенты (при этом допустимо использование кратных коэффициентов, в том числе и дробных);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в уравнениях реакций записаны формулы тех веществ, которые соответствуют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условию 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задания, или являются продуктами реакций, протекающих при заданных условиях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30328" marR="30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При составлении уравнения химической реакции экзаменуемый </a:t>
                      </a:r>
                      <a:r>
                        <a:rPr lang="ru-RU" sz="1200" i="1" dirty="0">
                          <a:latin typeface="Times New Roman"/>
                          <a:ea typeface="Calibri"/>
                        </a:rPr>
                        <a:t>может: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−"/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использовать молекулярные формулы простейших представителей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</a:rPr>
                        <a:t>гомологических 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рядов: 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CH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4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C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H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C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6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H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6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C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H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5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OH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CH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O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C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6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H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12</a:t>
                      </a:r>
                      <a:r>
                        <a:rPr lang="en-US" sz="1200" dirty="0">
                          <a:latin typeface="Times New Roman"/>
                          <a:ea typeface="Calibri"/>
                        </a:rPr>
                        <a:t>O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</a:rPr>
                        <a:t>6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 (в реакции брожения или полного окисления);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−"/>
                      </a:pPr>
                      <a:r>
                        <a:rPr lang="ru-RU" sz="1200" i="1" dirty="0">
                          <a:latin typeface="Times New Roman"/>
                          <a:ea typeface="Calibri"/>
                        </a:rPr>
                        <a:t>не использовать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 обозначения осадка «</a:t>
                      </a:r>
                      <a:r>
                        <a:rPr lang="ru-RU" sz="1200" dirty="0" err="1">
                          <a:latin typeface="Times New Roman"/>
                          <a:ea typeface="Calibri"/>
                        </a:rPr>
                        <a:t>↓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» или газа «↑»;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−"/>
                      </a:pPr>
                      <a:r>
                        <a:rPr lang="ru-RU" sz="1200" i="1" spc="-20" dirty="0">
                          <a:latin typeface="Times New Roman"/>
                          <a:ea typeface="Times New Roman"/>
                        </a:rPr>
                        <a:t>не указывать</a:t>
                      </a:r>
                      <a:r>
                        <a:rPr lang="ru-RU" sz="1200" spc="-20" dirty="0">
                          <a:latin typeface="Times New Roman"/>
                          <a:ea typeface="Times New Roman"/>
                        </a:rPr>
                        <a:t> условия проведения реакции (прокаливание, катализатор), так как в усло­вии задания это не предусмотрено. Если в ответе всё же указаны условия </a:t>
                      </a:r>
                      <a:r>
                        <a:rPr lang="ru-RU" sz="1200" spc="-20" dirty="0" smtClean="0">
                          <a:latin typeface="Times New Roman"/>
                          <a:ea typeface="Times New Roman"/>
                        </a:rPr>
                        <a:t>проведения </a:t>
                      </a:r>
                      <a:r>
                        <a:rPr lang="ru-RU" sz="1200" spc="-20" dirty="0">
                          <a:latin typeface="Times New Roman"/>
                          <a:ea typeface="Times New Roman"/>
                        </a:rPr>
                        <a:t>конкретной реакции, не соответствующие её протеканию с образованием записанных продуктов, то данный элемент ответа следует считать ошибочным по причине наличия </a:t>
                      </a:r>
                      <a:r>
                        <a:rPr lang="ru-RU" sz="1200" i="1" spc="-20" dirty="0">
                          <a:latin typeface="Times New Roman"/>
                          <a:ea typeface="Times New Roman"/>
                        </a:rPr>
                        <a:t>взаимоисключающих суждений</a:t>
                      </a:r>
                      <a:r>
                        <a:rPr lang="ru-RU" sz="1200" spc="-20" dirty="0"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21590" indent="63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latin typeface="Times New Roman"/>
                          <a:ea typeface="Times New Roman"/>
                        </a:rPr>
                        <a:t>При оценивании выполнения задания также принимается во внимание тот факт, что экзаменуемый может использовать свой алгоритм выполнения задания (отличный от предложенного «варианта ответа»).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21590" indent="63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" dirty="0">
                          <a:latin typeface="Times New Roman"/>
                          <a:ea typeface="Times New Roman"/>
                        </a:rPr>
                        <a:t>Если в отдельных элементах ответа к данному заданию приводятся уравнения нескольких реакций, то проверяется только первое из них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30328" marR="30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436266"/>
          <a:ext cx="8786874" cy="5867400"/>
        </p:xfrm>
        <a:graphic>
          <a:graphicData uri="http://schemas.openxmlformats.org/drawingml/2006/table">
            <a:tbl>
              <a:tblPr/>
              <a:tblGrid>
                <a:gridCol w="500632"/>
                <a:gridCol w="2099174"/>
                <a:gridCol w="3080628"/>
                <a:gridCol w="3106440"/>
              </a:tblGrid>
              <a:tr h="50006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34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5253" marR="25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latin typeface="Times New Roman"/>
                          <a:ea typeface="Calibri"/>
                        </a:rPr>
                        <a:t>Правильный и полный ответ содержит следующие элементы:</a:t>
                      </a:r>
                      <a:endParaRPr lang="ru-RU" sz="12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правильно записаны уравнения всех реакций, соответствующих условию задания;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правильно произведены вычисления, в которых использованы необходимые физические величины, заданные в условии задания;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продемонстрирована и логически обоснована последовательность использования во взаимосвязи физических величин, на основании которых проводятся расчёты;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в соответствии с условием задания определена искомая физическая величина.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5253" marR="25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latin typeface="Times New Roman"/>
                          <a:ea typeface="Times New Roman"/>
                        </a:rPr>
                        <a:t>1.</a:t>
                      </a: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b="1" i="1" dirty="0">
                          <a:latin typeface="Times New Roman"/>
                          <a:ea typeface="Times New Roman"/>
                        </a:rPr>
                        <a:t>Ставится 1 балл за наличие в ответе правильно записанных уравнений всех </a:t>
                      </a:r>
                      <a:r>
                        <a:rPr lang="ru-RU" sz="1100" b="1" i="1" dirty="0" smtClean="0">
                          <a:latin typeface="Times New Roman"/>
                          <a:ea typeface="Times New Roman"/>
                        </a:rPr>
                        <a:t>реакций</a:t>
                      </a:r>
                      <a:r>
                        <a:rPr lang="ru-RU" sz="1100" b="1" i="1" dirty="0">
                          <a:latin typeface="Times New Roman"/>
                          <a:ea typeface="Times New Roman"/>
                        </a:rPr>
                        <a:t>, соответствующих условию задания, при этом: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правильно записаны формулы всех веществ, участвующих в реакции;</a:t>
                      </a:r>
                      <a:endParaRPr lang="ru-RU" sz="12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указаны все коэффициенты (при этом допустимо использование кратных коэффициентов, в том числе и дробных).</a:t>
                      </a:r>
                      <a:endParaRPr lang="ru-RU" sz="1200" dirty="0"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latin typeface="Times New Roman"/>
                          <a:ea typeface="Times New Roman"/>
                        </a:rPr>
                        <a:t>2. Ставится 1 балл за наличие в ответе правильно произведённых вычислений, в ко­торых используются необходимые </a:t>
                      </a:r>
                      <a:r>
                        <a:rPr lang="ru-RU" sz="1100" b="1" i="1" dirty="0" smtClean="0">
                          <a:latin typeface="Times New Roman"/>
                          <a:ea typeface="Times New Roman"/>
                        </a:rPr>
                        <a:t>физические </a:t>
                      </a:r>
                      <a:r>
                        <a:rPr lang="ru-RU" sz="1100" b="1" i="1" dirty="0">
                          <a:latin typeface="Times New Roman"/>
                          <a:ea typeface="Times New Roman"/>
                        </a:rPr>
                        <a:t>величины из числа указанных в </a:t>
                      </a:r>
                      <a:r>
                        <a:rPr lang="ru-RU" sz="1100" b="1" i="1" dirty="0" smtClean="0">
                          <a:latin typeface="Times New Roman"/>
                          <a:ea typeface="Times New Roman"/>
                        </a:rPr>
                        <a:t>условии </a:t>
                      </a:r>
                      <a:r>
                        <a:rPr lang="ru-RU" sz="1100" b="1" i="1" dirty="0">
                          <a:latin typeface="Times New Roman"/>
                          <a:ea typeface="Times New Roman"/>
                        </a:rPr>
                        <a:t>задания.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Например, произведены вычисления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</a:rPr>
                        <a:t>количества </a:t>
                      </a: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вещества, которое в условии дано в виде водного раствора и/или объёма газа.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latin typeface="Times New Roman"/>
                          <a:ea typeface="Times New Roman"/>
                        </a:rPr>
                        <a:t>3. Ставится 1 балл, если в ответе экзаменуемого продемонстрирована и логи­чески обоснована последовательность ис­пользования во взаимосвязи физических величин, на основании которых проводятся расчёты.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Иными словами, отражены все необходимые этапы расчётов с указанием пропорциональной зависимости</a:t>
                      </a:r>
                      <a:r>
                        <a:rPr lang="ru-RU" sz="1100" i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между количеством (массой, объёмом) реагирующих веществ.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latin typeface="Times New Roman"/>
                          <a:ea typeface="Times New Roman"/>
                        </a:rPr>
                        <a:t>4.</a:t>
                      </a: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100" b="1" i="1" dirty="0">
                          <a:latin typeface="Times New Roman"/>
                          <a:ea typeface="Times New Roman"/>
                        </a:rPr>
                        <a:t>Ставится 1 балл, если в ответе экзаменуемого в соответствии с условием задания определена искомая физическая величина: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−"/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выбран верный способ для нахождения искомой физической величины;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−"/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 правильно определены «промежуточные» физические величины, необходимые для её нахождения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5253" marR="25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</a:rPr>
                        <a:t>Если </a:t>
                      </a: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допущена ошибка хотя бы в одном из уравнений реакций, даже при условии, что она не влияет на ход дальнейших вычислений, то за этот элемент ответа выставляется 0 баллов.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indent="2222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Вычисления молярной массы веществ можно не приводить.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Если в соответствии с условием задания должно быть определено вещество, взятое в избытке, а в ответе экзаменуемого отсутствует указание на избыток этого вещества, но ход дальнейших вычислений правильный, то в этом случае элемент ответа считается верным.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В случае наличия в ответе экзаменуемого ошибок в вычислениях (не более трёх), которые привели к неверному ответу, оценка за выполнение задания снижается только на 1 балл.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Если в ответе экзаменуемого не указаны единицы измерения </a:t>
                      </a:r>
                      <a:r>
                        <a:rPr lang="ru-RU" sz="1100" i="1" dirty="0">
                          <a:latin typeface="Times New Roman"/>
                          <a:ea typeface="Times New Roman"/>
                        </a:rPr>
                        <a:t>искомых</a:t>
                      </a: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 физических величин (более четырёх), то оценка за выполнение задания снижается на 1 балл.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При оценивании выполнения задания принимается во внимание тот факт, что экзаменуемый может использовать</a:t>
                      </a:r>
                      <a:r>
                        <a:rPr lang="ru-RU" sz="1100" b="1" i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свой алгоритм</a:t>
                      </a:r>
                      <a:r>
                        <a:rPr lang="ru-RU" sz="1100" b="1" i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решения задачи (отличный от предложенного «варианта ответа»)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5253" marR="25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1107463"/>
          <a:ext cx="8786874" cy="4678993"/>
        </p:xfrm>
        <a:graphic>
          <a:graphicData uri="http://schemas.openxmlformats.org/drawingml/2006/table">
            <a:tbl>
              <a:tblPr/>
              <a:tblGrid>
                <a:gridCol w="500630"/>
                <a:gridCol w="1785386"/>
                <a:gridCol w="3214710"/>
                <a:gridCol w="3286148"/>
              </a:tblGrid>
              <a:tr h="4678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35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22087" marR="220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spc="-10" dirty="0">
                          <a:latin typeface="Times New Roman"/>
                          <a:ea typeface="Calibri"/>
                        </a:rPr>
                        <a:t>Правильный и полный ответ содержит следующие элементы: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/>
                        <a:buChar char=""/>
                      </a:pPr>
                      <a:r>
                        <a:rPr lang="ru-RU" sz="1050" dirty="0">
                          <a:latin typeface="Times New Roman"/>
                        </a:rPr>
                        <a:t>правильно произведены вычисления, необходимые для установления </a:t>
                      </a:r>
                      <a:r>
                        <a:rPr lang="ru-RU" sz="1050" dirty="0" smtClean="0">
                          <a:latin typeface="Times New Roman"/>
                        </a:rPr>
                        <a:t>молекулярной </a:t>
                      </a:r>
                      <a:r>
                        <a:rPr lang="ru-RU" sz="1050" dirty="0">
                          <a:latin typeface="Times New Roman"/>
                        </a:rPr>
                        <a:t>формулы вещества, и записана молекулярная формула вещества;</a:t>
                      </a:r>
                      <a:endParaRPr lang="ru-RU" sz="1000" dirty="0">
                        <a:latin typeface="Times New Roman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/>
                        <a:buChar char=""/>
                      </a:pPr>
                      <a:r>
                        <a:rPr lang="ru-RU" sz="1050" dirty="0">
                          <a:latin typeface="Times New Roman"/>
                        </a:rPr>
                        <a:t>записана структурная </a:t>
                      </a:r>
                      <a:r>
                        <a:rPr lang="ru-RU" sz="1050" dirty="0" smtClean="0">
                          <a:latin typeface="Times New Roman"/>
                        </a:rPr>
                        <a:t>формула </a:t>
                      </a:r>
                      <a:r>
                        <a:rPr lang="ru-RU" sz="1050" dirty="0">
                          <a:latin typeface="Times New Roman"/>
                        </a:rPr>
                        <a:t>органического </a:t>
                      </a:r>
                      <a:r>
                        <a:rPr lang="ru-RU" sz="1050" dirty="0" smtClean="0">
                          <a:latin typeface="Times New Roman"/>
                        </a:rPr>
                        <a:t>вещества</a:t>
                      </a:r>
                      <a:r>
                        <a:rPr lang="ru-RU" sz="1050" dirty="0">
                          <a:latin typeface="Times New Roman"/>
                        </a:rPr>
                        <a:t>, которая отражает </a:t>
                      </a:r>
                      <a:r>
                        <a:rPr lang="ru-RU" sz="1050" dirty="0" smtClean="0">
                          <a:latin typeface="Times New Roman"/>
                        </a:rPr>
                        <a:t>порядок </a:t>
                      </a:r>
                      <a:r>
                        <a:rPr lang="ru-RU" sz="1050" dirty="0">
                          <a:latin typeface="Times New Roman"/>
                        </a:rPr>
                        <a:t>связи и взаимное расположение заместителей и функциональных групп в молекуле в соответствии с условием задания;</a:t>
                      </a:r>
                      <a:endParaRPr lang="ru-RU" sz="1000" dirty="0">
                        <a:latin typeface="Times New Roman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/>
                        <a:buChar char=""/>
                      </a:pPr>
                      <a:r>
                        <a:rPr lang="ru-RU" sz="1050" dirty="0">
                          <a:latin typeface="Times New Roman"/>
                        </a:rPr>
                        <a:t>с использованием </a:t>
                      </a:r>
                      <a:r>
                        <a:rPr lang="ru-RU" sz="1050" dirty="0" smtClean="0">
                          <a:latin typeface="Times New Roman"/>
                        </a:rPr>
                        <a:t>структурных </a:t>
                      </a:r>
                      <a:r>
                        <a:rPr lang="ru-RU" sz="1050" dirty="0">
                          <a:latin typeface="Times New Roman"/>
                        </a:rPr>
                        <a:t>формул органических веществ записано уравнение реакции, на которую даётся указание в условии задания</a:t>
                      </a:r>
                      <a:endParaRPr lang="ru-RU" sz="1000" dirty="0">
                        <a:latin typeface="Times New Roman"/>
                      </a:endParaRPr>
                    </a:p>
                  </a:txBody>
                  <a:tcPr marL="22087" marR="220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latin typeface="Times New Roman"/>
                          <a:ea typeface="Calibri"/>
                        </a:rPr>
                        <a:t>1. Ставится 1 балл за установление молекулярной формулы вещества на основании приведённых необходимых правильных вычислений.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 marL="406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</a:rPr>
                        <a:t>Ответ должен содержать расчёты, </a:t>
                      </a:r>
                      <a:r>
                        <a:rPr lang="ru-RU" sz="1050" dirty="0" smtClean="0">
                          <a:latin typeface="Times New Roman"/>
                          <a:ea typeface="Calibri"/>
                        </a:rPr>
                        <a:t>подтверждающие </a:t>
                      </a:r>
                      <a:r>
                        <a:rPr lang="ru-RU" sz="1050" dirty="0">
                          <a:latin typeface="Times New Roman"/>
                          <a:ea typeface="Calibri"/>
                        </a:rPr>
                        <a:t>соответствие приведённой молекулярной формулы условию задачи.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 marL="406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spc="-20" dirty="0">
                          <a:latin typeface="Times New Roman"/>
                          <a:ea typeface="Calibri"/>
                        </a:rPr>
                        <a:t>2. Ставится 1 балл при наличии записи структурной формулы вещества, которая отражает порядок связи и взаимное расположение заместителей и </a:t>
                      </a:r>
                      <a:r>
                        <a:rPr lang="ru-RU" sz="1050" b="1" i="1" spc="-20" dirty="0" smtClean="0">
                          <a:latin typeface="Times New Roman"/>
                          <a:ea typeface="Calibri"/>
                        </a:rPr>
                        <a:t>функциональных </a:t>
                      </a:r>
                      <a:r>
                        <a:rPr lang="ru-RU" sz="1050" b="1" i="1" spc="-20" dirty="0">
                          <a:latin typeface="Times New Roman"/>
                          <a:ea typeface="Calibri"/>
                        </a:rPr>
                        <a:t>групп в молекуле органического вещества в соответствии с условием задания.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 marL="4064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94005" algn="l"/>
                        </a:tabLst>
                      </a:pPr>
                      <a:r>
                        <a:rPr lang="ru-RU" sz="1050" b="1" i="1" dirty="0">
                          <a:latin typeface="Times New Roman"/>
                          <a:ea typeface="Calibri"/>
                        </a:rPr>
                        <a:t>3. Ставится 1 балл при наличии записи уравнения реакции, на которую даётся указание в условии задания: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-353504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</a:rPr>
                        <a:t>правильно записаны формулы всех веществ, участвующих в реакции, при этом использованы</a:t>
                      </a:r>
                      <a:r>
                        <a:rPr lang="ru-RU" sz="1050" i="1" dirty="0">
                          <a:latin typeface="Times New Roman"/>
                          <a:ea typeface="Calibri"/>
                        </a:rPr>
                        <a:t> структурные формулы разного вида </a:t>
                      </a:r>
                      <a:r>
                        <a:rPr lang="ru-RU" sz="1050" dirty="0">
                          <a:latin typeface="Times New Roman"/>
                          <a:ea typeface="Calibri"/>
                        </a:rPr>
                        <a:t>(развёрнутая, сокращённая, скелетная), которые однозначно отражают порядок связи и взаимное расположение заместителей и функциональных групп в молекуле органического вещества;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50" dirty="0">
                          <a:latin typeface="Times New Roman"/>
                          <a:ea typeface="Calibri"/>
                        </a:rPr>
                        <a:t>указаны все коэффициенты (при этом допустимо использование кратных коэффициентов, в том числе и дробных);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50" dirty="0">
                          <a:latin typeface="Times New Roman"/>
                          <a:ea typeface="Calibri"/>
                        </a:rPr>
                        <a:t>в уравнении реакции записаны формулы тех веществ, которые соответствуют условию задания, или являются </a:t>
                      </a:r>
                      <a:r>
                        <a:rPr lang="ru-RU" sz="1050" dirty="0" smtClean="0">
                          <a:latin typeface="Times New Roman"/>
                          <a:ea typeface="Calibri"/>
                        </a:rPr>
                        <a:t>продуктами</a:t>
                      </a:r>
                      <a:r>
                        <a:rPr lang="ru-RU" sz="1050" dirty="0"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ru-RU" sz="1050" i="1" dirty="0">
                          <a:latin typeface="Times New Roman"/>
                          <a:ea typeface="Calibri"/>
                        </a:rPr>
                        <a:t>преимущественно</a:t>
                      </a:r>
                      <a:r>
                        <a:rPr lang="ru-RU" sz="1050" dirty="0">
                          <a:latin typeface="Times New Roman"/>
                          <a:ea typeface="Calibri"/>
                        </a:rPr>
                        <a:t> образующимися в реакциях, протекающих при заданных условиях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</a:txBody>
                  <a:tcPr marL="22087" marR="220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/>
                          <a:ea typeface="Times New Roman"/>
                        </a:rPr>
                        <a:t>Найденная </a:t>
                      </a: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молекулярная формула должна соответствовать </a:t>
                      </a:r>
                      <a:r>
                        <a:rPr lang="ru-RU" sz="1050" i="1" dirty="0">
                          <a:latin typeface="Times New Roman"/>
                          <a:ea typeface="Times New Roman"/>
                        </a:rPr>
                        <a:t>истинной</a:t>
                      </a: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 молекулярной формуле вещества, указанного в условии.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</a:rPr>
                        <a:t>Если структурная формула органического вещества </a:t>
                      </a:r>
                      <a:r>
                        <a:rPr lang="ru-RU" sz="1050" i="1" dirty="0">
                          <a:latin typeface="Times New Roman"/>
                          <a:ea typeface="Calibri"/>
                        </a:rPr>
                        <a:t>не записана</a:t>
                      </a:r>
                      <a:r>
                        <a:rPr lang="ru-RU" sz="1050" dirty="0">
                          <a:latin typeface="Times New Roman"/>
                          <a:ea typeface="Calibri"/>
                        </a:rPr>
                        <a:t> как отдельный элемент ответа, а присутствует лишь в уравнении реакции (в последнем элементе ответа) и составлена правильно, то этот элемент ответа считается выполненным и выставляется 1 балл за «структурную формулу».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Допустимо использование молекулярных формул для простейших представителей гомологических рядов: 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CH</a:t>
                      </a:r>
                      <a:r>
                        <a:rPr lang="ru-RU" sz="1050" baseline="-25000" dirty="0"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C</a:t>
                      </a:r>
                      <a:r>
                        <a:rPr lang="ru-RU" sz="1050" baseline="-25000" dirty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1050" baseline="-25000" dirty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C</a:t>
                      </a:r>
                      <a:r>
                        <a:rPr lang="ru-RU" sz="1050" baseline="-25000" dirty="0"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1050" baseline="-25000" dirty="0"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C</a:t>
                      </a:r>
                      <a:r>
                        <a:rPr lang="ru-RU" sz="1050" baseline="-25000" dirty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1050" baseline="-25000" dirty="0"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OH</a:t>
                      </a: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CH</a:t>
                      </a:r>
                      <a:r>
                        <a:rPr lang="ru-RU" sz="1050" baseline="-25000" dirty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O</a:t>
                      </a: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 и т.д., а также 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C</a:t>
                      </a:r>
                      <a:r>
                        <a:rPr lang="ru-RU" sz="1050" baseline="-25000" dirty="0"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1050" baseline="-25000" dirty="0">
                          <a:latin typeface="Times New Roman"/>
                          <a:ea typeface="Times New Roman"/>
                        </a:rPr>
                        <a:t>12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O</a:t>
                      </a:r>
                      <a:r>
                        <a:rPr lang="ru-RU" sz="1050" baseline="-25000" dirty="0"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 (в реакции брожения или полного окисления).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spc="-20" dirty="0">
                          <a:latin typeface="Times New Roman"/>
                          <a:ea typeface="Times New Roman"/>
                        </a:rPr>
                        <a:t>Если в условии задания идёт речь о</a:t>
                      </a:r>
                      <a:r>
                        <a:rPr lang="ru-RU" sz="1050" b="1" i="1" spc="-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50" i="1" spc="-20" dirty="0">
                          <a:latin typeface="Times New Roman"/>
                          <a:ea typeface="Times New Roman"/>
                        </a:rPr>
                        <a:t>веществах природного происхождения,</a:t>
                      </a:r>
                      <a:r>
                        <a:rPr lang="ru-RU" sz="1050" b="1" i="1" spc="-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50" spc="-20" dirty="0">
                          <a:latin typeface="Times New Roman"/>
                          <a:ea typeface="Times New Roman"/>
                        </a:rPr>
                        <a:t>под таковыми понимаются биологически важные вещества, такие как жиры, аминокислоты (независимо от положения аминогруппы), пептиды, белки, углеводы (моно-, </a:t>
                      </a:r>
                      <a:r>
                        <a:rPr lang="ru-RU" sz="1050" spc="-20" dirty="0" err="1">
                          <a:latin typeface="Times New Roman"/>
                          <a:ea typeface="Times New Roman"/>
                        </a:rPr>
                        <a:t>ди</a:t>
                      </a:r>
                      <a:r>
                        <a:rPr lang="ru-RU" sz="1050" spc="-20" dirty="0">
                          <a:latin typeface="Times New Roman"/>
                          <a:ea typeface="Times New Roman"/>
                        </a:rPr>
                        <a:t>-, олиго- и полисахариды).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При оценивании выполнения задания принимается во внимание тот факт, что экзаменуемый может использовать</a:t>
                      </a:r>
                      <a:r>
                        <a:rPr lang="ru-RU" sz="1050" b="1" i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свой алгоритм</a:t>
                      </a:r>
                      <a:r>
                        <a:rPr lang="ru-RU" sz="1050" b="1" i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решения задачи (отличный от предложенного «варианта ответа»)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22087" marR="220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60" y="2298696"/>
            <a:ext cx="83960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Консультация для учителей химии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«Система интенсивной систематизации химических знаний при подготовке к ЕГЭ по химии»</a:t>
            </a:r>
          </a:p>
          <a:p>
            <a:pPr algn="ctr"/>
            <a:endParaRPr lang="ru-RU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марта 202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г.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6" name="Picture 2" descr="https://pravdinsk-edu.ru/wp-content/uploads/2020/10/EGE.jpg"/>
          <p:cNvPicPr>
            <a:picLocks noChangeAspect="1" noChangeArrowheads="1"/>
          </p:cNvPicPr>
          <p:nvPr/>
        </p:nvPicPr>
        <p:blipFill>
          <a:blip r:embed="rId2" cstate="print"/>
          <a:srcRect l="16956" t="16746" r="17103" b="19615"/>
          <a:stretch>
            <a:fillRect/>
          </a:stretch>
        </p:blipFill>
        <p:spPr bwMode="auto">
          <a:xfrm>
            <a:off x="214284" y="142852"/>
            <a:ext cx="2500330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 cstate="print"/>
          <a:srcRect l="25688" t="21650" r="47144" b="47900"/>
          <a:stretch>
            <a:fillRect/>
          </a:stretch>
        </p:blipFill>
        <p:spPr bwMode="auto">
          <a:xfrm>
            <a:off x="14375" y="692698"/>
            <a:ext cx="9094131" cy="57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42910" y="2500306"/>
            <a:ext cx="7962920" cy="214314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Нормативно-правовые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основы проведения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ЕГЭ - 2021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b="1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2" descr="https://pravdinsk-edu.ru/wp-content/uploads/2020/10/E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791744" cy="2132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488" y="1139260"/>
            <a:ext cx="600079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Приказ Минобразования России от 05.03.2004</a:t>
            </a:r>
          </a:p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 1089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(ред. от 07.06.2017)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 l="35156" t="17361" r="34766" b="7638"/>
          <a:stretch>
            <a:fillRect/>
          </a:stretch>
        </p:blipFill>
        <p:spPr bwMode="auto">
          <a:xfrm>
            <a:off x="214284" y="142852"/>
            <a:ext cx="2500330" cy="350695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37500" t="25694" r="35937" b="58334"/>
          <a:stretch>
            <a:fillRect/>
          </a:stretch>
        </p:blipFill>
        <p:spPr bwMode="auto">
          <a:xfrm>
            <a:off x="214284" y="3786190"/>
            <a:ext cx="8659528" cy="292895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 l="7969" t="15350" r="60728" b="5901"/>
          <a:stretch>
            <a:fillRect/>
          </a:stretch>
        </p:blipFill>
        <p:spPr bwMode="auto">
          <a:xfrm>
            <a:off x="395536" y="188640"/>
            <a:ext cx="2798400" cy="396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9552" y="260648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ru-RU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8066" t="15350" r="60631" b="5901"/>
          <a:stretch>
            <a:fillRect/>
          </a:stretch>
        </p:blipFill>
        <p:spPr bwMode="auto">
          <a:xfrm>
            <a:off x="2987824" y="1196752"/>
            <a:ext cx="2798400" cy="3960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 l="8281" t="16782" r="60305" b="5901"/>
          <a:stretch>
            <a:fillRect/>
          </a:stretch>
        </p:blipFill>
        <p:spPr bwMode="auto">
          <a:xfrm>
            <a:off x="5724129" y="260648"/>
            <a:ext cx="2860324" cy="3960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2406</Words>
  <Application>Microsoft Office PowerPoint</Application>
  <PresentationFormat>Экран (4:3)</PresentationFormat>
  <Paragraphs>212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Волков</dc:creator>
  <cp:lastModifiedBy>Админ</cp:lastModifiedBy>
  <cp:revision>325</cp:revision>
  <dcterms:created xsi:type="dcterms:W3CDTF">2013-03-12T07:34:46Z</dcterms:created>
  <dcterms:modified xsi:type="dcterms:W3CDTF">2021-03-26T10:00:32Z</dcterms:modified>
</cp:coreProperties>
</file>