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69" r:id="rId19"/>
    <p:sldId id="275" r:id="rId20"/>
    <p:sldId id="276" r:id="rId21"/>
    <p:sldId id="277" r:id="rId22"/>
    <p:sldId id="270" r:id="rId23"/>
    <p:sldId id="278" r:id="rId24"/>
    <p:sldId id="279" r:id="rId25"/>
    <p:sldId id="280" r:id="rId26"/>
    <p:sldId id="281" r:id="rId27"/>
    <p:sldId id="323" r:id="rId28"/>
    <p:sldId id="325" r:id="rId29"/>
    <p:sldId id="326" r:id="rId30"/>
    <p:sldId id="327" r:id="rId31"/>
    <p:sldId id="328" r:id="rId32"/>
    <p:sldId id="329" r:id="rId33"/>
    <p:sldId id="330" r:id="rId34"/>
    <p:sldId id="331" r:id="rId35"/>
    <p:sldId id="332" r:id="rId36"/>
    <p:sldId id="333" r:id="rId37"/>
    <p:sldId id="282" r:id="rId38"/>
    <p:sldId id="283" r:id="rId39"/>
    <p:sldId id="309" r:id="rId40"/>
    <p:sldId id="284" r:id="rId41"/>
    <p:sldId id="310" r:id="rId42"/>
    <p:sldId id="285" r:id="rId43"/>
    <p:sldId id="311" r:id="rId44"/>
    <p:sldId id="287" r:id="rId45"/>
    <p:sldId id="312" r:id="rId46"/>
    <p:sldId id="288" r:id="rId47"/>
    <p:sldId id="286" r:id="rId48"/>
    <p:sldId id="314" r:id="rId49"/>
    <p:sldId id="313" r:id="rId50"/>
    <p:sldId id="289" r:id="rId51"/>
    <p:sldId id="315" r:id="rId52"/>
    <p:sldId id="291" r:id="rId53"/>
    <p:sldId id="316" r:id="rId54"/>
    <p:sldId id="290" r:id="rId55"/>
    <p:sldId id="292" r:id="rId56"/>
    <p:sldId id="298" r:id="rId57"/>
    <p:sldId id="317" r:id="rId58"/>
    <p:sldId id="293" r:id="rId59"/>
    <p:sldId id="318" r:id="rId60"/>
    <p:sldId id="319" r:id="rId61"/>
    <p:sldId id="320" r:id="rId62"/>
    <p:sldId id="321" r:id="rId63"/>
    <p:sldId id="294" r:id="rId64"/>
    <p:sldId id="322" r:id="rId65"/>
    <p:sldId id="295" r:id="rId66"/>
    <p:sldId id="296" r:id="rId67"/>
    <p:sldId id="299" r:id="rId68"/>
    <p:sldId id="300" r:id="rId69"/>
    <p:sldId id="301" r:id="rId70"/>
    <p:sldId id="302" r:id="rId71"/>
    <p:sldId id="303" r:id="rId72"/>
    <p:sldId id="305" r:id="rId73"/>
    <p:sldId id="297" r:id="rId74"/>
    <p:sldId id="306" r:id="rId75"/>
    <p:sldId id="307" r:id="rId76"/>
    <p:sldId id="308" r:id="rId7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EE4AC87-FD0F-4293-9B05-E76F94279BCA}"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292432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E4AC87-FD0F-4293-9B05-E76F94279BCA}"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137468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E4AC87-FD0F-4293-9B05-E76F94279BCA}"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3108089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E4AC87-FD0F-4293-9B05-E76F94279BCA}"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86922F-DF7D-46FE-B79F-550F78D0B7F9}" type="slidenum">
              <a:rPr lang="ru-RU" smtClean="0"/>
              <a:t>‹#›</a:t>
            </a:fld>
            <a:endParaRPr lang="ru-RU"/>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1780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E4AC87-FD0F-4293-9B05-E76F94279BCA}"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193496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1EE4AC87-FD0F-4293-9B05-E76F94279BCA}" type="datetimeFigureOut">
              <a:rPr lang="ru-RU" smtClean="0"/>
              <a:t>24.02.2021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146200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1EE4AC87-FD0F-4293-9B05-E76F94279BCA}" type="datetimeFigureOut">
              <a:rPr lang="ru-RU" smtClean="0"/>
              <a:t>24.02.2021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440786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E4AC87-FD0F-4293-9B05-E76F94279BCA}"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711231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E4AC87-FD0F-4293-9B05-E76F94279BCA}"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13144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E4AC87-FD0F-4293-9B05-E76F94279BCA}"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2777947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ru-RU" smtClean="0"/>
              <a:t>Образец заголовка</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EE4AC87-FD0F-4293-9B05-E76F94279BCA}"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806165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EE4AC87-FD0F-4293-9B05-E76F94279BCA}"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271952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13795" y="2912232"/>
            <a:ext cx="5107208"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912232"/>
            <a:ext cx="5095357"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EE4AC87-FD0F-4293-9B05-E76F94279BCA}" type="datetimeFigureOut">
              <a:rPr lang="ru-RU" smtClean="0"/>
              <a:t>24.02.2021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1488889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EE4AC87-FD0F-4293-9B05-E76F94279BCA}" type="datetimeFigureOut">
              <a:rPr lang="ru-RU" smtClean="0"/>
              <a:t>24.02.2021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168678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4AC87-FD0F-4293-9B05-E76F94279BCA}" type="datetimeFigureOut">
              <a:rPr lang="ru-RU" smtClean="0"/>
              <a:t>24.02.2021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213241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ru-RU" smtClean="0"/>
              <a:t>Образец заголовка</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E4AC87-FD0F-4293-9B05-E76F94279BCA}"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139860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E4AC87-FD0F-4293-9B05-E76F94279BCA}"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86922F-DF7D-46FE-B79F-550F78D0B7F9}" type="slidenum">
              <a:rPr lang="ru-RU" smtClean="0"/>
              <a:t>‹#›</a:t>
            </a:fld>
            <a:endParaRPr lang="ru-RU"/>
          </a:p>
        </p:txBody>
      </p:sp>
    </p:spTree>
    <p:extLst>
      <p:ext uri="{BB962C8B-B14F-4D97-AF65-F5344CB8AC3E}">
        <p14:creationId xmlns:p14="http://schemas.microsoft.com/office/powerpoint/2010/main" val="875120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EE4AC87-FD0F-4293-9B05-E76F94279BCA}" type="datetimeFigureOut">
              <a:rPr lang="ru-RU" smtClean="0"/>
              <a:t>24.02.2021</a:t>
            </a:fld>
            <a:endParaRPr lang="ru-RU"/>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786922F-DF7D-46FE-B79F-550F78D0B7F9}" type="slidenum">
              <a:rPr lang="ru-RU" smtClean="0"/>
              <a:t>‹#›</a:t>
            </a:fld>
            <a:endParaRPr lang="ru-RU"/>
          </a:p>
        </p:txBody>
      </p:sp>
    </p:spTree>
    <p:extLst>
      <p:ext uri="{BB962C8B-B14F-4D97-AF65-F5344CB8AC3E}">
        <p14:creationId xmlns:p14="http://schemas.microsoft.com/office/powerpoint/2010/main" val="42859371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Карта будущего ГИА по русскому языку </a:t>
            </a:r>
            <a:br>
              <a:rPr lang="ru-RU" dirty="0"/>
            </a:br>
            <a:r>
              <a:rPr lang="ru-RU" dirty="0"/>
              <a:t>в 9 классе 2021 года </a:t>
            </a:r>
          </a:p>
        </p:txBody>
      </p:sp>
      <p:sp>
        <p:nvSpPr>
          <p:cNvPr id="3" name="Подзаголовок 2"/>
          <p:cNvSpPr>
            <a:spLocks noGrp="1"/>
          </p:cNvSpPr>
          <p:nvPr>
            <p:ph type="subTitle" idx="1"/>
          </p:nvPr>
        </p:nvSpPr>
        <p:spPr/>
        <p:txBody>
          <a:bodyPr>
            <a:normAutofit fontScale="92500" lnSpcReduction="20000"/>
          </a:bodyPr>
          <a:lstStyle/>
          <a:p>
            <a:r>
              <a:rPr lang="ru-RU" dirty="0" err="1" smtClean="0"/>
              <a:t>Которова</a:t>
            </a:r>
            <a:r>
              <a:rPr lang="ru-RU" dirty="0" smtClean="0"/>
              <a:t> Татьяна Васильевна,</a:t>
            </a:r>
          </a:p>
          <a:p>
            <a:r>
              <a:rPr lang="ru-RU" dirty="0"/>
              <a:t>учитель русского языка и литературы МБОУ «Гимназия №64» г. Липецка, председатель ПК по проверке развернутых ответов ОГЭ по русскому языку</a:t>
            </a:r>
          </a:p>
        </p:txBody>
      </p:sp>
    </p:spTree>
    <p:extLst>
      <p:ext uri="{BB962C8B-B14F-4D97-AF65-F5344CB8AC3E}">
        <p14:creationId xmlns:p14="http://schemas.microsoft.com/office/powerpoint/2010/main" val="363689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Алгоритм выполнения задания</a:t>
            </a:r>
            <a:endParaRPr lang="ru-RU" dirty="0"/>
          </a:p>
        </p:txBody>
      </p:sp>
      <p:sp>
        <p:nvSpPr>
          <p:cNvPr id="3" name="Объект 2"/>
          <p:cNvSpPr>
            <a:spLocks noGrp="1"/>
          </p:cNvSpPr>
          <p:nvPr>
            <p:ph idx="1"/>
          </p:nvPr>
        </p:nvSpPr>
        <p:spPr/>
        <p:txBody>
          <a:bodyPr/>
          <a:lstStyle/>
          <a:p>
            <a:pPr marL="457200" indent="-457200">
              <a:buFont typeface="+mj-lt"/>
              <a:buAutoNum type="arabicPeriod"/>
            </a:pPr>
            <a:r>
              <a:rPr lang="ru-RU" dirty="0" smtClean="0"/>
              <a:t>Внимательно прослушайте текст. Не пытайтесь записывать предложения целиком: это помешает Вам понять содержание текста в целом. Определите тему и главную мысль.</a:t>
            </a:r>
          </a:p>
          <a:p>
            <a:pPr marL="457200" indent="-457200">
              <a:buFont typeface="+mj-lt"/>
              <a:buAutoNum type="arabicPeriod"/>
            </a:pPr>
            <a:r>
              <a:rPr lang="ru-RU" dirty="0" smtClean="0"/>
              <a:t>После первого прослушивания выделите в черновике ключевые слова, которые отражают тему и основные этапы развития главной мысли.</a:t>
            </a:r>
          </a:p>
          <a:p>
            <a:pPr marL="457200" indent="-457200">
              <a:buFont typeface="+mj-lt"/>
              <a:buAutoNum type="arabicPeriod"/>
            </a:pPr>
            <a:r>
              <a:rPr lang="ru-RU" dirty="0" smtClean="0"/>
              <a:t>Составьте план текста; желательно записать пункты плана в виде тезисов и оставить между ними место.</a:t>
            </a:r>
          </a:p>
          <a:p>
            <a:pPr marL="0" indent="0">
              <a:buNone/>
            </a:pPr>
            <a:endParaRPr lang="ru-RU" dirty="0" smtClean="0"/>
          </a:p>
          <a:p>
            <a:endParaRPr lang="ru-RU" dirty="0"/>
          </a:p>
        </p:txBody>
      </p:sp>
    </p:spTree>
    <p:extLst>
      <p:ext uri="{BB962C8B-B14F-4D97-AF65-F5344CB8AC3E}">
        <p14:creationId xmlns:p14="http://schemas.microsoft.com/office/powerpoint/2010/main" val="88753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Алгоритм выполнения задания</a:t>
            </a:r>
          </a:p>
        </p:txBody>
      </p:sp>
      <p:sp>
        <p:nvSpPr>
          <p:cNvPr id="3" name="Объект 2"/>
          <p:cNvSpPr>
            <a:spLocks noGrp="1"/>
          </p:cNvSpPr>
          <p:nvPr>
            <p:ph idx="1"/>
          </p:nvPr>
        </p:nvSpPr>
        <p:spPr/>
        <p:txBody>
          <a:bodyPr/>
          <a:lstStyle/>
          <a:p>
            <a:pPr marL="457200" indent="-457200">
              <a:buAutoNum type="arabicPeriod" startAt="4"/>
            </a:pPr>
            <a:r>
              <a:rPr lang="ru-RU" dirty="0" smtClean="0"/>
              <a:t>Прослушайте текст второй раз. В пробелах между тезисами плана (или на       подготовленных заранее широких полях), запишите наиболее важные слова и словосочетания, отдельные ключевые фразы. Используйте различные сокращения, пиктограммы, чтобы зафиксировать наиболее значимую информацию.</a:t>
            </a:r>
          </a:p>
          <a:p>
            <a:pPr marL="457200" indent="-457200">
              <a:buAutoNum type="arabicPeriod" startAt="4"/>
            </a:pPr>
            <a:r>
              <a:rPr lang="ru-RU" dirty="0" smtClean="0"/>
              <a:t>Отредактируйте написанное. Приступите к созданию связного текста изложения на черновике.</a:t>
            </a:r>
          </a:p>
          <a:p>
            <a:pPr marL="457200" indent="-457200">
              <a:buAutoNum type="arabicPeriod" startAt="4"/>
            </a:pPr>
            <a:r>
              <a:rPr lang="ru-RU" dirty="0" smtClean="0"/>
              <a:t>Используя орфографический словарь, проверьте написанный в черновике текст. Аккуратным, разборчивым почерком перепишите текст в чистовик.</a:t>
            </a:r>
            <a:endParaRPr lang="ru-RU" dirty="0"/>
          </a:p>
        </p:txBody>
      </p:sp>
    </p:spTree>
    <p:extLst>
      <p:ext uri="{BB962C8B-B14F-4D97-AF65-F5344CB8AC3E}">
        <p14:creationId xmlns:p14="http://schemas.microsoft.com/office/powerpoint/2010/main" val="43491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Анализ типичных ошибок</a:t>
            </a:r>
            <a:endParaRPr lang="ru-RU" dirty="0"/>
          </a:p>
        </p:txBody>
      </p:sp>
      <p:sp>
        <p:nvSpPr>
          <p:cNvPr id="3" name="Объект 2"/>
          <p:cNvSpPr>
            <a:spLocks noGrp="1"/>
          </p:cNvSpPr>
          <p:nvPr>
            <p:ph idx="1"/>
          </p:nvPr>
        </p:nvSpPr>
        <p:spPr/>
        <p:txBody>
          <a:bodyPr/>
          <a:lstStyle/>
          <a:p>
            <a:r>
              <a:rPr lang="ru-RU" dirty="0" smtClean="0"/>
              <a:t>Пропуск или добавление </a:t>
            </a:r>
            <a:r>
              <a:rPr lang="ru-RU" dirty="0" err="1" smtClean="0"/>
              <a:t>микротемы</a:t>
            </a:r>
            <a:r>
              <a:rPr lang="ru-RU" dirty="0" smtClean="0"/>
              <a:t> исходного текста.</a:t>
            </a:r>
          </a:p>
          <a:p>
            <a:r>
              <a:rPr lang="ru-RU" dirty="0" smtClean="0"/>
              <a:t>Неумение правильно применить приемы сжатия текста. Исключая информацию, выпускник не выстраивает логические связи между оставшимися частями, не согласует между собой слова и выражения, сто приводит к обилию речевых и грамматических ошибок.</a:t>
            </a:r>
          </a:p>
          <a:p>
            <a:r>
              <a:rPr lang="ru-RU" dirty="0" smtClean="0"/>
              <a:t>Нарушение логики построения изложения. Информация из разных частей текста необоснованно объединяется в одном абзаце или переставляется местами, что нарушает порядок развития мысли или действия. </a:t>
            </a:r>
          </a:p>
          <a:p>
            <a:endParaRPr lang="ru-RU" dirty="0"/>
          </a:p>
        </p:txBody>
      </p:sp>
    </p:spTree>
    <p:extLst>
      <p:ext uri="{BB962C8B-B14F-4D97-AF65-F5344CB8AC3E}">
        <p14:creationId xmlns:p14="http://schemas.microsoft.com/office/powerpoint/2010/main" val="3066428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Критерии оценки изложения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467021136"/>
              </p:ext>
            </p:extLst>
          </p:nvPr>
        </p:nvGraphicFramePr>
        <p:xfrm>
          <a:off x="914400" y="2095500"/>
          <a:ext cx="10353675" cy="321056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711634180"/>
                    </a:ext>
                  </a:extLst>
                </a:gridCol>
                <a:gridCol w="8634046">
                  <a:extLst>
                    <a:ext uri="{9D8B030D-6E8A-4147-A177-3AD203B41FA5}">
                      <a16:colId xmlns:a16="http://schemas.microsoft.com/office/drawing/2014/main" val="498608830"/>
                    </a:ext>
                  </a:extLst>
                </a:gridCol>
                <a:gridCol w="1033829">
                  <a:extLst>
                    <a:ext uri="{9D8B030D-6E8A-4147-A177-3AD203B41FA5}">
                      <a16:colId xmlns:a16="http://schemas.microsoft.com/office/drawing/2014/main" val="1140929802"/>
                    </a:ext>
                  </a:extLst>
                </a:gridCol>
              </a:tblGrid>
              <a:tr h="370840">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sz="1800" b="1" kern="1200" dirty="0" smtClean="0">
                          <a:solidFill>
                            <a:schemeClr val="lt1"/>
                          </a:solidFill>
                          <a:effectLst/>
                          <a:latin typeface="+mn-lt"/>
                          <a:ea typeface="+mn-ea"/>
                          <a:cs typeface="+mn-cs"/>
                        </a:rPr>
                        <a:t>Критерии оценивания сжатого изложения</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985481554"/>
                  </a:ext>
                </a:extLst>
              </a:tr>
              <a:tr h="370840">
                <a:tc>
                  <a:txBody>
                    <a:bodyPr/>
                    <a:lstStyle/>
                    <a:p>
                      <a:r>
                        <a:rPr lang="ru-RU" sz="1800" b="1" kern="1200" dirty="0" smtClean="0">
                          <a:solidFill>
                            <a:schemeClr val="dk1"/>
                          </a:solidFill>
                          <a:effectLst/>
                          <a:latin typeface="+mn-lt"/>
                          <a:ea typeface="+mn-ea"/>
                          <a:cs typeface="+mn-cs"/>
                        </a:rPr>
                        <a:t>ИК1</a:t>
                      </a:r>
                      <a:endParaRPr lang="ru-RU" dirty="0"/>
                    </a:p>
                  </a:txBody>
                  <a:tcPr/>
                </a:tc>
                <a:tc>
                  <a:txBody>
                    <a:bodyPr/>
                    <a:lstStyle/>
                    <a:p>
                      <a:r>
                        <a:rPr lang="ru-RU" sz="1800" b="1" kern="1200" dirty="0" smtClean="0">
                          <a:solidFill>
                            <a:schemeClr val="dk1"/>
                          </a:solidFill>
                          <a:effectLst/>
                          <a:latin typeface="+mn-lt"/>
                          <a:ea typeface="+mn-ea"/>
                          <a:cs typeface="+mn-cs"/>
                        </a:rPr>
                        <a:t>Содержание изложения</a:t>
                      </a:r>
                      <a:endParaRPr lang="ru-RU" dirty="0"/>
                    </a:p>
                  </a:txBody>
                  <a:tcPr/>
                </a:tc>
                <a:tc>
                  <a:txBody>
                    <a:bodyPr/>
                    <a:lstStyle/>
                    <a:p>
                      <a:endParaRPr lang="ru-RU"/>
                    </a:p>
                  </a:txBody>
                  <a:tcPr/>
                </a:tc>
                <a:extLst>
                  <a:ext uri="{0D108BD9-81ED-4DB2-BD59-A6C34878D82A}">
                    <a16:rowId xmlns:a16="http://schemas.microsoft.com/office/drawing/2014/main" val="3934226882"/>
                  </a:ext>
                </a:extLst>
              </a:tr>
              <a:tr h="370840">
                <a:tc rowSpan="3">
                  <a:txBody>
                    <a:bodyPr/>
                    <a:lstStyle/>
                    <a:p>
                      <a:endParaRPr lang="ru-RU" dirty="0"/>
                    </a:p>
                  </a:txBody>
                  <a:tcPr/>
                </a:tc>
                <a:tc>
                  <a:txBody>
                    <a:bodyPr/>
                    <a:lstStyle/>
                    <a:p>
                      <a:r>
                        <a:rPr lang="ru-RU" sz="1800" kern="1200" dirty="0" smtClean="0">
                          <a:solidFill>
                            <a:schemeClr val="dk1"/>
                          </a:solidFill>
                          <a:effectLst/>
                          <a:latin typeface="+mn-lt"/>
                          <a:ea typeface="+mn-ea"/>
                          <a:cs typeface="+mn-cs"/>
                        </a:rPr>
                        <a:t>Экзаменуемый точно передал основное содержание прослу­шанного текста, отразив </a:t>
                      </a:r>
                      <a:r>
                        <a:rPr lang="ru-RU" sz="1800" b="1" kern="1200" dirty="0" smtClean="0">
                          <a:solidFill>
                            <a:schemeClr val="dk1"/>
                          </a:solidFill>
                          <a:effectLst/>
                          <a:latin typeface="+mn-lt"/>
                          <a:ea typeface="+mn-ea"/>
                          <a:cs typeface="+mn-cs"/>
                        </a:rPr>
                        <a:t>все</a:t>
                      </a:r>
                      <a:r>
                        <a:rPr lang="ru-RU" sz="1800" kern="1200" dirty="0" smtClean="0">
                          <a:solidFill>
                            <a:schemeClr val="dk1"/>
                          </a:solidFill>
                          <a:effectLst/>
                          <a:latin typeface="+mn-lt"/>
                          <a:ea typeface="+mn-ea"/>
                          <a:cs typeface="+mn-cs"/>
                        </a:rPr>
                        <a:t> важные для его восприятия </a:t>
                      </a:r>
                      <a:r>
                        <a:rPr lang="ru-RU" sz="1800" kern="1200" dirty="0" err="1" smtClean="0">
                          <a:solidFill>
                            <a:schemeClr val="dk1"/>
                          </a:solidFill>
                          <a:effectLst/>
                          <a:latin typeface="+mn-lt"/>
                          <a:ea typeface="+mn-ea"/>
                          <a:cs typeface="+mn-cs"/>
                        </a:rPr>
                        <a:t>микротемы</a:t>
                      </a:r>
                      <a:r>
                        <a:rPr lang="ru-RU" sz="1800" kern="1200" dirty="0" smtClean="0">
                          <a:solidFill>
                            <a:schemeClr val="dk1"/>
                          </a:solidFill>
                          <a:effectLst/>
                          <a:latin typeface="+mn-lt"/>
                          <a:ea typeface="+mn-ea"/>
                          <a:cs typeface="+mn-cs"/>
                        </a:rPr>
                        <a:t>, перечисленные в таблице</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2212846928"/>
                  </a:ext>
                </a:extLst>
              </a:tr>
              <a:tr h="370840">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Экзаменуемый передал основное содержание прослушан­ного текста, </a:t>
                      </a:r>
                    </a:p>
                    <a:p>
                      <a:r>
                        <a:rPr lang="ru-RU" sz="1800" b="1" kern="1200" dirty="0" smtClean="0">
                          <a:solidFill>
                            <a:schemeClr val="dk1"/>
                          </a:solidFill>
                          <a:effectLst/>
                          <a:latin typeface="+mn-lt"/>
                          <a:ea typeface="+mn-ea"/>
                          <a:cs typeface="+mn-cs"/>
                        </a:rPr>
                        <a:t>но</a:t>
                      </a:r>
                      <a:r>
                        <a:rPr lang="ru-RU" sz="1800" kern="1200" dirty="0" smtClean="0">
                          <a:solidFill>
                            <a:schemeClr val="dk1"/>
                          </a:solidFill>
                          <a:effectLst/>
                          <a:latin typeface="+mn-lt"/>
                          <a:ea typeface="+mn-ea"/>
                          <a:cs typeface="+mn-cs"/>
                        </a:rPr>
                        <a:t> </a:t>
                      </a:r>
                    </a:p>
                    <a:p>
                      <a:r>
                        <a:rPr lang="ru-RU" sz="1800" kern="1200" dirty="0" smtClean="0">
                          <a:solidFill>
                            <a:schemeClr val="dk1"/>
                          </a:solidFill>
                          <a:effectLst/>
                          <a:latin typeface="+mn-lt"/>
                          <a:ea typeface="+mn-ea"/>
                          <a:cs typeface="+mn-cs"/>
                        </a:rPr>
                        <a:t>упустил или добавил 1 </a:t>
                      </a:r>
                      <a:r>
                        <a:rPr lang="ru-RU" sz="1800" kern="1200" dirty="0" err="1" smtClean="0">
                          <a:solidFill>
                            <a:schemeClr val="dk1"/>
                          </a:solidFill>
                          <a:effectLst/>
                          <a:latin typeface="+mn-lt"/>
                          <a:ea typeface="+mn-ea"/>
                          <a:cs typeface="+mn-cs"/>
                        </a:rPr>
                        <a:t>микротему</a:t>
                      </a:r>
                      <a:r>
                        <a:rPr lang="ru-RU" sz="1800" kern="1200" dirty="0" smtClean="0">
                          <a:solidFill>
                            <a:schemeClr val="dk1"/>
                          </a:solidFill>
                          <a:effectLst/>
                          <a:latin typeface="+mn-lt"/>
                          <a:ea typeface="+mn-ea"/>
                          <a:cs typeface="+mn-cs"/>
                        </a:rPr>
                        <a:t>. </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3845801411"/>
                  </a:ext>
                </a:extLst>
              </a:tr>
              <a:tr h="370840">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Экзаменуемый передал основное содержание прослушан­ного текста, </a:t>
                      </a:r>
                    </a:p>
                    <a:p>
                      <a:r>
                        <a:rPr lang="ru-RU" sz="1800" b="1" kern="1200" dirty="0" smtClean="0">
                          <a:solidFill>
                            <a:schemeClr val="dk1"/>
                          </a:solidFill>
                          <a:effectLst/>
                          <a:latin typeface="+mn-lt"/>
                          <a:ea typeface="+mn-ea"/>
                          <a:cs typeface="+mn-cs"/>
                        </a:rPr>
                        <a:t>но</a:t>
                      </a:r>
                      <a:r>
                        <a:rPr lang="ru-RU" sz="1800" kern="1200" dirty="0" smtClean="0">
                          <a:solidFill>
                            <a:schemeClr val="dk1"/>
                          </a:solidFill>
                          <a:effectLst/>
                          <a:latin typeface="+mn-lt"/>
                          <a:ea typeface="+mn-ea"/>
                          <a:cs typeface="+mn-cs"/>
                        </a:rPr>
                        <a:t> </a:t>
                      </a:r>
                    </a:p>
                    <a:p>
                      <a:r>
                        <a:rPr lang="ru-RU" sz="1800" kern="1200" dirty="0" smtClean="0">
                          <a:solidFill>
                            <a:schemeClr val="dk1"/>
                          </a:solidFill>
                          <a:effectLst/>
                          <a:latin typeface="+mn-lt"/>
                          <a:ea typeface="+mn-ea"/>
                          <a:cs typeface="+mn-cs"/>
                        </a:rPr>
                        <a:t>упустил или добавил более 1 </a:t>
                      </a:r>
                      <a:r>
                        <a:rPr lang="ru-RU" sz="1800" kern="1200" dirty="0" err="1" smtClean="0">
                          <a:solidFill>
                            <a:schemeClr val="dk1"/>
                          </a:solidFill>
                          <a:effectLst/>
                          <a:latin typeface="+mn-lt"/>
                          <a:ea typeface="+mn-ea"/>
                          <a:cs typeface="+mn-cs"/>
                        </a:rPr>
                        <a:t>микротемы</a:t>
                      </a:r>
                      <a:r>
                        <a:rPr lang="ru-RU" sz="1800" kern="1200" dirty="0" smtClean="0">
                          <a:solidFill>
                            <a:schemeClr val="dk1"/>
                          </a:solidFill>
                          <a:effectLst/>
                          <a:latin typeface="+mn-lt"/>
                          <a:ea typeface="+mn-ea"/>
                          <a:cs typeface="+mn-cs"/>
                        </a:rPr>
                        <a:t>. </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991480649"/>
                  </a:ext>
                </a:extLst>
              </a:tr>
            </a:tbl>
          </a:graphicData>
        </a:graphic>
      </p:graphicFrame>
    </p:spTree>
    <p:extLst>
      <p:ext uri="{BB962C8B-B14F-4D97-AF65-F5344CB8AC3E}">
        <p14:creationId xmlns:p14="http://schemas.microsoft.com/office/powerpoint/2010/main" val="189844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00000"/>
              </a:lnSpc>
            </a:pPr>
            <a:r>
              <a:rPr lang="ru-RU" dirty="0" smtClean="0">
                <a:effectLst/>
              </a:rPr>
              <a:t/>
            </a:r>
            <a:br>
              <a:rPr lang="ru-RU" dirty="0" smtClean="0">
                <a:effectLst/>
              </a:rPr>
            </a:br>
            <a:r>
              <a:rPr lang="ru-RU" dirty="0" smtClean="0">
                <a:effectLst/>
              </a:rPr>
              <a:t>Читая </a:t>
            </a:r>
            <a:r>
              <a:rPr lang="ru-RU" dirty="0">
                <a:effectLst/>
              </a:rPr>
              <a:t>экзаменационную работу, эксперт устанавливает</a:t>
            </a:r>
            <a:br>
              <a:rPr lang="ru-RU" dirty="0">
                <a:effectLst/>
              </a:rPr>
            </a:br>
            <a:endParaRPr lang="ru-RU" dirty="0"/>
          </a:p>
        </p:txBody>
      </p:sp>
      <p:sp>
        <p:nvSpPr>
          <p:cNvPr id="3" name="Объект 2"/>
          <p:cNvSpPr>
            <a:spLocks noGrp="1"/>
          </p:cNvSpPr>
          <p:nvPr>
            <p:ph idx="1"/>
          </p:nvPr>
        </p:nvSpPr>
        <p:spPr/>
        <p:txBody>
          <a:bodyPr/>
          <a:lstStyle/>
          <a:p>
            <a:pPr lvl="0"/>
            <a:r>
              <a:rPr lang="ru-RU" dirty="0">
                <a:effectLst/>
              </a:rPr>
              <a:t>соответствие количества </a:t>
            </a:r>
            <a:r>
              <a:rPr lang="ru-RU" dirty="0" err="1">
                <a:effectLst/>
              </a:rPr>
              <a:t>микротем</a:t>
            </a:r>
            <a:r>
              <a:rPr lang="ru-RU" dirty="0">
                <a:effectLst/>
              </a:rPr>
              <a:t> в работе экзаменуемого количеству </a:t>
            </a:r>
            <a:r>
              <a:rPr lang="ru-RU" dirty="0" err="1">
                <a:effectLst/>
              </a:rPr>
              <a:t>микротем</a:t>
            </a:r>
            <a:r>
              <a:rPr lang="ru-RU" dirty="0">
                <a:effectLst/>
              </a:rPr>
              <a:t> в информации о тексте;</a:t>
            </a:r>
          </a:p>
          <a:p>
            <a:pPr lvl="0"/>
            <a:r>
              <a:rPr lang="ru-RU" dirty="0">
                <a:effectLst/>
              </a:rPr>
              <a:t>последовательность </a:t>
            </a:r>
            <a:r>
              <a:rPr lang="ru-RU" dirty="0" err="1">
                <a:effectLst/>
              </a:rPr>
              <a:t>микротем</a:t>
            </a:r>
            <a:r>
              <a:rPr lang="ru-RU" dirty="0">
                <a:effectLst/>
              </a:rPr>
              <a:t> в работе экзаменуемого, которая должна соответствовать  последовательности </a:t>
            </a:r>
            <a:r>
              <a:rPr lang="ru-RU" dirty="0" err="1">
                <a:effectLst/>
              </a:rPr>
              <a:t>микротем</a:t>
            </a:r>
            <a:r>
              <a:rPr lang="ru-RU" dirty="0">
                <a:effectLst/>
              </a:rPr>
              <a:t> в информации о тексте;</a:t>
            </a:r>
          </a:p>
          <a:p>
            <a:pPr lvl="0"/>
            <a:r>
              <a:rPr lang="ru-RU" dirty="0">
                <a:effectLst/>
              </a:rPr>
              <a:t>точность передачи информации в каждой из </a:t>
            </a:r>
            <a:r>
              <a:rPr lang="ru-RU" dirty="0" err="1">
                <a:effectLst/>
              </a:rPr>
              <a:t>микротем</a:t>
            </a:r>
            <a:r>
              <a:rPr lang="ru-RU" dirty="0">
                <a:effectLst/>
              </a:rPr>
              <a:t>.</a:t>
            </a:r>
          </a:p>
          <a:p>
            <a:endParaRPr lang="ru-RU" dirty="0"/>
          </a:p>
        </p:txBody>
      </p:sp>
    </p:spTree>
    <p:extLst>
      <p:ext uri="{BB962C8B-B14F-4D97-AF65-F5344CB8AC3E}">
        <p14:creationId xmlns:p14="http://schemas.microsoft.com/office/powerpoint/2010/main" val="3974246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effectLst/>
              </a:rPr>
              <a:t/>
            </a:r>
            <a:br>
              <a:rPr lang="ru-RU" sz="2800" dirty="0" smtClean="0">
                <a:effectLst/>
              </a:rPr>
            </a:br>
            <a:r>
              <a:rPr lang="ru-RU" sz="2800" dirty="0" smtClean="0">
                <a:effectLst/>
              </a:rPr>
              <a:t>АДЕКВАТНОСТЬ </a:t>
            </a:r>
            <a:r>
              <a:rPr lang="ru-RU" sz="2800" dirty="0">
                <a:effectLst/>
              </a:rPr>
              <a:t>И ПОЛНОТА ПЕРЕДАЧИ ЭКЗАМЕНУЕМЫМ ОСНОВНОГО СОДЕРЖАНИЯ ПРОСЛУШАННОГО ТЕКСТА</a:t>
            </a:r>
            <a:br>
              <a:rPr lang="ru-RU" sz="2800" dirty="0">
                <a:effectLst/>
              </a:rPr>
            </a:br>
            <a:endParaRPr lang="ru-RU" sz="2800" dirty="0"/>
          </a:p>
        </p:txBody>
      </p:sp>
      <p:sp>
        <p:nvSpPr>
          <p:cNvPr id="3" name="Объект 2"/>
          <p:cNvSpPr>
            <a:spLocks noGrp="1"/>
          </p:cNvSpPr>
          <p:nvPr>
            <p:ph idx="1"/>
          </p:nvPr>
        </p:nvSpPr>
        <p:spPr/>
        <p:txBody>
          <a:bodyPr/>
          <a:lstStyle/>
          <a:p>
            <a:r>
              <a:rPr lang="ru-RU" b="1" dirty="0">
                <a:effectLst/>
              </a:rPr>
              <a:t>О</a:t>
            </a:r>
            <a:r>
              <a:rPr lang="ru-RU" b="1" dirty="0" smtClean="0">
                <a:effectLst/>
              </a:rPr>
              <a:t>сновное </a:t>
            </a:r>
            <a:r>
              <a:rPr lang="ru-RU" b="1" dirty="0">
                <a:effectLst/>
              </a:rPr>
              <a:t>содержание</a:t>
            </a:r>
            <a:r>
              <a:rPr lang="ru-RU" dirty="0">
                <a:effectLst/>
              </a:rPr>
              <a:t> (или </a:t>
            </a:r>
            <a:r>
              <a:rPr lang="ru-RU" b="1" dirty="0">
                <a:effectLst/>
              </a:rPr>
              <a:t>главная информация</a:t>
            </a:r>
            <a:r>
              <a:rPr lang="ru-RU" dirty="0">
                <a:effectLst/>
              </a:rPr>
              <a:t>) текста – это то содержание, без которого был бы не ясен или искажён авторский замысел</a:t>
            </a:r>
            <a:r>
              <a:rPr lang="ru-RU" dirty="0" smtClean="0">
                <a:effectLst/>
              </a:rPr>
              <a:t>.</a:t>
            </a:r>
          </a:p>
          <a:p>
            <a:r>
              <a:rPr lang="ru-RU" dirty="0">
                <a:effectLst/>
              </a:rPr>
              <a:t>И</a:t>
            </a:r>
            <a:r>
              <a:rPr lang="ru-RU" dirty="0" smtClean="0">
                <a:effectLst/>
              </a:rPr>
              <a:t>зложение </a:t>
            </a:r>
            <a:r>
              <a:rPr lang="ru-RU" dirty="0">
                <a:effectLst/>
              </a:rPr>
              <a:t>– это не воспроизведенный, а созданный текст</a:t>
            </a:r>
            <a:r>
              <a:rPr lang="ru-RU" dirty="0" smtClean="0">
                <a:effectLst/>
              </a:rPr>
              <a:t>. Эксперт должен учитывать </a:t>
            </a:r>
            <a:r>
              <a:rPr lang="ru-RU" dirty="0">
                <a:effectLst/>
              </a:rPr>
              <a:t>не только содержательные характеристики сжатого изложения (наличие </a:t>
            </a:r>
            <a:r>
              <a:rPr lang="ru-RU" dirty="0" err="1">
                <a:effectLst/>
              </a:rPr>
              <a:t>микротем</a:t>
            </a:r>
            <a:r>
              <a:rPr lang="ru-RU" dirty="0">
                <a:effectLst/>
              </a:rPr>
              <a:t>, ключевых слов), но и логику развития авторской мысли. Автор текста может раскрывать генеральный тезис, сформулированный в первом абзаце, может актуализировать новые аспекты в как будто бы всем известном понятии, может опровергать бытующее представление о том или ином явлении и т.д. </a:t>
            </a:r>
          </a:p>
          <a:p>
            <a:endParaRPr lang="ru-RU" dirty="0"/>
          </a:p>
        </p:txBody>
      </p:sp>
    </p:spTree>
    <p:extLst>
      <p:ext uri="{BB962C8B-B14F-4D97-AF65-F5344CB8AC3E}">
        <p14:creationId xmlns:p14="http://schemas.microsoft.com/office/powerpoint/2010/main" val="1747277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Особенности оценивания изложения по критерию ИК1</a:t>
            </a:r>
            <a:endParaRPr lang="ru-RU" dirty="0"/>
          </a:p>
        </p:txBody>
      </p:sp>
      <p:sp>
        <p:nvSpPr>
          <p:cNvPr id="3" name="Объект 2"/>
          <p:cNvSpPr>
            <a:spLocks noGrp="1"/>
          </p:cNvSpPr>
          <p:nvPr>
            <p:ph idx="1"/>
          </p:nvPr>
        </p:nvSpPr>
        <p:spPr/>
        <p:txBody>
          <a:bodyPr>
            <a:normAutofit fontScale="92500" lnSpcReduction="20000"/>
          </a:bodyPr>
          <a:lstStyle/>
          <a:p>
            <a:r>
              <a:rPr lang="ru-RU" b="1" dirty="0">
                <a:effectLst/>
              </a:rPr>
              <a:t>Нередко экзаменуемые передают все важные для восприятия исходного текста </a:t>
            </a:r>
            <a:r>
              <a:rPr lang="ru-RU" b="1" dirty="0" err="1">
                <a:effectLst/>
              </a:rPr>
              <a:t>микротемы</a:t>
            </a:r>
            <a:r>
              <a:rPr lang="ru-RU" b="1" dirty="0">
                <a:effectLst/>
              </a:rPr>
              <a:t>, однако при этом нарушают абзацное членение текста. Это не должно вести к снижению количества баллов по критерию ИК1</a:t>
            </a:r>
            <a:r>
              <a:rPr lang="ru-RU" b="1" dirty="0" smtClean="0">
                <a:effectLst/>
              </a:rPr>
              <a:t>.</a:t>
            </a:r>
          </a:p>
          <a:p>
            <a:r>
              <a:rPr lang="ru-RU" b="1" dirty="0">
                <a:effectLst/>
              </a:rPr>
              <a:t>Уровень правописной и речевой грамотности работы не должен влиять на выставление оценки по критерию ИК1</a:t>
            </a:r>
            <a:r>
              <a:rPr lang="ru-RU" b="1" dirty="0" smtClean="0">
                <a:effectLst/>
              </a:rPr>
              <a:t>.</a:t>
            </a:r>
          </a:p>
          <a:p>
            <a:r>
              <a:rPr lang="ru-RU" b="1" dirty="0">
                <a:effectLst/>
              </a:rPr>
              <a:t>Неточно понятая </a:t>
            </a:r>
            <a:r>
              <a:rPr lang="ru-RU" b="1" dirty="0" err="1">
                <a:effectLst/>
              </a:rPr>
              <a:t>микротема</a:t>
            </a:r>
            <a:r>
              <a:rPr lang="ru-RU" b="1" dirty="0">
                <a:effectLst/>
              </a:rPr>
              <a:t> свидетельствует о том, что часть главного содержания исходного текста осталась для экзаменуемого недоступной, следовательно, оценка по критерию ИК1 должна быть снижена</a:t>
            </a:r>
            <a:r>
              <a:rPr lang="ru-RU" b="1" dirty="0" smtClean="0">
                <a:effectLst/>
              </a:rPr>
              <a:t>.</a:t>
            </a:r>
          </a:p>
          <a:p>
            <a:r>
              <a:rPr lang="ru-RU" b="1" dirty="0">
                <a:effectLst/>
              </a:rPr>
              <a:t>Фактические ошибки, не ведущие к искажению основного содержания и смысла исходного текста или какой-либо его </a:t>
            </a:r>
            <a:r>
              <a:rPr lang="ru-RU" b="1" dirty="0" err="1">
                <a:effectLst/>
              </a:rPr>
              <a:t>микротемы</a:t>
            </a:r>
            <a:r>
              <a:rPr lang="ru-RU" b="1" dirty="0">
                <a:effectLst/>
              </a:rPr>
              <a:t>, не учитываются при выставлении оценки по критерию ИК1.</a:t>
            </a:r>
            <a:endParaRPr lang="ru-RU" dirty="0"/>
          </a:p>
        </p:txBody>
      </p:sp>
    </p:spTree>
    <p:extLst>
      <p:ext uri="{BB962C8B-B14F-4D97-AF65-F5344CB8AC3E}">
        <p14:creationId xmlns:p14="http://schemas.microsoft.com/office/powerpoint/2010/main" val="4112068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Особенности оценивания изложения по критерию ИК1</a:t>
            </a:r>
          </a:p>
        </p:txBody>
      </p:sp>
      <p:sp>
        <p:nvSpPr>
          <p:cNvPr id="3" name="Объект 2"/>
          <p:cNvSpPr>
            <a:spLocks noGrp="1"/>
          </p:cNvSpPr>
          <p:nvPr>
            <p:ph idx="1"/>
          </p:nvPr>
        </p:nvSpPr>
        <p:spPr/>
        <p:txBody>
          <a:bodyPr>
            <a:normAutofit lnSpcReduction="10000"/>
          </a:bodyPr>
          <a:lstStyle/>
          <a:p>
            <a:r>
              <a:rPr lang="ru-RU" dirty="0">
                <a:effectLst/>
              </a:rPr>
              <a:t>В работе</a:t>
            </a:r>
            <a:r>
              <a:rPr lang="ru-RU" i="1" dirty="0">
                <a:effectLst/>
              </a:rPr>
              <a:t> </a:t>
            </a:r>
            <a:r>
              <a:rPr lang="ru-RU" dirty="0">
                <a:effectLst/>
              </a:rPr>
              <a:t>возможно некоторое расширение информации исходного текста за счёт прибавления экзаменуемым не содержащейся в прослушанном тексте </a:t>
            </a:r>
            <a:r>
              <a:rPr lang="ru-RU" dirty="0" err="1">
                <a:effectLst/>
              </a:rPr>
              <a:t>микротемы</a:t>
            </a:r>
            <a:r>
              <a:rPr lang="ru-RU" dirty="0">
                <a:effectLst/>
              </a:rPr>
              <a:t>, которая может быть как связана, так и не связана по смыслу с исходным текстом. Такое прибавление </a:t>
            </a:r>
            <a:r>
              <a:rPr lang="ru-RU" dirty="0" err="1">
                <a:effectLst/>
              </a:rPr>
              <a:t>микротемы</a:t>
            </a:r>
            <a:r>
              <a:rPr lang="ru-RU" dirty="0">
                <a:effectLst/>
              </a:rPr>
              <a:t> часто ведёт к искажению авторского замысла всего текста в целом. В этом случае количество баллов по критерию ИК1 снижается</a:t>
            </a:r>
            <a:r>
              <a:rPr lang="ru-RU" dirty="0" smtClean="0">
                <a:effectLst/>
              </a:rPr>
              <a:t>.</a:t>
            </a:r>
          </a:p>
          <a:p>
            <a:r>
              <a:rPr lang="ru-RU" dirty="0"/>
              <a:t>В работе экзаменуемого возможно сочетание пропусков </a:t>
            </a:r>
            <a:r>
              <a:rPr lang="ru-RU" dirty="0" err="1"/>
              <a:t>микротем</a:t>
            </a:r>
            <a:r>
              <a:rPr lang="ru-RU" dirty="0"/>
              <a:t> и прибавления к тексту  не содержащейся в нём информации, которая может быть тематически связана или не связана с текстом. Однако это не компенсирует недостатков в понимании прослушанного текста и не может служить поводом для повышения оценки по критерию ИК1.</a:t>
            </a:r>
          </a:p>
        </p:txBody>
      </p:sp>
    </p:spTree>
    <p:extLst>
      <p:ext uri="{BB962C8B-B14F-4D97-AF65-F5344CB8AC3E}">
        <p14:creationId xmlns:p14="http://schemas.microsoft.com/office/powerpoint/2010/main" val="2051150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Критерии оценки изложения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623033183"/>
              </p:ext>
            </p:extLst>
          </p:nvPr>
        </p:nvGraphicFramePr>
        <p:xfrm>
          <a:off x="914400" y="2095500"/>
          <a:ext cx="10353675" cy="3061872"/>
        </p:xfrm>
        <a:graphic>
          <a:graphicData uri="http://schemas.openxmlformats.org/drawingml/2006/table">
            <a:tbl>
              <a:tblPr firstRow="1" bandRow="1">
                <a:tableStyleId>{5C22544A-7EE6-4342-B048-85BDC9FD1C3A}</a:tableStyleId>
              </a:tblPr>
              <a:tblGrid>
                <a:gridCol w="782515">
                  <a:extLst>
                    <a:ext uri="{9D8B030D-6E8A-4147-A177-3AD203B41FA5}">
                      <a16:colId xmlns:a16="http://schemas.microsoft.com/office/drawing/2014/main" val="1211528067"/>
                    </a:ext>
                  </a:extLst>
                </a:gridCol>
                <a:gridCol w="8493370">
                  <a:extLst>
                    <a:ext uri="{9D8B030D-6E8A-4147-A177-3AD203B41FA5}">
                      <a16:colId xmlns:a16="http://schemas.microsoft.com/office/drawing/2014/main" val="3990093564"/>
                    </a:ext>
                  </a:extLst>
                </a:gridCol>
                <a:gridCol w="1077790">
                  <a:extLst>
                    <a:ext uri="{9D8B030D-6E8A-4147-A177-3AD203B41FA5}">
                      <a16:colId xmlns:a16="http://schemas.microsoft.com/office/drawing/2014/main" val="1003292445"/>
                    </a:ext>
                  </a:extLst>
                </a:gridCol>
              </a:tblGrid>
              <a:tr h="370840">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sz="1800" b="1" kern="1200" dirty="0" smtClean="0">
                          <a:solidFill>
                            <a:schemeClr val="lt1"/>
                          </a:solidFill>
                          <a:effectLst/>
                          <a:latin typeface="+mn-lt"/>
                          <a:ea typeface="+mn-ea"/>
                          <a:cs typeface="+mn-cs"/>
                        </a:rPr>
                        <a:t>Критерии оценивания сжатого изложения</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2193768722"/>
                  </a:ext>
                </a:extLst>
              </a:tr>
              <a:tr h="3999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dk1"/>
                          </a:solidFill>
                          <a:effectLst/>
                          <a:latin typeface="+mn-lt"/>
                          <a:ea typeface="+mn-ea"/>
                          <a:cs typeface="+mn-cs"/>
                        </a:rPr>
                        <a:t>ИК2</a:t>
                      </a:r>
                      <a:endParaRPr lang="ru-RU" dirty="0" smtClean="0"/>
                    </a:p>
                  </a:txBody>
                  <a:tcPr/>
                </a:tc>
                <a:tc>
                  <a:txBody>
                    <a:bodyPr/>
                    <a:lstStyle/>
                    <a:p>
                      <a:r>
                        <a:rPr lang="ru-RU" sz="1800" b="1" kern="1200" dirty="0" smtClean="0">
                          <a:solidFill>
                            <a:schemeClr val="dk1"/>
                          </a:solidFill>
                          <a:effectLst/>
                          <a:latin typeface="+mn-lt"/>
                          <a:ea typeface="+mn-ea"/>
                          <a:cs typeface="+mn-cs"/>
                        </a:rPr>
                        <a:t>Сжатие исходного текста</a:t>
                      </a:r>
                      <a:endParaRPr lang="ru-RU" dirty="0"/>
                    </a:p>
                  </a:txBody>
                  <a:tcPr/>
                </a:tc>
                <a:tc>
                  <a:txBody>
                    <a:bodyPr/>
                    <a:lstStyle/>
                    <a:p>
                      <a:endParaRPr lang="ru-RU"/>
                    </a:p>
                  </a:txBody>
                  <a:tcPr/>
                </a:tc>
                <a:extLst>
                  <a:ext uri="{0D108BD9-81ED-4DB2-BD59-A6C34878D82A}">
                    <a16:rowId xmlns:a16="http://schemas.microsoft.com/office/drawing/2014/main" val="4259572339"/>
                  </a:ext>
                </a:extLst>
              </a:tr>
              <a:tr h="370840">
                <a:tc rowSpan="4">
                  <a:txBody>
                    <a:bodyPr/>
                    <a:lstStyle/>
                    <a:p>
                      <a:endParaRPr lang="ru-RU" dirty="0"/>
                    </a:p>
                  </a:txBody>
                  <a:tcPr/>
                </a:tc>
                <a:tc>
                  <a:txBody>
                    <a:bodyPr/>
                    <a:lstStyle/>
                    <a:p>
                      <a:r>
                        <a:rPr lang="ru-RU" sz="1800" kern="1200" dirty="0" smtClean="0">
                          <a:solidFill>
                            <a:schemeClr val="dk1"/>
                          </a:solidFill>
                          <a:effectLst/>
                          <a:latin typeface="+mn-lt"/>
                          <a:ea typeface="+mn-ea"/>
                          <a:cs typeface="+mn-cs"/>
                        </a:rPr>
                        <a:t>Экзаменуемый применил 1 или несколько приёмов сжатия текста, использовав их на протяжении всего текста. </a:t>
                      </a:r>
                      <a:endParaRPr lang="ru-RU" dirty="0"/>
                    </a:p>
                  </a:txBody>
                  <a:tcPr/>
                </a:tc>
                <a:tc>
                  <a:txBody>
                    <a:bodyPr/>
                    <a:lstStyle/>
                    <a:p>
                      <a:pPr algn="ctr"/>
                      <a:r>
                        <a:rPr lang="ru-RU" dirty="0" smtClean="0"/>
                        <a:t>3</a:t>
                      </a:r>
                      <a:endParaRPr lang="ru-RU" dirty="0"/>
                    </a:p>
                  </a:txBody>
                  <a:tcPr/>
                </a:tc>
                <a:extLst>
                  <a:ext uri="{0D108BD9-81ED-4DB2-BD59-A6C34878D82A}">
                    <a16:rowId xmlns:a16="http://schemas.microsoft.com/office/drawing/2014/main" val="3135051147"/>
                  </a:ext>
                </a:extLst>
              </a:tr>
              <a:tr h="370840">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Экзаменуемый применил 1 или несколько приёмов сжатия текста, использовав их для сжатия 2 </a:t>
                      </a:r>
                      <a:r>
                        <a:rPr lang="ru-RU" sz="1800" kern="1200" dirty="0" err="1" smtClean="0">
                          <a:solidFill>
                            <a:schemeClr val="dk1"/>
                          </a:solidFill>
                          <a:effectLst/>
                          <a:latin typeface="+mn-lt"/>
                          <a:ea typeface="+mn-ea"/>
                          <a:cs typeface="+mn-cs"/>
                        </a:rPr>
                        <a:t>микротем</a:t>
                      </a:r>
                      <a:r>
                        <a:rPr lang="ru-RU" sz="1800" kern="1200" dirty="0" smtClean="0">
                          <a:solidFill>
                            <a:schemeClr val="dk1"/>
                          </a:solidFill>
                          <a:effectLst/>
                          <a:latin typeface="+mn-lt"/>
                          <a:ea typeface="+mn-ea"/>
                          <a:cs typeface="+mn-cs"/>
                        </a:rPr>
                        <a:t> текста.</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79589441"/>
                  </a:ext>
                </a:extLst>
              </a:tr>
              <a:tr h="370840">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Экзаменуемый применил 1 или несколько приёмов сжатия текста, использовав их для сжатия  1 </a:t>
                      </a:r>
                      <a:r>
                        <a:rPr lang="ru-RU" sz="1800" kern="1200" dirty="0" err="1" smtClean="0">
                          <a:solidFill>
                            <a:schemeClr val="dk1"/>
                          </a:solidFill>
                          <a:effectLst/>
                          <a:latin typeface="+mn-lt"/>
                          <a:ea typeface="+mn-ea"/>
                          <a:cs typeface="+mn-cs"/>
                        </a:rPr>
                        <a:t>микротемы</a:t>
                      </a:r>
                      <a:r>
                        <a:rPr lang="ru-RU" sz="1800" kern="1200" dirty="0" smtClean="0">
                          <a:solidFill>
                            <a:schemeClr val="dk1"/>
                          </a:solidFill>
                          <a:effectLst/>
                          <a:latin typeface="+mn-lt"/>
                          <a:ea typeface="+mn-ea"/>
                          <a:cs typeface="+mn-cs"/>
                        </a:rPr>
                        <a:t> текста.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4290906775"/>
                  </a:ext>
                </a:extLst>
              </a:tr>
              <a:tr h="370840">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Экзаменуемый не использовал приёмов сжатия текста.</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2926766413"/>
                  </a:ext>
                </a:extLst>
              </a:tr>
            </a:tbl>
          </a:graphicData>
        </a:graphic>
      </p:graphicFrame>
    </p:spTree>
    <p:extLst>
      <p:ext uri="{BB962C8B-B14F-4D97-AF65-F5344CB8AC3E}">
        <p14:creationId xmlns:p14="http://schemas.microsoft.com/office/powerpoint/2010/main" val="2862676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0"/>
            <a:ext cx="10353761" cy="902677"/>
          </a:xfrm>
        </p:spPr>
        <p:txBody>
          <a:bodyPr>
            <a:normAutofit fontScale="90000"/>
          </a:bodyPr>
          <a:lstStyle/>
          <a:p>
            <a:r>
              <a:rPr lang="ru-RU" dirty="0" smtClean="0">
                <a:effectLst/>
              </a:rPr>
              <a:t/>
            </a:r>
            <a:br>
              <a:rPr lang="ru-RU" dirty="0" smtClean="0">
                <a:effectLst/>
              </a:rPr>
            </a:br>
            <a:r>
              <a:rPr lang="ru-RU" dirty="0" smtClean="0">
                <a:effectLst/>
              </a:rPr>
              <a:t>СЖАТИЕ </a:t>
            </a:r>
            <a:r>
              <a:rPr lang="ru-RU" dirty="0">
                <a:effectLst/>
              </a:rPr>
              <a:t>ИСХОДНОГО ТЕКСТА</a:t>
            </a:r>
            <a:br>
              <a:rPr lang="ru-RU" dirty="0">
                <a:effectLst/>
              </a:rPr>
            </a:br>
            <a:endParaRPr lang="ru-RU" dirty="0"/>
          </a:p>
        </p:txBody>
      </p:sp>
      <p:sp>
        <p:nvSpPr>
          <p:cNvPr id="3" name="Объект 2"/>
          <p:cNvSpPr>
            <a:spLocks noGrp="1"/>
          </p:cNvSpPr>
          <p:nvPr>
            <p:ph idx="1"/>
          </p:nvPr>
        </p:nvSpPr>
        <p:spPr>
          <a:xfrm>
            <a:off x="913795" y="1433146"/>
            <a:ext cx="10353762" cy="4624754"/>
          </a:xfrm>
        </p:spPr>
        <p:txBody>
          <a:bodyPr>
            <a:normAutofit fontScale="92500" lnSpcReduction="10000"/>
          </a:bodyPr>
          <a:lstStyle/>
          <a:p>
            <a:pPr marL="0" indent="0" algn="ctr">
              <a:buNone/>
            </a:pPr>
            <a:r>
              <a:rPr lang="ru-RU" sz="2100" dirty="0">
                <a:effectLst/>
              </a:rPr>
              <a:t>К </a:t>
            </a:r>
            <a:r>
              <a:rPr lang="ru-RU" sz="2100" u="sng" dirty="0">
                <a:effectLst/>
              </a:rPr>
              <a:t>основным языковым приёмам компрессии</a:t>
            </a:r>
            <a:r>
              <a:rPr lang="ru-RU" sz="2100" dirty="0">
                <a:effectLst/>
              </a:rPr>
              <a:t> исходного текста относятся:</a:t>
            </a:r>
          </a:p>
          <a:p>
            <a:pPr marL="0" lvl="0" indent="0">
              <a:buNone/>
            </a:pPr>
            <a:r>
              <a:rPr lang="ru-RU" sz="2100" dirty="0" smtClean="0">
                <a:effectLst/>
              </a:rPr>
              <a:t>Исключение:</a:t>
            </a:r>
          </a:p>
          <a:p>
            <a:r>
              <a:rPr lang="ru-RU" sz="2100" dirty="0" smtClean="0">
                <a:effectLst/>
              </a:rPr>
              <a:t>исключение повторов;</a:t>
            </a:r>
          </a:p>
          <a:p>
            <a:r>
              <a:rPr lang="ru-RU" sz="2100" dirty="0" smtClean="0">
                <a:effectLst/>
              </a:rPr>
              <a:t>исключение </a:t>
            </a:r>
            <a:r>
              <a:rPr lang="ru-RU" sz="2100" dirty="0">
                <a:effectLst/>
              </a:rPr>
              <a:t>одного или нескольких из </a:t>
            </a:r>
            <a:r>
              <a:rPr lang="ru-RU" sz="2100" dirty="0" smtClean="0">
                <a:effectLst/>
              </a:rPr>
              <a:t>синонимов;</a:t>
            </a:r>
          </a:p>
          <a:p>
            <a:r>
              <a:rPr lang="ru-RU" sz="2100" dirty="0" smtClean="0">
                <a:effectLst/>
              </a:rPr>
              <a:t>исключение </a:t>
            </a:r>
            <a:r>
              <a:rPr lang="ru-RU" sz="2100" dirty="0">
                <a:effectLst/>
              </a:rPr>
              <a:t>уточняющих и поясняющих </a:t>
            </a:r>
            <a:r>
              <a:rPr lang="ru-RU" sz="2100" dirty="0" smtClean="0">
                <a:effectLst/>
              </a:rPr>
              <a:t>конструкций;</a:t>
            </a:r>
          </a:p>
          <a:p>
            <a:r>
              <a:rPr lang="ru-RU" sz="2100" dirty="0" smtClean="0">
                <a:effectLst/>
              </a:rPr>
              <a:t>исключение </a:t>
            </a:r>
            <a:r>
              <a:rPr lang="ru-RU" sz="2100" dirty="0">
                <a:effectLst/>
              </a:rPr>
              <a:t>фрагмента предложения, содержащего второстепенную, несущественную </a:t>
            </a:r>
            <a:r>
              <a:rPr lang="ru-RU" sz="2100" dirty="0" smtClean="0">
                <a:effectLst/>
              </a:rPr>
              <a:t>информацию;</a:t>
            </a:r>
          </a:p>
          <a:p>
            <a:r>
              <a:rPr lang="ru-RU" sz="2100" dirty="0" smtClean="0">
                <a:effectLst/>
              </a:rPr>
              <a:t>исключение </a:t>
            </a:r>
            <a:r>
              <a:rPr lang="ru-RU" sz="2100" dirty="0">
                <a:effectLst/>
              </a:rPr>
              <a:t>одного или нескольких предложений, содержащих второстепенную, несущественную информацию.</a:t>
            </a:r>
          </a:p>
          <a:p>
            <a:pPr marL="0" indent="0">
              <a:buNone/>
            </a:pPr>
            <a:endParaRPr lang="ru-RU" sz="2100" dirty="0">
              <a:effectLst/>
            </a:endParaRPr>
          </a:p>
          <a:p>
            <a:pPr marL="0" indent="0">
              <a:buNone/>
            </a:pPr>
            <a:r>
              <a:rPr lang="ru-RU" sz="2100" b="1" dirty="0">
                <a:effectLst/>
              </a:rPr>
              <a:t>Важно!</a:t>
            </a:r>
            <a:r>
              <a:rPr lang="ru-RU" sz="2100" dirty="0">
                <a:effectLst/>
              </a:rPr>
              <a:t> Исключать можно только второстепенную информацию! </a:t>
            </a:r>
          </a:p>
          <a:p>
            <a:endParaRPr lang="ru-RU" dirty="0"/>
          </a:p>
        </p:txBody>
      </p:sp>
    </p:spTree>
    <p:extLst>
      <p:ext uri="{BB962C8B-B14F-4D97-AF65-F5344CB8AC3E}">
        <p14:creationId xmlns:p14="http://schemas.microsoft.com/office/powerpoint/2010/main" val="96527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Объект 2"/>
          <p:cNvSpPr>
            <a:spLocks noGrp="1"/>
          </p:cNvSpPr>
          <p:nvPr>
            <p:ph idx="1"/>
          </p:nvPr>
        </p:nvSpPr>
        <p:spPr/>
        <p:txBody>
          <a:bodyPr/>
          <a:lstStyle/>
          <a:p>
            <a:r>
              <a:rPr lang="ru-RU" b="1" dirty="0"/>
              <a:t>Требования к написанию развёрнутых высказываний учащихся. </a:t>
            </a:r>
          </a:p>
          <a:p>
            <a:r>
              <a:rPr lang="ru-RU" b="1" dirty="0"/>
              <a:t>Применение </a:t>
            </a:r>
            <a:r>
              <a:rPr lang="ru-RU" b="1" dirty="0" err="1"/>
              <a:t>критериальной</a:t>
            </a:r>
            <a:r>
              <a:rPr lang="ru-RU" b="1" dirty="0"/>
              <a:t> базы ОГЭ по русскому языку в 2021 году. </a:t>
            </a:r>
          </a:p>
          <a:p>
            <a:r>
              <a:rPr lang="ru-RU" b="1" dirty="0"/>
              <a:t>Оценивание письменных ответов учащихся на задания 9.1. 9.2. 9.3.</a:t>
            </a:r>
          </a:p>
          <a:p>
            <a:endParaRPr lang="ru-RU" dirty="0"/>
          </a:p>
        </p:txBody>
      </p:sp>
    </p:spTree>
    <p:extLst>
      <p:ext uri="{BB962C8B-B14F-4D97-AF65-F5344CB8AC3E}">
        <p14:creationId xmlns:p14="http://schemas.microsoft.com/office/powerpoint/2010/main" val="237916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СЖАТИЕ ИСХОДНОГО ТЕКСТА</a:t>
            </a:r>
            <a:endParaRPr lang="ru-RU" dirty="0"/>
          </a:p>
        </p:txBody>
      </p:sp>
      <p:sp>
        <p:nvSpPr>
          <p:cNvPr id="3" name="Объект 2"/>
          <p:cNvSpPr>
            <a:spLocks noGrp="1"/>
          </p:cNvSpPr>
          <p:nvPr>
            <p:ph idx="1"/>
          </p:nvPr>
        </p:nvSpPr>
        <p:spPr>
          <a:xfrm>
            <a:off x="913795" y="1837592"/>
            <a:ext cx="10353762" cy="4572000"/>
          </a:xfrm>
        </p:spPr>
        <p:txBody>
          <a:bodyPr>
            <a:normAutofit fontScale="92500" lnSpcReduction="20000"/>
          </a:bodyPr>
          <a:lstStyle/>
          <a:p>
            <a:pPr marL="0" lvl="0" indent="0">
              <a:buNone/>
            </a:pPr>
            <a:r>
              <a:rPr lang="ru-RU" dirty="0" smtClean="0">
                <a:effectLst/>
              </a:rPr>
              <a:t>Обобщение:</a:t>
            </a:r>
            <a:endParaRPr lang="ru-RU" sz="1800" dirty="0">
              <a:effectLst/>
            </a:endParaRPr>
          </a:p>
          <a:p>
            <a:r>
              <a:rPr lang="ru-RU" dirty="0" smtClean="0">
                <a:effectLst/>
              </a:rPr>
              <a:t>замена однородных членов обобщающим наименованием;</a:t>
            </a:r>
            <a:endParaRPr lang="ru-RU" sz="1600" dirty="0">
              <a:effectLst/>
            </a:endParaRPr>
          </a:p>
          <a:p>
            <a:r>
              <a:rPr lang="ru-RU" dirty="0" smtClean="0">
                <a:effectLst/>
              </a:rPr>
              <a:t>замена фрагмента предложения синонимичным выражением;</a:t>
            </a:r>
            <a:endParaRPr lang="ru-RU" sz="1600" dirty="0">
              <a:effectLst/>
            </a:endParaRPr>
          </a:p>
          <a:p>
            <a:r>
              <a:rPr lang="ru-RU" dirty="0" smtClean="0">
                <a:effectLst/>
              </a:rPr>
              <a:t>замена предложения или его части определительным или отрицательным местоимением с обобщающим значением.</a:t>
            </a:r>
            <a:endParaRPr lang="ru-RU" sz="1600" dirty="0" smtClean="0">
              <a:effectLst/>
            </a:endParaRPr>
          </a:p>
          <a:p>
            <a:pPr marL="0" lvl="0" indent="0">
              <a:buNone/>
            </a:pPr>
            <a:r>
              <a:rPr lang="ru-RU" dirty="0" smtClean="0">
                <a:effectLst/>
              </a:rPr>
              <a:t>Упрощение:</a:t>
            </a:r>
            <a:endParaRPr lang="ru-RU" sz="1800" dirty="0">
              <a:effectLst/>
            </a:endParaRPr>
          </a:p>
          <a:p>
            <a:r>
              <a:rPr lang="ru-RU" dirty="0" smtClean="0">
                <a:effectLst/>
              </a:rPr>
              <a:t>слияние </a:t>
            </a:r>
            <a:r>
              <a:rPr lang="ru-RU" dirty="0">
                <a:effectLst/>
              </a:rPr>
              <a:t>нескольких предложений в одно; </a:t>
            </a:r>
            <a:endParaRPr lang="ru-RU" sz="1600" dirty="0">
              <a:effectLst/>
            </a:endParaRPr>
          </a:p>
          <a:p>
            <a:pPr lvl="0"/>
            <a:r>
              <a:rPr lang="ru-RU" dirty="0">
                <a:effectLst/>
              </a:rPr>
              <a:t>замена предложения или его части указательным местоимением; </a:t>
            </a:r>
            <a:endParaRPr lang="ru-RU" sz="1800" dirty="0">
              <a:effectLst/>
            </a:endParaRPr>
          </a:p>
          <a:p>
            <a:pPr lvl="0"/>
            <a:r>
              <a:rPr lang="ru-RU" dirty="0">
                <a:effectLst/>
              </a:rPr>
              <a:t>замена сложноподчинённого предложения простым; </a:t>
            </a:r>
            <a:endParaRPr lang="ru-RU" sz="1800" dirty="0">
              <a:effectLst/>
            </a:endParaRPr>
          </a:p>
          <a:p>
            <a:pPr lvl="0"/>
            <a:r>
              <a:rPr lang="ru-RU" dirty="0">
                <a:effectLst/>
              </a:rPr>
              <a:t>замена фрагмента предложения синонимичным выражением;</a:t>
            </a:r>
            <a:endParaRPr lang="ru-RU" sz="1800" dirty="0">
              <a:effectLst/>
            </a:endParaRPr>
          </a:p>
          <a:p>
            <a:pPr lvl="0"/>
            <a:r>
              <a:rPr lang="ru-RU" dirty="0">
                <a:effectLst/>
              </a:rPr>
              <a:t>замена прямой речи косвенной.</a:t>
            </a:r>
            <a:endParaRPr lang="ru-RU" sz="1800" dirty="0">
              <a:effectLst/>
            </a:endParaRPr>
          </a:p>
          <a:p>
            <a:endParaRPr lang="ru-RU" dirty="0"/>
          </a:p>
        </p:txBody>
      </p:sp>
    </p:spTree>
    <p:extLst>
      <p:ext uri="{BB962C8B-B14F-4D97-AF65-F5344CB8AC3E}">
        <p14:creationId xmlns:p14="http://schemas.microsoft.com/office/powerpoint/2010/main" val="2369073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1"/>
            <a:ext cx="10353761" cy="770792"/>
          </a:xfrm>
        </p:spPr>
        <p:txBody>
          <a:bodyPr/>
          <a:lstStyle/>
          <a:p>
            <a:r>
              <a:rPr lang="ru-RU" dirty="0" smtClean="0"/>
              <a:t>Обратите внимание!</a:t>
            </a:r>
            <a:endParaRPr lang="ru-RU" dirty="0"/>
          </a:p>
        </p:txBody>
      </p:sp>
      <p:sp>
        <p:nvSpPr>
          <p:cNvPr id="3" name="Объект 2"/>
          <p:cNvSpPr>
            <a:spLocks noGrp="1"/>
          </p:cNvSpPr>
          <p:nvPr>
            <p:ph idx="1"/>
          </p:nvPr>
        </p:nvSpPr>
        <p:spPr>
          <a:xfrm>
            <a:off x="913795" y="1222131"/>
            <a:ext cx="10353762" cy="5363307"/>
          </a:xfrm>
        </p:spPr>
        <p:txBody>
          <a:bodyPr>
            <a:normAutofit fontScale="92500"/>
          </a:bodyPr>
          <a:lstStyle/>
          <a:p>
            <a:r>
              <a:rPr lang="ru-RU" b="1" dirty="0">
                <a:effectLst/>
              </a:rPr>
              <a:t>То, какими приёмами компрессии текста пользуется экзаменуемый, зависит не только от уровня его умений, но и от характера текста. Чаще всего для сжатия удаётся использовать приём исключения, реже всего – обобщения. Критерий ИК2 позволяет оценить уровень компрессионных умений девятиклассника применительно к любому тексту публицистического или научного (научно-популярного) стилей</a:t>
            </a:r>
            <a:r>
              <a:rPr lang="ru-RU" b="1" dirty="0" smtClean="0">
                <a:effectLst/>
              </a:rPr>
              <a:t>.</a:t>
            </a:r>
          </a:p>
          <a:p>
            <a:r>
              <a:rPr lang="ru-RU" b="1" dirty="0">
                <a:effectLst/>
              </a:rPr>
              <a:t>Степень сжатия исходного текста в изложении может несколько разниться. Важно при оценивании работы по данному критерию ориентироваться не на количество слов в изложении, а на уровень владения экзаменуемым приёмами сжатия текста</a:t>
            </a:r>
            <a:r>
              <a:rPr lang="ru-RU" b="1" dirty="0" smtClean="0">
                <a:effectLst/>
              </a:rPr>
              <a:t>.</a:t>
            </a:r>
          </a:p>
          <a:p>
            <a:r>
              <a:rPr lang="ru-RU" b="1" dirty="0">
                <a:effectLst/>
              </a:rPr>
              <a:t>При оценке сжатия текста необходимо оценивать не только наличие приёмов компрессии в изложении, но и правильность их применения. При правильном использовании приёмов компрессии исходного текста в экзаменационном изложении сохраняется адекватность авторской мысли и возможность её восприятия читателем.</a:t>
            </a:r>
            <a:endParaRPr lang="ru-RU" dirty="0"/>
          </a:p>
        </p:txBody>
      </p:sp>
    </p:spTree>
    <p:extLst>
      <p:ext uri="{BB962C8B-B14F-4D97-AF65-F5344CB8AC3E}">
        <p14:creationId xmlns:p14="http://schemas.microsoft.com/office/powerpoint/2010/main" val="620597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0"/>
            <a:ext cx="10353761" cy="630115"/>
          </a:xfrm>
        </p:spPr>
        <p:txBody>
          <a:bodyPr/>
          <a:lstStyle/>
          <a:p>
            <a:r>
              <a:rPr lang="ru-RU" dirty="0"/>
              <a:t>Критерии оценки изложения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853020201"/>
              </p:ext>
            </p:extLst>
          </p:nvPr>
        </p:nvGraphicFramePr>
        <p:xfrm>
          <a:off x="914400" y="1310055"/>
          <a:ext cx="10353675" cy="539496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711634180"/>
                    </a:ext>
                  </a:extLst>
                </a:gridCol>
                <a:gridCol w="8634046">
                  <a:extLst>
                    <a:ext uri="{9D8B030D-6E8A-4147-A177-3AD203B41FA5}">
                      <a16:colId xmlns:a16="http://schemas.microsoft.com/office/drawing/2014/main" val="498608830"/>
                    </a:ext>
                  </a:extLst>
                </a:gridCol>
                <a:gridCol w="1033829">
                  <a:extLst>
                    <a:ext uri="{9D8B030D-6E8A-4147-A177-3AD203B41FA5}">
                      <a16:colId xmlns:a16="http://schemas.microsoft.com/office/drawing/2014/main" val="1140929802"/>
                    </a:ext>
                  </a:extLst>
                </a:gridCol>
              </a:tblGrid>
              <a:tr h="349904">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sz="1800" b="1" kern="1200" dirty="0" smtClean="0">
                          <a:solidFill>
                            <a:schemeClr val="lt1"/>
                          </a:solidFill>
                          <a:effectLst/>
                          <a:latin typeface="+mn-lt"/>
                          <a:ea typeface="+mn-ea"/>
                          <a:cs typeface="+mn-cs"/>
                        </a:rPr>
                        <a:t>Критерии оценивания сжатого изложения</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985481554"/>
                  </a:ext>
                </a:extLst>
              </a:tr>
              <a:tr h="349904">
                <a:tc>
                  <a:txBody>
                    <a:bodyPr/>
                    <a:lstStyle/>
                    <a:p>
                      <a:r>
                        <a:rPr lang="ru-RU" sz="1800" b="1" kern="1200" dirty="0" smtClean="0">
                          <a:solidFill>
                            <a:schemeClr val="dk1"/>
                          </a:solidFill>
                          <a:effectLst/>
                          <a:latin typeface="+mn-lt"/>
                          <a:ea typeface="+mn-ea"/>
                          <a:cs typeface="+mn-cs"/>
                        </a:rPr>
                        <a:t>ИК3</a:t>
                      </a:r>
                      <a:endParaRPr lang="ru-RU" dirty="0"/>
                    </a:p>
                  </a:txBody>
                  <a:tcPr/>
                </a:tc>
                <a:tc>
                  <a:txBody>
                    <a:bodyPr/>
                    <a:lstStyle/>
                    <a:p>
                      <a:r>
                        <a:rPr lang="ru-RU" sz="1800" b="1" kern="1200" dirty="0" smtClean="0">
                          <a:solidFill>
                            <a:schemeClr val="dk1"/>
                          </a:solidFill>
                          <a:effectLst/>
                          <a:latin typeface="+mn-lt"/>
                          <a:ea typeface="+mn-ea"/>
                          <a:cs typeface="+mn-cs"/>
                        </a:rPr>
                        <a:t>Смысловая цельность, речевая связность и последова­тель­ность изложения</a:t>
                      </a:r>
                      <a:endParaRPr lang="ru-RU" dirty="0"/>
                    </a:p>
                  </a:txBody>
                  <a:tcPr/>
                </a:tc>
                <a:tc>
                  <a:txBody>
                    <a:bodyPr/>
                    <a:lstStyle/>
                    <a:p>
                      <a:endParaRPr lang="ru-RU"/>
                    </a:p>
                  </a:txBody>
                  <a:tcPr/>
                </a:tc>
                <a:extLst>
                  <a:ext uri="{0D108BD9-81ED-4DB2-BD59-A6C34878D82A}">
                    <a16:rowId xmlns:a16="http://schemas.microsoft.com/office/drawing/2014/main" val="3934226882"/>
                  </a:ext>
                </a:extLst>
              </a:tr>
              <a:tr h="1399616">
                <a:tc rowSpan="3">
                  <a:txBody>
                    <a:bodyPr/>
                    <a:lstStyle/>
                    <a:p>
                      <a:endParaRPr lang="ru-RU" dirty="0"/>
                    </a:p>
                  </a:txBody>
                  <a:tcPr/>
                </a:tc>
                <a:tc>
                  <a:txBody>
                    <a:bodyPr/>
                    <a:lstStyle/>
                    <a:p>
                      <a:r>
                        <a:rPr lang="ru-RU" sz="1800" kern="1200" dirty="0" smtClean="0">
                          <a:solidFill>
                            <a:schemeClr val="dk1"/>
                          </a:solidFill>
                          <a:effectLst/>
                          <a:latin typeface="+mn-lt"/>
                          <a:ea typeface="+mn-ea"/>
                          <a:cs typeface="+mn-cs"/>
                        </a:rPr>
                        <a:t>Работа экзаменуемого характеризуется смысловой цельностью,  речевой связностью и последовательностью изложения: </a:t>
                      </a:r>
                    </a:p>
                    <a:p>
                      <a:r>
                        <a:rPr lang="ru-RU" sz="1800" kern="1200" dirty="0" smtClean="0">
                          <a:solidFill>
                            <a:schemeClr val="dk1"/>
                          </a:solidFill>
                          <a:effectLst/>
                          <a:latin typeface="+mn-lt"/>
                          <a:ea typeface="+mn-ea"/>
                          <a:cs typeface="+mn-cs"/>
                        </a:rPr>
                        <a:t>– логические ошибки отсутствуют, последовательность изложения не нарушена;</a:t>
                      </a:r>
                    </a:p>
                    <a:p>
                      <a:r>
                        <a:rPr lang="ru-RU" sz="1800" kern="1200" dirty="0" smtClean="0">
                          <a:solidFill>
                            <a:schemeClr val="dk1"/>
                          </a:solidFill>
                          <a:effectLst/>
                          <a:latin typeface="+mn-lt"/>
                          <a:ea typeface="+mn-ea"/>
                          <a:cs typeface="+mn-cs"/>
                        </a:rPr>
                        <a:t>– в работе нет нарушений абзацного членения текста.</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2212846928"/>
                  </a:ext>
                </a:extLst>
              </a:tr>
              <a:tr h="1662044">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Работа экзаменуемого характеризуется смысловой цельностью, связностью и последовательностью изложения,</a:t>
                      </a:r>
                    </a:p>
                    <a:p>
                      <a:r>
                        <a:rPr lang="ru-RU" sz="1800" b="1" kern="1200" dirty="0" smtClean="0">
                          <a:solidFill>
                            <a:schemeClr val="dk1"/>
                          </a:solidFill>
                          <a:effectLst/>
                          <a:latin typeface="+mn-lt"/>
                          <a:ea typeface="+mn-ea"/>
                          <a:cs typeface="+mn-cs"/>
                        </a:rPr>
                        <a:t>но </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допущена 1 логическая ошибка,</a:t>
                      </a:r>
                    </a:p>
                    <a:p>
                      <a:r>
                        <a:rPr lang="ru-RU" sz="1800" b="1" kern="1200" dirty="0" smtClean="0">
                          <a:solidFill>
                            <a:schemeClr val="dk1"/>
                          </a:solidFill>
                          <a:effectLst/>
                          <a:latin typeface="+mn-lt"/>
                          <a:ea typeface="+mn-ea"/>
                          <a:cs typeface="+mn-cs"/>
                        </a:rPr>
                        <a:t>и/или</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в работе имеется 1 нарушение абзацного членения текста.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3845801411"/>
                  </a:ext>
                </a:extLst>
              </a:tr>
              <a:tr h="1399616">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В работе экзаменуемого просматривается коммуника­тив­ный замысел, </a:t>
                      </a:r>
                    </a:p>
                    <a:p>
                      <a:r>
                        <a:rPr lang="ru-RU" sz="1800" b="1" kern="1200" dirty="0" smtClean="0">
                          <a:solidFill>
                            <a:schemeClr val="dk1"/>
                          </a:solidFill>
                          <a:effectLst/>
                          <a:latin typeface="+mn-lt"/>
                          <a:ea typeface="+mn-ea"/>
                          <a:cs typeface="+mn-cs"/>
                        </a:rPr>
                        <a:t>но</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допущено более 1 логической ошибки,</a:t>
                      </a:r>
                    </a:p>
                    <a:p>
                      <a:r>
                        <a:rPr lang="ru-RU" sz="1800" b="1" kern="1200" dirty="0" smtClean="0">
                          <a:solidFill>
                            <a:schemeClr val="dk1"/>
                          </a:solidFill>
                          <a:effectLst/>
                          <a:latin typeface="+mn-lt"/>
                          <a:ea typeface="+mn-ea"/>
                          <a:cs typeface="+mn-cs"/>
                        </a:rPr>
                        <a:t>и/или </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имеются 2 случая нарушения абзацного членения текста. </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991480649"/>
                  </a:ext>
                </a:extLst>
              </a:tr>
            </a:tbl>
          </a:graphicData>
        </a:graphic>
      </p:graphicFrame>
    </p:spTree>
    <p:extLst>
      <p:ext uri="{BB962C8B-B14F-4D97-AF65-F5344CB8AC3E}">
        <p14:creationId xmlns:p14="http://schemas.microsoft.com/office/powerpoint/2010/main" val="150708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0"/>
            <a:ext cx="10353761" cy="1087315"/>
          </a:xfrm>
        </p:spPr>
        <p:txBody>
          <a:bodyPr/>
          <a:lstStyle/>
          <a:p>
            <a:r>
              <a:rPr lang="ru-RU" dirty="0" smtClean="0"/>
              <a:t>Особенности оценки изложения по критерию ик3</a:t>
            </a:r>
            <a:endParaRPr lang="ru-RU" dirty="0"/>
          </a:p>
        </p:txBody>
      </p:sp>
      <p:sp>
        <p:nvSpPr>
          <p:cNvPr id="3" name="Объект 2"/>
          <p:cNvSpPr>
            <a:spLocks noGrp="1"/>
          </p:cNvSpPr>
          <p:nvPr>
            <p:ph idx="1"/>
          </p:nvPr>
        </p:nvSpPr>
        <p:spPr>
          <a:xfrm>
            <a:off x="913795" y="1617785"/>
            <a:ext cx="10353762" cy="4976446"/>
          </a:xfrm>
        </p:spPr>
        <p:txBody>
          <a:bodyPr>
            <a:normAutofit fontScale="92500" lnSpcReduction="10000"/>
          </a:bodyPr>
          <a:lstStyle/>
          <a:p>
            <a:r>
              <a:rPr lang="ru-RU" b="1" dirty="0">
                <a:effectLst/>
              </a:rPr>
              <a:t>Следует обратить внимание на то, что оценка по критерию ИК3 снижается на 1 балл, даже если в изложении присутствует только одна из ошибок: или 1 логическая ошибка, или 1 нарушение абзацного членения текста</a:t>
            </a:r>
            <a:r>
              <a:rPr lang="ru-RU" b="1" dirty="0" smtClean="0">
                <a:effectLst/>
              </a:rPr>
              <a:t>.</a:t>
            </a:r>
          </a:p>
          <a:p>
            <a:r>
              <a:rPr lang="ru-RU" b="1" dirty="0">
                <a:effectLst/>
              </a:rPr>
              <a:t>Оценивая последовательность изложения содержания прослушанного текста, необходимо опираться на исходный текст и его композиционно-логическую структуру. </a:t>
            </a:r>
            <a:endParaRPr lang="ru-RU" dirty="0">
              <a:effectLst/>
            </a:endParaRPr>
          </a:p>
          <a:p>
            <a:r>
              <a:rPr lang="ru-RU" b="1" dirty="0">
                <a:effectLst/>
              </a:rPr>
              <a:t>Оценивая логическую связь между единицами текста изложения учащегося, нужно иметь в виду, что она не должна противоречить логике исходного текста. </a:t>
            </a:r>
            <a:endParaRPr lang="ru-RU" dirty="0">
              <a:effectLst/>
            </a:endParaRPr>
          </a:p>
          <a:p>
            <a:r>
              <a:rPr lang="ru-RU" b="1" dirty="0">
                <a:effectLst/>
              </a:rPr>
              <a:t>В то же время, оценивая речевую связность и правильность абзацного членения изложения, необходимо рассматривать эти параметры применительно к тексту работы учащегося, то есть к созданному экзаменуемым тексту изложения, а не сопоставлять текст, написанный выпускником, с оригиналом</a:t>
            </a:r>
            <a:r>
              <a:rPr lang="ru-RU" b="1" dirty="0" smtClean="0">
                <a:effectLst/>
              </a:rPr>
              <a:t>.</a:t>
            </a:r>
          </a:p>
          <a:p>
            <a:r>
              <a:rPr lang="ru-RU" b="1" dirty="0" smtClean="0">
                <a:effectLst/>
              </a:rPr>
              <a:t>Речевые ошибки не влияют на оценку по этому критерию.</a:t>
            </a:r>
            <a:endParaRPr lang="ru-RU" dirty="0"/>
          </a:p>
        </p:txBody>
      </p:sp>
    </p:spTree>
    <p:extLst>
      <p:ext uri="{BB962C8B-B14F-4D97-AF65-F5344CB8AC3E}">
        <p14:creationId xmlns:p14="http://schemas.microsoft.com/office/powerpoint/2010/main" val="2054669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Логические ошибки</a:t>
            </a:r>
            <a:endParaRPr lang="ru-RU" dirty="0"/>
          </a:p>
        </p:txBody>
      </p:sp>
      <p:sp>
        <p:nvSpPr>
          <p:cNvPr id="3" name="Объект 2"/>
          <p:cNvSpPr>
            <a:spLocks noGrp="1"/>
          </p:cNvSpPr>
          <p:nvPr>
            <p:ph idx="1"/>
          </p:nvPr>
        </p:nvSpPr>
        <p:spPr/>
        <p:txBody>
          <a:bodyPr/>
          <a:lstStyle/>
          <a:p>
            <a:pPr marL="0" indent="0" algn="ctr">
              <a:buNone/>
            </a:pPr>
            <a:r>
              <a:rPr lang="ru-RU" sz="2800" b="1" dirty="0" smtClean="0"/>
              <a:t>Содержательные</a:t>
            </a:r>
          </a:p>
          <a:p>
            <a:r>
              <a:rPr lang="ru-RU" sz="2800" dirty="0" smtClean="0"/>
              <a:t>Сопоставление (противопоставление) двух логически неоднородных (различных по объёму и содержанию) понятий в предложении.</a:t>
            </a:r>
          </a:p>
          <a:p>
            <a:r>
              <a:rPr lang="ru-RU" sz="2800" dirty="0" smtClean="0"/>
              <a:t>Нарушение логического закона тождества, подмена одного суждения другим.</a:t>
            </a:r>
          </a:p>
          <a:p>
            <a:pPr marL="0" indent="0">
              <a:buNone/>
            </a:pPr>
            <a:endParaRPr lang="ru-RU" b="1" dirty="0" smtClean="0"/>
          </a:p>
          <a:p>
            <a:pPr marL="0" indent="0">
              <a:buNone/>
            </a:pPr>
            <a:endParaRPr lang="ru-RU" dirty="0"/>
          </a:p>
        </p:txBody>
      </p:sp>
    </p:spTree>
    <p:extLst>
      <p:ext uri="{BB962C8B-B14F-4D97-AF65-F5344CB8AC3E}">
        <p14:creationId xmlns:p14="http://schemas.microsoft.com/office/powerpoint/2010/main" val="2631667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Логические ошибки</a:t>
            </a:r>
          </a:p>
        </p:txBody>
      </p:sp>
      <p:sp>
        <p:nvSpPr>
          <p:cNvPr id="3" name="Объект 2"/>
          <p:cNvSpPr>
            <a:spLocks noGrp="1"/>
          </p:cNvSpPr>
          <p:nvPr>
            <p:ph idx="1"/>
          </p:nvPr>
        </p:nvSpPr>
        <p:spPr/>
        <p:txBody>
          <a:bodyPr>
            <a:normAutofit/>
          </a:bodyPr>
          <a:lstStyle/>
          <a:p>
            <a:pPr marL="0" indent="0" algn="ctr">
              <a:lnSpc>
                <a:spcPct val="100000"/>
              </a:lnSpc>
              <a:spcBef>
                <a:spcPts val="0"/>
              </a:spcBef>
              <a:buNone/>
            </a:pPr>
            <a:r>
              <a:rPr lang="ru-RU" sz="2800" b="1" dirty="0" smtClean="0"/>
              <a:t>Композиционно-текстовые</a:t>
            </a:r>
          </a:p>
          <a:p>
            <a:pPr marL="514350" indent="-514350">
              <a:lnSpc>
                <a:spcPct val="100000"/>
              </a:lnSpc>
              <a:spcBef>
                <a:spcPts val="0"/>
              </a:spcBef>
              <a:buAutoNum type="arabicPeriod"/>
            </a:pPr>
            <a:r>
              <a:rPr lang="ru-RU" sz="2800" dirty="0" smtClean="0"/>
              <a:t>В НАЧАЛЕ: </a:t>
            </a:r>
          </a:p>
          <a:p>
            <a:pPr>
              <a:lnSpc>
                <a:spcPct val="100000"/>
              </a:lnSpc>
              <a:spcBef>
                <a:spcPts val="0"/>
              </a:spcBef>
            </a:pPr>
            <a:r>
              <a:rPr lang="ru-RU" sz="2800" dirty="0" smtClean="0"/>
              <a:t>отсутствие логической связи с основной частью изложения, если не написан комментарий к цитате или ценностному понятию; </a:t>
            </a:r>
          </a:p>
          <a:p>
            <a:pPr>
              <a:lnSpc>
                <a:spcPct val="100000"/>
              </a:lnSpc>
              <a:spcBef>
                <a:spcPts val="0"/>
              </a:spcBef>
            </a:pPr>
            <a:r>
              <a:rPr lang="ru-RU" sz="2800" dirty="0" smtClean="0"/>
              <a:t>неудачное употребление указательных местоимений или наречий.</a:t>
            </a:r>
          </a:p>
          <a:p>
            <a:pPr marL="0" indent="0" algn="ctr">
              <a:buNone/>
            </a:pPr>
            <a:endParaRPr lang="ru-RU" sz="2800" b="1" dirty="0"/>
          </a:p>
        </p:txBody>
      </p:sp>
    </p:spTree>
    <p:extLst>
      <p:ext uri="{BB962C8B-B14F-4D97-AF65-F5344CB8AC3E}">
        <p14:creationId xmlns:p14="http://schemas.microsoft.com/office/powerpoint/2010/main" val="456449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Логические ошибки</a:t>
            </a:r>
          </a:p>
        </p:txBody>
      </p:sp>
      <p:sp>
        <p:nvSpPr>
          <p:cNvPr id="3" name="Объект 2"/>
          <p:cNvSpPr>
            <a:spLocks noGrp="1"/>
          </p:cNvSpPr>
          <p:nvPr>
            <p:ph idx="1"/>
          </p:nvPr>
        </p:nvSpPr>
        <p:spPr/>
        <p:txBody>
          <a:bodyPr>
            <a:normAutofit lnSpcReduction="10000"/>
          </a:bodyPr>
          <a:lstStyle/>
          <a:p>
            <a:pPr marL="0" indent="0" algn="ctr">
              <a:lnSpc>
                <a:spcPct val="100000"/>
              </a:lnSpc>
              <a:spcBef>
                <a:spcPts val="0"/>
              </a:spcBef>
              <a:buNone/>
            </a:pPr>
            <a:r>
              <a:rPr lang="ru-RU" sz="2800" b="1" dirty="0" smtClean="0"/>
              <a:t>Композиционно-текстовые</a:t>
            </a:r>
          </a:p>
          <a:p>
            <a:pPr marL="0" indent="0">
              <a:lnSpc>
                <a:spcPct val="100000"/>
              </a:lnSpc>
              <a:spcBef>
                <a:spcPts val="0"/>
              </a:spcBef>
              <a:buNone/>
            </a:pPr>
            <a:r>
              <a:rPr lang="ru-RU" sz="2800" dirty="0" smtClean="0"/>
              <a:t>2. В ОСНОВНОЙ ЧАСТИ: </a:t>
            </a:r>
          </a:p>
          <a:p>
            <a:pPr>
              <a:lnSpc>
                <a:spcPct val="100000"/>
              </a:lnSpc>
              <a:spcBef>
                <a:spcPts val="0"/>
              </a:spcBef>
            </a:pPr>
            <a:r>
              <a:rPr lang="ru-RU" sz="2800" dirty="0"/>
              <a:t>п</a:t>
            </a:r>
            <a:r>
              <a:rPr lang="ru-RU" sz="2800" dirty="0" smtClean="0"/>
              <a:t>риведены не относящиеся к теме сведения; </a:t>
            </a:r>
          </a:p>
          <a:p>
            <a:pPr>
              <a:lnSpc>
                <a:spcPct val="100000"/>
              </a:lnSpc>
              <a:spcBef>
                <a:spcPts val="0"/>
              </a:spcBef>
            </a:pPr>
            <a:r>
              <a:rPr lang="ru-RU" sz="2800" dirty="0" smtClean="0"/>
              <a:t>необоснованно употребляются указательные местоимения или наречия.</a:t>
            </a:r>
          </a:p>
          <a:p>
            <a:pPr marL="0" indent="0">
              <a:lnSpc>
                <a:spcPct val="100000"/>
              </a:lnSpc>
              <a:spcBef>
                <a:spcPts val="0"/>
              </a:spcBef>
              <a:buNone/>
            </a:pPr>
            <a:r>
              <a:rPr lang="ru-RU" sz="2800" dirty="0" smtClean="0"/>
              <a:t>3. В КОНЦЕ:</a:t>
            </a:r>
          </a:p>
          <a:p>
            <a:pPr>
              <a:lnSpc>
                <a:spcPct val="100000"/>
              </a:lnSpc>
              <a:spcBef>
                <a:spcPts val="0"/>
              </a:spcBef>
            </a:pPr>
            <a:r>
              <a:rPr lang="ru-RU" sz="2800" dirty="0"/>
              <a:t>о</a:t>
            </a:r>
            <a:r>
              <a:rPr lang="ru-RU" sz="2800" dirty="0" smtClean="0"/>
              <a:t>тсутствие вывода из сказанного; </a:t>
            </a:r>
          </a:p>
          <a:p>
            <a:pPr>
              <a:lnSpc>
                <a:spcPct val="100000"/>
              </a:lnSpc>
              <a:spcBef>
                <a:spcPts val="0"/>
              </a:spcBef>
            </a:pPr>
            <a:r>
              <a:rPr lang="ru-RU" sz="2800" dirty="0"/>
              <a:t>в</a:t>
            </a:r>
            <a:r>
              <a:rPr lang="ru-RU" sz="2800" dirty="0" smtClean="0"/>
              <a:t>ывод, не мотивированный исходным текстом;</a:t>
            </a:r>
          </a:p>
          <a:p>
            <a:pPr>
              <a:lnSpc>
                <a:spcPct val="100000"/>
              </a:lnSpc>
              <a:spcBef>
                <a:spcPts val="0"/>
              </a:spcBef>
            </a:pPr>
            <a:r>
              <a:rPr lang="ru-RU" sz="2800" dirty="0"/>
              <a:t>в</a:t>
            </a:r>
            <a:r>
              <a:rPr lang="ru-RU" sz="2800" dirty="0" smtClean="0"/>
              <a:t> выводе повтор тезиса.</a:t>
            </a:r>
          </a:p>
          <a:p>
            <a:pPr marL="0" indent="0" algn="ctr">
              <a:buNone/>
            </a:pPr>
            <a:endParaRPr lang="ru-RU" sz="2800" b="1" dirty="0"/>
          </a:p>
        </p:txBody>
      </p:sp>
    </p:spTree>
    <p:extLst>
      <p:ext uri="{BB962C8B-B14F-4D97-AF65-F5344CB8AC3E}">
        <p14:creationId xmlns:p14="http://schemas.microsoft.com/office/powerpoint/2010/main" val="286627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заданий</a:t>
            </a:r>
            <a:endParaRPr lang="ru-RU" dirty="0"/>
          </a:p>
        </p:txBody>
      </p:sp>
      <p:sp>
        <p:nvSpPr>
          <p:cNvPr id="3" name="Объект 2"/>
          <p:cNvSpPr>
            <a:spLocks noGrp="1"/>
          </p:cNvSpPr>
          <p:nvPr>
            <p:ph idx="1"/>
          </p:nvPr>
        </p:nvSpPr>
        <p:spPr/>
        <p:txBody>
          <a:bodyPr/>
          <a:lstStyle/>
          <a:p>
            <a:r>
              <a:rPr lang="ru-RU" dirty="0" smtClean="0"/>
              <a:t>Выпишите из текста слова и словосочетания, входящие в лексико-семантическую группу «Балет».</a:t>
            </a:r>
          </a:p>
          <a:p>
            <a:r>
              <a:rPr lang="ru-RU" dirty="0" smtClean="0"/>
              <a:t>Составьте словарный диктант из трудных для написания слов, напишите его и выполните самопроверку.</a:t>
            </a:r>
          </a:p>
          <a:p>
            <a:r>
              <a:rPr lang="ru-RU" dirty="0" smtClean="0"/>
              <a:t>Какие из предложений можно соединить?</a:t>
            </a:r>
          </a:p>
          <a:p>
            <a:r>
              <a:rPr lang="ru-RU" dirty="0" smtClean="0"/>
              <a:t>Можно ли объединить несколько абзацев в один?</a:t>
            </a:r>
          </a:p>
          <a:p>
            <a:r>
              <a:rPr lang="ru-RU" dirty="0" smtClean="0"/>
              <a:t>Подчеркните главную информацию текста. Превратите подчеркнутую информацию в целый текст.</a:t>
            </a:r>
            <a:endParaRPr lang="ru-RU" dirty="0"/>
          </a:p>
        </p:txBody>
      </p:sp>
    </p:spTree>
    <p:extLst>
      <p:ext uri="{BB962C8B-B14F-4D97-AF65-F5344CB8AC3E}">
        <p14:creationId xmlns:p14="http://schemas.microsoft.com/office/powerpoint/2010/main" val="1632993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219808"/>
            <a:ext cx="10353761" cy="1125415"/>
          </a:xfrm>
        </p:spPr>
        <p:txBody>
          <a:bodyPr/>
          <a:lstStyle/>
          <a:p>
            <a:r>
              <a:rPr lang="ru-RU" dirty="0"/>
              <a:t>Виды заданий</a:t>
            </a:r>
          </a:p>
        </p:txBody>
      </p:sp>
      <p:sp>
        <p:nvSpPr>
          <p:cNvPr id="3" name="Объект 2"/>
          <p:cNvSpPr>
            <a:spLocks noGrp="1"/>
          </p:cNvSpPr>
          <p:nvPr>
            <p:ph idx="1"/>
          </p:nvPr>
        </p:nvSpPr>
        <p:spPr>
          <a:xfrm>
            <a:off x="913795" y="1248508"/>
            <a:ext cx="10353762" cy="4542692"/>
          </a:xfrm>
        </p:spPr>
        <p:txBody>
          <a:bodyPr/>
          <a:lstStyle/>
          <a:p>
            <a:r>
              <a:rPr lang="ru-RU" dirty="0"/>
              <a:t>Сопоставьте предложения. Какой прием сжатия текста применен в предложениях второй колонки?</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731050453"/>
              </p:ext>
            </p:extLst>
          </p:nvPr>
        </p:nvGraphicFramePr>
        <p:xfrm>
          <a:off x="430823" y="2489775"/>
          <a:ext cx="11148646" cy="3657600"/>
        </p:xfrm>
        <a:graphic>
          <a:graphicData uri="http://schemas.openxmlformats.org/drawingml/2006/table">
            <a:tbl>
              <a:tblPr firstRow="1" bandRow="1">
                <a:tableStyleId>{5C22544A-7EE6-4342-B048-85BDC9FD1C3A}</a:tableStyleId>
              </a:tblPr>
              <a:tblGrid>
                <a:gridCol w="5574323">
                  <a:extLst>
                    <a:ext uri="{9D8B030D-6E8A-4147-A177-3AD203B41FA5}">
                      <a16:colId xmlns:a16="http://schemas.microsoft.com/office/drawing/2014/main" val="3631811484"/>
                    </a:ext>
                  </a:extLst>
                </a:gridCol>
                <a:gridCol w="5574323">
                  <a:extLst>
                    <a:ext uri="{9D8B030D-6E8A-4147-A177-3AD203B41FA5}">
                      <a16:colId xmlns:a16="http://schemas.microsoft.com/office/drawing/2014/main" val="189073426"/>
                    </a:ext>
                  </a:extLst>
                </a:gridCol>
              </a:tblGrid>
              <a:tr h="281148">
                <a:tc>
                  <a:txBody>
                    <a:bodyPr/>
                    <a:lstStyle/>
                    <a:p>
                      <a:pPr algn="ctr"/>
                      <a:r>
                        <a:rPr lang="ru-RU" dirty="0" smtClean="0"/>
                        <a:t>Подробная</a:t>
                      </a:r>
                      <a:r>
                        <a:rPr lang="ru-RU" baseline="0" dirty="0" smtClean="0"/>
                        <a:t> информация</a:t>
                      </a:r>
                      <a:endParaRPr lang="ru-RU" dirty="0"/>
                    </a:p>
                  </a:txBody>
                  <a:tcPr/>
                </a:tc>
                <a:tc>
                  <a:txBody>
                    <a:bodyPr/>
                    <a:lstStyle/>
                    <a:p>
                      <a:pPr algn="ctr"/>
                      <a:r>
                        <a:rPr lang="ru-RU" dirty="0" smtClean="0"/>
                        <a:t>Сжатая</a:t>
                      </a:r>
                      <a:r>
                        <a:rPr lang="ru-RU" baseline="0" dirty="0" smtClean="0"/>
                        <a:t> информация</a:t>
                      </a:r>
                      <a:endParaRPr lang="ru-RU" dirty="0"/>
                    </a:p>
                  </a:txBody>
                  <a:tcPr/>
                </a:tc>
                <a:extLst>
                  <a:ext uri="{0D108BD9-81ED-4DB2-BD59-A6C34878D82A}">
                    <a16:rowId xmlns:a16="http://schemas.microsoft.com/office/drawing/2014/main" val="759738572"/>
                  </a:ext>
                </a:extLst>
              </a:tr>
              <a:tr h="901214">
                <a:tc>
                  <a:txBody>
                    <a:bodyPr/>
                    <a:lstStyle/>
                    <a:p>
                      <a:r>
                        <a:rPr lang="ru-RU" dirty="0" smtClean="0"/>
                        <a:t>Чем бы современный школьник ни занимался в будущем – медициной, экономикой, техникой,</a:t>
                      </a:r>
                      <a:r>
                        <a:rPr lang="ru-RU" baseline="0" dirty="0" smtClean="0"/>
                        <a:t> он может и должен представить себя за компьютером.</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Чем бы современный школьник ни занимался в будущем,</a:t>
                      </a:r>
                      <a:r>
                        <a:rPr lang="ru-RU" baseline="0" dirty="0" smtClean="0"/>
                        <a:t> он может и должен представить себя за компьютером.</a:t>
                      </a:r>
                      <a:endParaRPr lang="ru-RU" dirty="0" smtClean="0"/>
                    </a:p>
                  </a:txBody>
                  <a:tcPr/>
                </a:tc>
                <a:extLst>
                  <a:ext uri="{0D108BD9-81ED-4DB2-BD59-A6C34878D82A}">
                    <a16:rowId xmlns:a16="http://schemas.microsoft.com/office/drawing/2014/main" val="2024602686"/>
                  </a:ext>
                </a:extLst>
              </a:tr>
              <a:tr h="901214">
                <a:tc>
                  <a:txBody>
                    <a:bodyPr/>
                    <a:lstStyle/>
                    <a:p>
                      <a:r>
                        <a:rPr lang="ru-RU" dirty="0" smtClean="0"/>
                        <a:t>Однажды Анну Павлову в свой дворец пригласил сам Оскар </a:t>
                      </a:r>
                      <a:r>
                        <a:rPr lang="en-US" dirty="0" smtClean="0"/>
                        <a:t>II</a:t>
                      </a:r>
                      <a:r>
                        <a:rPr lang="ru-RU" dirty="0" smtClean="0"/>
                        <a:t>, шведский король. Каково же было изумление</a:t>
                      </a:r>
                      <a:r>
                        <a:rPr lang="ru-RU" baseline="0" dirty="0" smtClean="0"/>
                        <a:t> труппы, когда за дочкой бедной прачки приехала роскошная дворцовая карета.</a:t>
                      </a:r>
                      <a:endParaRPr lang="ru-RU" dirty="0"/>
                    </a:p>
                  </a:txBody>
                  <a:tcPr/>
                </a:tc>
                <a:tc>
                  <a:txBody>
                    <a:bodyPr/>
                    <a:lstStyle/>
                    <a:p>
                      <a:r>
                        <a:rPr lang="ru-RU" dirty="0" smtClean="0"/>
                        <a:t>Оскар</a:t>
                      </a:r>
                      <a:r>
                        <a:rPr lang="en-US" dirty="0" smtClean="0"/>
                        <a:t> II</a:t>
                      </a:r>
                      <a:r>
                        <a:rPr lang="ru-RU" dirty="0" smtClean="0"/>
                        <a:t>, шведский король,</a:t>
                      </a:r>
                      <a:r>
                        <a:rPr lang="ru-RU" baseline="0" dirty="0" smtClean="0"/>
                        <a:t> прислал за Анной Павловой роскошную карету.</a:t>
                      </a:r>
                      <a:endParaRPr lang="ru-RU" dirty="0"/>
                    </a:p>
                  </a:txBody>
                  <a:tcPr/>
                </a:tc>
                <a:extLst>
                  <a:ext uri="{0D108BD9-81ED-4DB2-BD59-A6C34878D82A}">
                    <a16:rowId xmlns:a16="http://schemas.microsoft.com/office/drawing/2014/main" val="1833242030"/>
                  </a:ext>
                </a:extLst>
              </a:tr>
              <a:tr h="693241">
                <a:tc>
                  <a:txBody>
                    <a:bodyPr/>
                    <a:lstStyle/>
                    <a:p>
                      <a:r>
                        <a:rPr lang="ru-RU" dirty="0" smtClean="0"/>
                        <a:t>В </a:t>
                      </a:r>
                      <a:r>
                        <a:rPr lang="ru-RU" dirty="0" err="1" smtClean="0"/>
                        <a:t>Гельсингфорсе</a:t>
                      </a:r>
                      <a:r>
                        <a:rPr lang="ru-RU" dirty="0" smtClean="0"/>
                        <a:t>, Копенгагене, Стокгольме о гастролях русских также писали газеты, называли их выступления откровением нового искусства.</a:t>
                      </a:r>
                      <a:endParaRPr lang="ru-RU" dirty="0"/>
                    </a:p>
                  </a:txBody>
                  <a:tcPr/>
                </a:tc>
                <a:tc>
                  <a:txBody>
                    <a:bodyPr/>
                    <a:lstStyle/>
                    <a:p>
                      <a:r>
                        <a:rPr lang="ru-RU" dirty="0" smtClean="0"/>
                        <a:t>Иностранные газеты называли выступления</a:t>
                      </a:r>
                      <a:r>
                        <a:rPr lang="ru-RU" baseline="0" dirty="0" smtClean="0"/>
                        <a:t> откровением нового искусства.</a:t>
                      </a:r>
                      <a:endParaRPr lang="ru-RU" dirty="0"/>
                    </a:p>
                  </a:txBody>
                  <a:tcPr/>
                </a:tc>
                <a:extLst>
                  <a:ext uri="{0D108BD9-81ED-4DB2-BD59-A6C34878D82A}">
                    <a16:rowId xmlns:a16="http://schemas.microsoft.com/office/drawing/2014/main" val="203592770"/>
                  </a:ext>
                </a:extLst>
              </a:tr>
            </a:tbl>
          </a:graphicData>
        </a:graphic>
      </p:graphicFrame>
    </p:spTree>
    <p:extLst>
      <p:ext uri="{BB962C8B-B14F-4D97-AF65-F5344CB8AC3E}">
        <p14:creationId xmlns:p14="http://schemas.microsoft.com/office/powerpoint/2010/main" val="1765667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Перевод прямой речи в косвенную</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46328464"/>
              </p:ext>
            </p:extLst>
          </p:nvPr>
        </p:nvGraphicFramePr>
        <p:xfrm>
          <a:off x="914400" y="2095500"/>
          <a:ext cx="10353676" cy="1833880"/>
        </p:xfrm>
        <a:graphic>
          <a:graphicData uri="http://schemas.openxmlformats.org/drawingml/2006/table">
            <a:tbl>
              <a:tblPr firstRow="1" bandRow="1">
                <a:tableStyleId>{5C22544A-7EE6-4342-B048-85BDC9FD1C3A}</a:tableStyleId>
              </a:tblPr>
              <a:tblGrid>
                <a:gridCol w="5176838">
                  <a:extLst>
                    <a:ext uri="{9D8B030D-6E8A-4147-A177-3AD203B41FA5}">
                      <a16:colId xmlns:a16="http://schemas.microsoft.com/office/drawing/2014/main" val="385200009"/>
                    </a:ext>
                  </a:extLst>
                </a:gridCol>
                <a:gridCol w="5176838">
                  <a:extLst>
                    <a:ext uri="{9D8B030D-6E8A-4147-A177-3AD203B41FA5}">
                      <a16:colId xmlns:a16="http://schemas.microsoft.com/office/drawing/2014/main" val="58127213"/>
                    </a:ext>
                  </a:extLst>
                </a:gridCol>
              </a:tblGrid>
              <a:tr h="370840">
                <a:tc>
                  <a:txBody>
                    <a:bodyPr/>
                    <a:lstStyle/>
                    <a:p>
                      <a:pPr algn="ctr"/>
                      <a:r>
                        <a:rPr lang="ru-RU" dirty="0" smtClean="0"/>
                        <a:t>Предложения с прямой речью</a:t>
                      </a:r>
                      <a:endParaRPr lang="ru-RU" dirty="0"/>
                    </a:p>
                  </a:txBody>
                  <a:tcPr/>
                </a:tc>
                <a:tc>
                  <a:txBody>
                    <a:bodyPr/>
                    <a:lstStyle/>
                    <a:p>
                      <a:pPr algn="ctr"/>
                      <a:r>
                        <a:rPr lang="ru-RU" dirty="0" smtClean="0"/>
                        <a:t>Предложения с косвенной речью</a:t>
                      </a:r>
                      <a:endParaRPr lang="ru-RU" dirty="0"/>
                    </a:p>
                  </a:txBody>
                  <a:tcPr/>
                </a:tc>
                <a:extLst>
                  <a:ext uri="{0D108BD9-81ED-4DB2-BD59-A6C34878D82A}">
                    <a16:rowId xmlns:a16="http://schemas.microsoft.com/office/drawing/2014/main" val="2980877796"/>
                  </a:ext>
                </a:extLst>
              </a:tr>
              <a:tr h="370840">
                <a:tc>
                  <a:txBody>
                    <a:bodyPr/>
                    <a:lstStyle/>
                    <a:p>
                      <a:r>
                        <a:rPr lang="ru-RU" dirty="0" smtClean="0"/>
                        <a:t>      Свернули с шоссе на проселок. Проехали</a:t>
                      </a:r>
                      <a:r>
                        <a:rPr lang="ru-RU" baseline="0" dirty="0" smtClean="0"/>
                        <a:t> еще с полкилометра.</a:t>
                      </a:r>
                    </a:p>
                    <a:p>
                      <a:r>
                        <a:rPr lang="ru-RU" dirty="0" smtClean="0"/>
                        <a:t>      - Дальше давайте своим ходом, - объявил шофер. – Тут недалеко. Подниметесь</a:t>
                      </a:r>
                      <a:r>
                        <a:rPr lang="ru-RU" baseline="0" dirty="0" smtClean="0"/>
                        <a:t> по склону – там и домик. </a:t>
                      </a:r>
                      <a:endParaRPr lang="ru-RU" dirty="0"/>
                    </a:p>
                  </a:txBody>
                  <a:tcPr/>
                </a:tc>
                <a:tc>
                  <a:txBody>
                    <a:bodyPr/>
                    <a:lstStyle/>
                    <a:p>
                      <a:r>
                        <a:rPr lang="ru-RU" dirty="0" smtClean="0"/>
                        <a:t>Свернули с шоссе на проселок,</a:t>
                      </a:r>
                      <a:r>
                        <a:rPr lang="ru-RU" baseline="0" dirty="0" smtClean="0"/>
                        <a:t> п</a:t>
                      </a:r>
                      <a:r>
                        <a:rPr lang="ru-RU" dirty="0" smtClean="0"/>
                        <a:t>роехали</a:t>
                      </a:r>
                      <a:r>
                        <a:rPr lang="ru-RU" baseline="0" dirty="0" smtClean="0"/>
                        <a:t> еще с полкилометра, а дальше шофер попросил нас пройти пешком, потому что до дома было недалеко.</a:t>
                      </a:r>
                      <a:endParaRPr lang="ru-RU" dirty="0"/>
                    </a:p>
                  </a:txBody>
                  <a:tcPr/>
                </a:tc>
                <a:extLst>
                  <a:ext uri="{0D108BD9-81ED-4DB2-BD59-A6C34878D82A}">
                    <a16:rowId xmlns:a16="http://schemas.microsoft.com/office/drawing/2014/main" val="2948429904"/>
                  </a:ext>
                </a:extLst>
              </a:tr>
            </a:tbl>
          </a:graphicData>
        </a:graphic>
      </p:graphicFrame>
    </p:spTree>
    <p:extLst>
      <p:ext uri="{BB962C8B-B14F-4D97-AF65-F5344CB8AC3E}">
        <p14:creationId xmlns:p14="http://schemas.microsoft.com/office/powerpoint/2010/main" val="55204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Требования к написанию развёрнутых высказываний учащихся</a:t>
            </a:r>
          </a:p>
        </p:txBody>
      </p:sp>
      <p:sp>
        <p:nvSpPr>
          <p:cNvPr id="3" name="Объект 2"/>
          <p:cNvSpPr>
            <a:spLocks noGrp="1"/>
          </p:cNvSpPr>
          <p:nvPr>
            <p:ph idx="1"/>
          </p:nvPr>
        </p:nvSpPr>
        <p:spPr/>
        <p:txBody>
          <a:bodyPr/>
          <a:lstStyle/>
          <a:p>
            <a:pPr marL="0" indent="0" algn="ctr">
              <a:buNone/>
            </a:pPr>
            <a:r>
              <a:rPr lang="ru-RU" b="1" dirty="0"/>
              <a:t>Федеральный компонент государственного стандарта основного общего </a:t>
            </a:r>
            <a:r>
              <a:rPr lang="ru-RU" b="1" dirty="0" smtClean="0"/>
              <a:t>образования</a:t>
            </a:r>
            <a:endParaRPr lang="ru-RU" dirty="0" smtClean="0"/>
          </a:p>
          <a:p>
            <a:r>
              <a:rPr lang="ru-RU" dirty="0" smtClean="0"/>
              <a:t> </a:t>
            </a:r>
            <a:r>
              <a:rPr lang="ru-RU" dirty="0"/>
              <a:t>Адекватно понимать информацию устного и письменного сообщений (цель, тему основную и дополнительную, явную и скрытую информацию</a:t>
            </a:r>
            <a:r>
              <a:rPr lang="ru-RU" dirty="0" smtClean="0"/>
              <a:t>)</a:t>
            </a:r>
          </a:p>
          <a:p>
            <a:r>
              <a:rPr lang="ru-RU" dirty="0"/>
              <a:t>Читать тексты разных стилей и </a:t>
            </a:r>
            <a:r>
              <a:rPr lang="ru-RU" dirty="0" smtClean="0"/>
              <a:t>жанров</a:t>
            </a:r>
          </a:p>
          <a:p>
            <a:r>
              <a:rPr lang="ru-RU" dirty="0"/>
              <a:t>Владеть разными видами чтения (изучающим, ознакомительным, просмотровым</a:t>
            </a:r>
            <a:r>
              <a:rPr lang="ru-RU" dirty="0" smtClean="0"/>
              <a:t>)</a:t>
            </a:r>
          </a:p>
          <a:p>
            <a:r>
              <a:rPr lang="ru-RU" dirty="0"/>
              <a:t>Извлекать информацию из различных источников</a:t>
            </a:r>
            <a:endParaRPr lang="ru-RU" dirty="0" smtClean="0"/>
          </a:p>
          <a:p>
            <a:endParaRPr lang="ru-RU" dirty="0"/>
          </a:p>
        </p:txBody>
      </p:sp>
    </p:spTree>
    <p:extLst>
      <p:ext uri="{BB962C8B-B14F-4D97-AF65-F5344CB8AC3E}">
        <p14:creationId xmlns:p14="http://schemas.microsoft.com/office/powerpoint/2010/main" val="2534462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Задания с  пропусками слов</a:t>
            </a:r>
            <a:endParaRPr lang="ru-RU" dirty="0"/>
          </a:p>
        </p:txBody>
      </p:sp>
      <p:sp>
        <p:nvSpPr>
          <p:cNvPr id="3" name="Объект 2"/>
          <p:cNvSpPr>
            <a:spLocks noGrp="1"/>
          </p:cNvSpPr>
          <p:nvPr>
            <p:ph idx="1"/>
          </p:nvPr>
        </p:nvSpPr>
        <p:spPr/>
        <p:txBody>
          <a:bodyPr/>
          <a:lstStyle/>
          <a:p>
            <a:r>
              <a:rPr lang="ru-RU" dirty="0" smtClean="0"/>
              <a:t>Продолжите план текста.</a:t>
            </a:r>
          </a:p>
          <a:p>
            <a:pPr marL="457200" indent="-457200">
              <a:buAutoNum type="arabicPeriod"/>
            </a:pPr>
            <a:r>
              <a:rPr lang="ru-RU" dirty="0" smtClean="0"/>
              <a:t>Ключ умиротворяющего русского пейзажа…</a:t>
            </a:r>
          </a:p>
          <a:p>
            <a:pPr marL="457200" indent="-457200">
              <a:buAutoNum type="arabicPeriod"/>
            </a:pPr>
            <a:r>
              <a:rPr lang="ru-RU" dirty="0" smtClean="0"/>
              <a:t>Где бы ни находился человек, он…, а в окружении… .</a:t>
            </a:r>
          </a:p>
          <a:p>
            <a:pPr marL="457200" indent="-457200">
              <a:buAutoNum type="arabicPeriod"/>
            </a:pPr>
            <a:r>
              <a:rPr lang="ru-RU" dirty="0" smtClean="0"/>
              <a:t>Заброшенность, ветхость церквей; … .</a:t>
            </a:r>
          </a:p>
          <a:p>
            <a:pPr marL="457200" indent="-457200">
              <a:buAutoNum type="arabicPeriod"/>
            </a:pPr>
            <a:r>
              <a:rPr lang="ru-RU" dirty="0" smtClean="0"/>
              <a:t>Люди всегда были корыстны, однако… .</a:t>
            </a:r>
          </a:p>
          <a:p>
            <a:pPr marL="457200" indent="-457200">
              <a:buAutoNum type="arabicPeriod"/>
            </a:pPr>
            <a:r>
              <a:rPr lang="ru-RU" dirty="0" smtClean="0"/>
              <a:t>Наши предки вложили свое …, , и современники… .</a:t>
            </a:r>
            <a:endParaRPr lang="ru-RU" dirty="0"/>
          </a:p>
        </p:txBody>
      </p:sp>
    </p:spTree>
    <p:extLst>
      <p:ext uri="{BB962C8B-B14F-4D97-AF65-F5344CB8AC3E}">
        <p14:creationId xmlns:p14="http://schemas.microsoft.com/office/powerpoint/2010/main" val="1621272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Задания с  пропусками слов</a:t>
            </a:r>
          </a:p>
        </p:txBody>
      </p:sp>
      <p:sp>
        <p:nvSpPr>
          <p:cNvPr id="3" name="Объект 2"/>
          <p:cNvSpPr>
            <a:spLocks noGrp="1"/>
          </p:cNvSpPr>
          <p:nvPr>
            <p:ph idx="1"/>
          </p:nvPr>
        </p:nvSpPr>
        <p:spPr/>
        <p:txBody>
          <a:bodyPr>
            <a:normAutofit lnSpcReduction="10000"/>
          </a:bodyPr>
          <a:lstStyle/>
          <a:p>
            <a:r>
              <a:rPr lang="ru-RU" dirty="0" smtClean="0"/>
              <a:t>Напишите сжатое изложение, заполнив пропуски.</a:t>
            </a:r>
            <a:endParaRPr lang="ru-RU" dirty="0"/>
          </a:p>
          <a:p>
            <a:pPr marL="0" indent="0">
              <a:buNone/>
            </a:pPr>
            <a:r>
              <a:rPr lang="ru-RU" dirty="0" smtClean="0"/>
              <a:t>      Здесь, </a:t>
            </a:r>
            <a:r>
              <a:rPr lang="ru-RU" i="1" dirty="0" smtClean="0"/>
              <a:t>(где именно?)</a:t>
            </a:r>
            <a:r>
              <a:rPr lang="ru-RU" dirty="0" smtClean="0"/>
              <a:t>, - начало </a:t>
            </a:r>
            <a:r>
              <a:rPr lang="ru-RU" i="1" dirty="0" smtClean="0"/>
              <a:t>(чего?)</a:t>
            </a:r>
            <a:r>
              <a:rPr lang="ru-RU" dirty="0" smtClean="0"/>
              <a:t>. Именно в поднебесье лежат </a:t>
            </a:r>
            <a:r>
              <a:rPr lang="ru-RU" i="1" dirty="0" smtClean="0"/>
              <a:t>(кто?), (какие?) (которые?)</a:t>
            </a:r>
            <a:r>
              <a:rPr lang="ru-RU" dirty="0" smtClean="0"/>
              <a:t>. Реки рождаются </a:t>
            </a:r>
            <a:r>
              <a:rPr lang="ru-RU" i="1" dirty="0" smtClean="0"/>
              <a:t>(при каком условии?)</a:t>
            </a:r>
            <a:r>
              <a:rPr lang="ru-RU" dirty="0" smtClean="0"/>
              <a:t>. Солнце постепенно </a:t>
            </a:r>
            <a:r>
              <a:rPr lang="ru-RU" i="1" dirty="0" smtClean="0"/>
              <a:t>(что делает?)</a:t>
            </a:r>
            <a:r>
              <a:rPr lang="ru-RU" dirty="0" smtClean="0"/>
              <a:t>, об которые разбегаются </a:t>
            </a:r>
            <a:r>
              <a:rPr lang="ru-RU" i="1" dirty="0" smtClean="0"/>
              <a:t>(кто?)</a:t>
            </a:r>
            <a:r>
              <a:rPr lang="ru-RU" dirty="0" smtClean="0"/>
              <a:t>. Тут же маленькие сходятся </a:t>
            </a:r>
            <a:r>
              <a:rPr lang="ru-RU" i="1" dirty="0" smtClean="0"/>
              <a:t>(как?)</a:t>
            </a:r>
            <a:r>
              <a:rPr lang="ru-RU" dirty="0" smtClean="0"/>
              <a:t> и </a:t>
            </a:r>
            <a:r>
              <a:rPr lang="ru-RU" i="1" dirty="0" smtClean="0"/>
              <a:t>(что делают?)</a:t>
            </a:r>
            <a:r>
              <a:rPr lang="ru-RU" dirty="0" smtClean="0"/>
              <a:t>. Реки что человеческие судьбы: у них много поворотов, но </a:t>
            </a:r>
            <a:r>
              <a:rPr lang="ru-RU" i="1" dirty="0" smtClean="0"/>
              <a:t>(чего нет?).</a:t>
            </a:r>
          </a:p>
          <a:p>
            <a:r>
              <a:rPr lang="ru-RU" dirty="0" smtClean="0"/>
              <a:t>Объедините 3-е и 4-е предложения 5-го абзаца в одно, более лаконичное, устранив описания.</a:t>
            </a:r>
          </a:p>
          <a:p>
            <a:pPr marL="0" indent="0">
              <a:buNone/>
            </a:pPr>
            <a:r>
              <a:rPr lang="ru-RU" dirty="0" smtClean="0"/>
              <a:t>      Я прочитал пока что ничтожно мало, но именно здесь </a:t>
            </a:r>
            <a:r>
              <a:rPr lang="ru-RU" i="1" dirty="0" smtClean="0"/>
              <a:t>(что происходило?) </a:t>
            </a:r>
            <a:r>
              <a:rPr lang="ru-RU" dirty="0" smtClean="0"/>
              <a:t>и я </a:t>
            </a:r>
            <a:r>
              <a:rPr lang="ru-RU" i="1" dirty="0" smtClean="0"/>
              <a:t>(что делал?)</a:t>
            </a:r>
            <a:r>
              <a:rPr lang="ru-RU" dirty="0" smtClean="0"/>
              <a:t>. Кем только я не был!</a:t>
            </a:r>
          </a:p>
          <a:p>
            <a:pPr marL="0" indent="0">
              <a:buNone/>
            </a:pPr>
            <a:endParaRPr lang="ru-RU" dirty="0"/>
          </a:p>
        </p:txBody>
      </p:sp>
    </p:spTree>
    <p:extLst>
      <p:ext uri="{BB962C8B-B14F-4D97-AF65-F5344CB8AC3E}">
        <p14:creationId xmlns:p14="http://schemas.microsoft.com/office/powerpoint/2010/main" val="4066906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Средства связи предложений в тексте</a:t>
            </a:r>
            <a:endParaRPr lang="ru-RU" dirty="0"/>
          </a:p>
        </p:txBody>
      </p:sp>
      <p:sp>
        <p:nvSpPr>
          <p:cNvPr id="3" name="Объект 2"/>
          <p:cNvSpPr>
            <a:spLocks noGrp="1"/>
          </p:cNvSpPr>
          <p:nvPr>
            <p:ph idx="1"/>
          </p:nvPr>
        </p:nvSpPr>
        <p:spPr>
          <a:xfrm>
            <a:off x="913795" y="2096064"/>
            <a:ext cx="10353762" cy="4410244"/>
          </a:xfrm>
        </p:spPr>
        <p:txBody>
          <a:bodyPr>
            <a:normAutofit fontScale="85000" lnSpcReduction="20000"/>
          </a:bodyPr>
          <a:lstStyle/>
          <a:p>
            <a:r>
              <a:rPr lang="ru-RU" dirty="0" smtClean="0"/>
              <a:t>Лексический повтор.</a:t>
            </a:r>
          </a:p>
          <a:p>
            <a:r>
              <a:rPr lang="ru-RU" dirty="0" smtClean="0"/>
              <a:t>Синоним, синонимичное выражение.</a:t>
            </a:r>
          </a:p>
          <a:p>
            <a:r>
              <a:rPr lang="ru-RU" dirty="0" smtClean="0"/>
              <a:t>Слова-заместители:</a:t>
            </a:r>
          </a:p>
          <a:p>
            <a:pPr>
              <a:buFontTx/>
              <a:buChar char="-"/>
            </a:pPr>
            <a:r>
              <a:rPr lang="ru-RU" dirty="0" smtClean="0"/>
              <a:t>указательные, личные, притяжательные местоимения;</a:t>
            </a:r>
          </a:p>
          <a:p>
            <a:pPr>
              <a:buFontTx/>
              <a:buChar char="-"/>
            </a:pPr>
            <a:r>
              <a:rPr lang="ru-RU" dirty="0"/>
              <a:t>м</a:t>
            </a:r>
            <a:r>
              <a:rPr lang="ru-RU" dirty="0" smtClean="0"/>
              <a:t>естоименные наречия;</a:t>
            </a:r>
          </a:p>
          <a:p>
            <a:pPr>
              <a:buFontTx/>
              <a:buChar char="-"/>
            </a:pPr>
            <a:r>
              <a:rPr lang="ru-RU" dirty="0"/>
              <a:t>с</a:t>
            </a:r>
            <a:r>
              <a:rPr lang="ru-RU" dirty="0" smtClean="0"/>
              <a:t>оюзные слова;</a:t>
            </a:r>
          </a:p>
          <a:p>
            <a:pPr>
              <a:buFontTx/>
              <a:buChar char="-"/>
            </a:pPr>
            <a:r>
              <a:rPr lang="ru-RU" dirty="0"/>
              <a:t>с</a:t>
            </a:r>
            <a:r>
              <a:rPr lang="ru-RU" dirty="0" smtClean="0"/>
              <a:t>ловесный пропуск;</a:t>
            </a:r>
          </a:p>
          <a:p>
            <a:r>
              <a:rPr lang="ru-RU" dirty="0" err="1" smtClean="0"/>
              <a:t>Одинакоый</a:t>
            </a:r>
            <a:r>
              <a:rPr lang="ru-RU" dirty="0" smtClean="0"/>
              <a:t> порядок слов.</a:t>
            </a:r>
          </a:p>
          <a:p>
            <a:r>
              <a:rPr lang="ru-RU" dirty="0" smtClean="0"/>
              <a:t>Единство видовременных форм сказуемых.</a:t>
            </a:r>
          </a:p>
          <a:p>
            <a:r>
              <a:rPr lang="ru-RU" dirty="0" smtClean="0"/>
              <a:t>Вводные слова.</a:t>
            </a:r>
          </a:p>
          <a:p>
            <a:r>
              <a:rPr lang="ru-RU" dirty="0" smtClean="0"/>
              <a:t>Неполные предложения.</a:t>
            </a:r>
            <a:endParaRPr lang="ru-RU" dirty="0"/>
          </a:p>
        </p:txBody>
      </p:sp>
    </p:spTree>
    <p:extLst>
      <p:ext uri="{BB962C8B-B14F-4D97-AF65-F5344CB8AC3E}">
        <p14:creationId xmlns:p14="http://schemas.microsoft.com/office/powerpoint/2010/main" val="10838532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Анализ </a:t>
            </a:r>
            <a:r>
              <a:rPr lang="ru-RU" dirty="0" err="1" smtClean="0"/>
              <a:t>псевдотекстов</a:t>
            </a:r>
            <a:endParaRPr lang="ru-RU" dirty="0"/>
          </a:p>
        </p:txBody>
      </p:sp>
      <p:sp>
        <p:nvSpPr>
          <p:cNvPr id="3" name="Объект 2"/>
          <p:cNvSpPr>
            <a:spLocks noGrp="1"/>
          </p:cNvSpPr>
          <p:nvPr>
            <p:ph idx="1"/>
          </p:nvPr>
        </p:nvSpPr>
        <p:spPr/>
        <p:txBody>
          <a:bodyPr/>
          <a:lstStyle/>
          <a:p>
            <a:pPr marL="0" indent="0">
              <a:buNone/>
            </a:pPr>
            <a:r>
              <a:rPr lang="ru-RU" dirty="0" smtClean="0"/>
              <a:t>Текст, составленный из разных источников. Части такого </a:t>
            </a:r>
            <a:r>
              <a:rPr lang="ru-RU" dirty="0" err="1" smtClean="0"/>
              <a:t>псевдотекста</a:t>
            </a:r>
            <a:r>
              <a:rPr lang="ru-RU" dirty="0" smtClean="0"/>
              <a:t> объединены или темой, или случайными деталями </a:t>
            </a:r>
            <a:r>
              <a:rPr lang="ru-RU" dirty="0" err="1" smtClean="0"/>
              <a:t>текстопостроения</a:t>
            </a:r>
            <a:r>
              <a:rPr lang="ru-RU" dirty="0" smtClean="0"/>
              <a:t>. </a:t>
            </a:r>
          </a:p>
          <a:p>
            <a:pPr marL="0" indent="0">
              <a:buNone/>
            </a:pPr>
            <a:r>
              <a:rPr lang="ru-RU" dirty="0" smtClean="0"/>
              <a:t>Задача ученика – проанализировать его, пользуясь всеми освоенными техниками работы с текстом, выделить смысловые и стилистические единые части текстов и тем самым обнаружить первоисточники, из которых был создан </a:t>
            </a:r>
            <a:r>
              <a:rPr lang="ru-RU" dirty="0" err="1" smtClean="0"/>
              <a:t>псевдотекст</a:t>
            </a:r>
            <a:r>
              <a:rPr lang="ru-RU" dirty="0" smtClean="0"/>
              <a:t>.</a:t>
            </a:r>
          </a:p>
          <a:p>
            <a:pPr marL="0" indent="0">
              <a:buNone/>
            </a:pPr>
            <a:r>
              <a:rPr lang="ru-RU" dirty="0" smtClean="0"/>
              <a:t>Эти упражнения для тренировки практического умения учеников определять типы и стили речи.</a:t>
            </a:r>
            <a:endParaRPr lang="ru-RU" dirty="0"/>
          </a:p>
        </p:txBody>
      </p:sp>
    </p:spTree>
    <p:extLst>
      <p:ext uri="{BB962C8B-B14F-4D97-AF65-F5344CB8AC3E}">
        <p14:creationId xmlns:p14="http://schemas.microsoft.com/office/powerpoint/2010/main" val="2895857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228601"/>
            <a:ext cx="10353761" cy="756138"/>
          </a:xfrm>
        </p:spPr>
        <p:txBody>
          <a:bodyPr/>
          <a:lstStyle/>
          <a:p>
            <a:r>
              <a:rPr lang="ru-RU" dirty="0" err="1" smtClean="0"/>
              <a:t>Псевдотекст</a:t>
            </a:r>
            <a:endParaRPr lang="ru-RU" dirty="0"/>
          </a:p>
        </p:txBody>
      </p:sp>
      <p:sp>
        <p:nvSpPr>
          <p:cNvPr id="3" name="Объект 2"/>
          <p:cNvSpPr>
            <a:spLocks noGrp="1"/>
          </p:cNvSpPr>
          <p:nvPr>
            <p:ph idx="1"/>
          </p:nvPr>
        </p:nvSpPr>
        <p:spPr>
          <a:xfrm>
            <a:off x="913795" y="1239715"/>
            <a:ext cx="10353762" cy="5354516"/>
          </a:xfrm>
        </p:spPr>
        <p:txBody>
          <a:bodyPr>
            <a:normAutofit fontScale="85000" lnSpcReduction="10000"/>
          </a:bodyPr>
          <a:lstStyle/>
          <a:p>
            <a:r>
              <a:rPr lang="ru-RU" dirty="0">
                <a:effectLst/>
              </a:rPr>
              <a:t>…Не так ли и ты, Русь, что бойкая </a:t>
            </a:r>
            <a:r>
              <a:rPr lang="ru-RU" dirty="0" err="1">
                <a:effectLst/>
              </a:rPr>
              <a:t>необгонимая</a:t>
            </a:r>
            <a:r>
              <a:rPr lang="ru-RU" dirty="0">
                <a:effectLst/>
              </a:rPr>
              <a:t> тройка несешься? Дымом дымится под тобою дорога, гремят мосты, все отстает и остается позади. Остановился пораженный божьим чудом созерцатель: не молния ли это, сброшенная с неба? что значит это наводящее ужас движение? и что за неведомая сила заключена в сих неведомых светом конях? …И вот поднимается тихий занавес наших сомнений, противоречий, падений и безумств: слышите ли вы задыхающийся гон тройки? Видите ли ее, ныряющую по сугробам мертвой и пустынной равнины? Эх, кони, кони, что за кони! Вихри ли сидят в ваших гривах? Чуткое ли ухо горит во всякой вашей жилке? Заслышали с вышины знакомую песню, дружно и разом напрягли медные груди и, почти не тронув копытами земли, превратились в одни вытянутые линии, летящие по воздуху, и мчится вся вдохновенная Богом!.. Это – Россия летит неведомо куда – в сине-голубую пропасть времен – на разубранной своей и разукрашенной тройке. Видите ли вы ее звездные ночи с мольбой, обращенною к нам: – Полюби меня, полюби красоту мою! Русь, куда же несешься ты? Дай ответ. Не дает ответа. Чудным звоном заливается колокольчик; гремит и становится ветром разорванный в куски воздух; летит мимо все, что ни есть на земле, и, косясь, </a:t>
            </a:r>
            <a:r>
              <a:rPr lang="ru-RU" dirty="0" err="1">
                <a:effectLst/>
              </a:rPr>
              <a:t>постораниваются</a:t>
            </a:r>
            <a:r>
              <a:rPr lang="ru-RU" dirty="0">
                <a:effectLst/>
              </a:rPr>
              <a:t> и дают ей дорогу другие народы и государства… – Но нас от нее отделяет эта бесконечная даль времен, эта синяя морозная мгла, эта снежная звездная сеть. – Кто же проберется навстречу летящей тройке тропами тайными и мудрыми, кротким словом остановит взмыленных коней, смелой рукою опрокинет демонского ямщика…</a:t>
            </a:r>
            <a:endParaRPr lang="ru-RU" dirty="0"/>
          </a:p>
        </p:txBody>
      </p:sp>
    </p:spTree>
    <p:extLst>
      <p:ext uri="{BB962C8B-B14F-4D97-AF65-F5344CB8AC3E}">
        <p14:creationId xmlns:p14="http://schemas.microsoft.com/office/powerpoint/2010/main" val="3309890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Н.В. </a:t>
            </a:r>
            <a:r>
              <a:rPr lang="ru-RU" dirty="0" smtClean="0">
                <a:effectLst/>
              </a:rPr>
              <a:t>Гоголь</a:t>
            </a:r>
            <a:r>
              <a:rPr lang="ru-RU" dirty="0">
                <a:effectLst/>
              </a:rPr>
              <a:t> </a:t>
            </a:r>
            <a:r>
              <a:rPr lang="ru-RU" dirty="0">
                <a:effectLst/>
              </a:rPr>
              <a:t> </a:t>
            </a:r>
            <a:r>
              <a:rPr lang="ru-RU" dirty="0" smtClean="0">
                <a:effectLst/>
              </a:rPr>
              <a:t>«Мертвые души»</a:t>
            </a:r>
            <a:endParaRPr lang="ru-RU" dirty="0"/>
          </a:p>
        </p:txBody>
      </p:sp>
      <p:sp>
        <p:nvSpPr>
          <p:cNvPr id="3" name="Объект 2"/>
          <p:cNvSpPr>
            <a:spLocks noGrp="1"/>
          </p:cNvSpPr>
          <p:nvPr>
            <p:ph idx="1"/>
          </p:nvPr>
        </p:nvSpPr>
        <p:spPr/>
        <p:txBody>
          <a:bodyPr>
            <a:normAutofit fontScale="92500" lnSpcReduction="10000"/>
          </a:bodyPr>
          <a:lstStyle/>
          <a:p>
            <a:r>
              <a:rPr lang="ru-RU" dirty="0">
                <a:effectLst/>
              </a:rPr>
              <a:t>…Не так ли и ты, Русь, что бойкая </a:t>
            </a:r>
            <a:r>
              <a:rPr lang="ru-RU" dirty="0" err="1">
                <a:effectLst/>
              </a:rPr>
              <a:t>необгонимая</a:t>
            </a:r>
            <a:r>
              <a:rPr lang="ru-RU" dirty="0">
                <a:effectLst/>
              </a:rPr>
              <a:t> тройка несешься? Дымом дымится под тобою дорога, гремят мосты, все отстает и остается позади. Остановился пораженный божьим чудом созерцатель: не молния ли это, сброшенная с неба? что значит это наводящее ужас движение? и что за неведомая сила заключена в сих неведомых светом конях? Эх, кони, кони, что за кони! Вихри ли сидят в ваших гривах? Чуткое ли ухо горит во всякой вашей жилке? Заслышали с вышины знакомую песню, дружно и разом напрягли медные груди и, почти не тронув копытами земли, превратились в одни вытянутые линии, летящие по воздуху, и мчится вся вдохновенная Богом!.. Русь, куда же несешься ты? дай ответ. Не дает ответа. Чудным звоном заливается колокольчик; гремит и становится ветром разорванный в куски воздух; летит мимо все, что ни есть на земле, и, косясь, </a:t>
            </a:r>
            <a:r>
              <a:rPr lang="ru-RU" dirty="0" err="1">
                <a:effectLst/>
              </a:rPr>
              <a:t>постораниваются</a:t>
            </a:r>
            <a:r>
              <a:rPr lang="ru-RU" dirty="0">
                <a:effectLst/>
              </a:rPr>
              <a:t> и дают ей дорогу другие народы и государства…</a:t>
            </a:r>
            <a:endParaRPr lang="ru-RU" dirty="0"/>
          </a:p>
        </p:txBody>
      </p:sp>
    </p:spTree>
    <p:extLst>
      <p:ext uri="{BB962C8B-B14F-4D97-AF65-F5344CB8AC3E}">
        <p14:creationId xmlns:p14="http://schemas.microsoft.com/office/powerpoint/2010/main" val="2004164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a:effectLst/>
              </a:rPr>
              <a:t>А.А. Блок. Фрагмент из дневниковых записей</a:t>
            </a:r>
            <a:endParaRPr lang="ru-RU" dirty="0"/>
          </a:p>
        </p:txBody>
      </p:sp>
      <p:sp>
        <p:nvSpPr>
          <p:cNvPr id="3" name="Объект 2"/>
          <p:cNvSpPr>
            <a:spLocks noGrp="1"/>
          </p:cNvSpPr>
          <p:nvPr>
            <p:ph idx="1"/>
          </p:nvPr>
        </p:nvSpPr>
        <p:spPr/>
        <p:txBody>
          <a:bodyPr/>
          <a:lstStyle/>
          <a:p>
            <a:pPr marL="0" indent="0">
              <a:buNone/>
            </a:pPr>
            <a:r>
              <a:rPr lang="ru-RU" dirty="0">
                <a:effectLst/>
              </a:rPr>
              <a:t>…И вот поднимается тихий занавес наших сомнений, противоречий, падений и безумств: слышите ли вы задыхающийся гон тройки? Видите ли ее, ныряющую по сугробам мертвой и пустынной равнины? Это Россия летит неведомо куда – в сине-голубую пропасть времен – на разубранной своей и разукрашенной тройке. Видите ли вы ее звездные очи с мольбой, обращенною к нам: – Полюби меня, полюби красоту мою! – Но нас от нее отделяет эта бесконечная даль времен, эта синяя морозная мгла, эта снежная звездная сеть. – Кто же проберется навстречу летящей тройке тропами тайными и мудрыми, кротким словом остановит взмыленных коней, смелой рукою опрокинет демонского ямщика…</a:t>
            </a:r>
            <a:endParaRPr lang="ru-RU" dirty="0"/>
          </a:p>
        </p:txBody>
      </p:sp>
    </p:spTree>
    <p:extLst>
      <p:ext uri="{BB962C8B-B14F-4D97-AF65-F5344CB8AC3E}">
        <p14:creationId xmlns:p14="http://schemas.microsoft.com/office/powerpoint/2010/main" val="2077634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Сочинение-рассуждение</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a:effectLst/>
              </a:rPr>
              <a:t>К</a:t>
            </a:r>
            <a:r>
              <a:rPr lang="ru-RU" dirty="0" smtClean="0">
                <a:effectLst/>
              </a:rPr>
              <a:t>омплекс </a:t>
            </a:r>
            <a:r>
              <a:rPr lang="ru-RU" dirty="0">
                <a:effectLst/>
              </a:rPr>
              <a:t>педагогических условий, обеспечивающих выполнение предлагаемых речевых задач, является общим и включает в себя: </a:t>
            </a:r>
            <a:endParaRPr lang="ru-RU" dirty="0" smtClean="0">
              <a:effectLst/>
            </a:endParaRPr>
          </a:p>
          <a:p>
            <a:pPr marL="0" indent="0">
              <a:buNone/>
            </a:pPr>
            <a:endParaRPr lang="ru-RU" dirty="0">
              <a:effectLst/>
            </a:endParaRPr>
          </a:p>
          <a:p>
            <a:pPr marL="457200" indent="-457200">
              <a:buFont typeface="+mj-lt"/>
              <a:buAutoNum type="arabicParenR"/>
            </a:pPr>
            <a:r>
              <a:rPr lang="ru-RU" dirty="0" smtClean="0">
                <a:effectLst/>
              </a:rPr>
              <a:t>умение </a:t>
            </a:r>
            <a:r>
              <a:rPr lang="ru-RU" dirty="0">
                <a:effectLst/>
              </a:rPr>
              <a:t>понимать исходный текст как целостность, т.е. раскрывать функциональную значимость различных структурных элементов, которые он в себя включает;</a:t>
            </a:r>
          </a:p>
          <a:p>
            <a:pPr marL="457200" indent="-457200">
              <a:buFont typeface="+mj-lt"/>
              <a:buAutoNum type="arabicParenR"/>
            </a:pPr>
            <a:r>
              <a:rPr lang="ru-RU" dirty="0" smtClean="0">
                <a:effectLst/>
              </a:rPr>
              <a:t>владение </a:t>
            </a:r>
            <a:r>
              <a:rPr lang="ru-RU" dirty="0">
                <a:effectLst/>
              </a:rPr>
              <a:t>способами создания рассуждения;</a:t>
            </a:r>
          </a:p>
          <a:p>
            <a:pPr marL="457200" indent="-457200">
              <a:buFont typeface="+mj-lt"/>
              <a:buAutoNum type="arabicParenR"/>
            </a:pPr>
            <a:r>
              <a:rPr lang="ru-RU" dirty="0" smtClean="0">
                <a:effectLst/>
              </a:rPr>
              <a:t>педагогическое </a:t>
            </a:r>
            <a:r>
              <a:rPr lang="ru-RU" dirty="0">
                <a:effectLst/>
              </a:rPr>
              <a:t>руководство продуктивной деятельностью учащегося, который должен обрести опыт создания сочинения-рассуждения того или иного вида. </a:t>
            </a:r>
          </a:p>
          <a:p>
            <a:pPr marL="0" indent="0">
              <a:buNone/>
            </a:pPr>
            <a:endParaRPr lang="ru-RU" dirty="0"/>
          </a:p>
        </p:txBody>
      </p:sp>
    </p:spTree>
    <p:extLst>
      <p:ext uri="{BB962C8B-B14F-4D97-AF65-F5344CB8AC3E}">
        <p14:creationId xmlns:p14="http://schemas.microsoft.com/office/powerpoint/2010/main" val="1032570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Сочинение на лингвистическую тему (9.1)</a:t>
            </a:r>
            <a:endParaRPr lang="ru-RU" dirty="0"/>
          </a:p>
        </p:txBody>
      </p:sp>
      <p:sp>
        <p:nvSpPr>
          <p:cNvPr id="3" name="Объект 2"/>
          <p:cNvSpPr>
            <a:spLocks noGrp="1"/>
          </p:cNvSpPr>
          <p:nvPr>
            <p:ph idx="1"/>
          </p:nvPr>
        </p:nvSpPr>
        <p:spPr/>
        <p:txBody>
          <a:bodyPr>
            <a:normAutofit fontScale="85000" lnSpcReduction="20000"/>
          </a:bodyPr>
          <a:lstStyle/>
          <a:p>
            <a:pPr marL="0" indent="0" algn="ctr">
              <a:buNone/>
            </a:pPr>
            <a:r>
              <a:rPr lang="ru-RU" sz="2800" b="1" dirty="0"/>
              <a:t>Образец </a:t>
            </a:r>
            <a:r>
              <a:rPr lang="ru-RU" sz="2800" b="1" dirty="0" smtClean="0"/>
              <a:t>задания 9.1</a:t>
            </a:r>
          </a:p>
          <a:p>
            <a:pPr marL="0" indent="0">
              <a:buNone/>
            </a:pPr>
            <a:r>
              <a:rPr lang="ru-RU" dirty="0" smtClean="0"/>
              <a:t>Напишите </a:t>
            </a:r>
            <a:r>
              <a:rPr lang="ru-RU" dirty="0"/>
              <a:t>сочинение-рассуждение, раскрывая смысл высказывания </a:t>
            </a:r>
            <a:r>
              <a:rPr lang="ru-RU" dirty="0" err="1"/>
              <a:t>Граник</a:t>
            </a:r>
            <a:r>
              <a:rPr lang="ru-RU" dirty="0"/>
              <a:t> Генриетты Григорьевны</a:t>
            </a:r>
            <a:r>
              <a:rPr lang="ru-RU" dirty="0" smtClean="0"/>
              <a:t>: </a:t>
            </a:r>
            <a:r>
              <a:rPr lang="ru-RU" i="1" dirty="0" smtClean="0"/>
              <a:t>«Знаки, как и слова, говорят, и мы их читаем вместе со словами. А иногда… даже вместо слов»</a:t>
            </a:r>
            <a:r>
              <a:rPr lang="ru-RU" dirty="0" smtClean="0"/>
              <a:t>. </a:t>
            </a:r>
          </a:p>
          <a:p>
            <a:pPr marL="0" indent="0">
              <a:buNone/>
            </a:pPr>
            <a:r>
              <a:rPr lang="ru-RU" dirty="0" smtClean="0"/>
              <a:t>Аргументируя </a:t>
            </a:r>
            <a:r>
              <a:rPr lang="ru-RU" dirty="0"/>
              <a:t>свой ответ, приведите </a:t>
            </a:r>
            <a:r>
              <a:rPr lang="ru-RU" dirty="0" smtClean="0"/>
              <a:t>два </a:t>
            </a:r>
            <a:r>
              <a:rPr lang="ru-RU" dirty="0"/>
              <a:t>примера из прочитанного текста. </a:t>
            </a:r>
            <a:endParaRPr lang="ru-RU" dirty="0" smtClean="0"/>
          </a:p>
          <a:p>
            <a:pPr marL="0" indent="0">
              <a:buNone/>
            </a:pPr>
            <a:r>
              <a:rPr lang="ru-RU" dirty="0" smtClean="0"/>
              <a:t>Приводя </a:t>
            </a:r>
            <a:r>
              <a:rPr lang="ru-RU" dirty="0"/>
              <a:t>примеры, указывайте номера нужных предложений или применяйте цитирование. </a:t>
            </a:r>
            <a:endParaRPr lang="ru-RU" dirty="0" smtClean="0"/>
          </a:p>
          <a:p>
            <a:pPr marL="0" indent="0">
              <a:buNone/>
            </a:pPr>
            <a:r>
              <a:rPr lang="ru-RU" dirty="0" smtClean="0"/>
              <a:t>Вы </a:t>
            </a:r>
            <a:r>
              <a:rPr lang="ru-RU" dirty="0"/>
              <a:t>можете писать работу в научном или публицистическом стиле, раскрывая тему на лингвистическом материале. Объём сочинения должен составлять не менее 70 слов. </a:t>
            </a:r>
            <a:endParaRPr lang="ru-RU" dirty="0" smtClean="0"/>
          </a:p>
          <a:p>
            <a:pPr marL="0" indent="0">
              <a:buNone/>
            </a:pPr>
            <a:r>
              <a:rPr lang="ru-RU" dirty="0" smtClean="0"/>
              <a:t>Работа</a:t>
            </a:r>
            <a:r>
              <a:rPr lang="ru-RU" dirty="0"/>
              <a:t>,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 Сочинение пишите аккуратно, разборчивым почерком.</a:t>
            </a:r>
          </a:p>
        </p:txBody>
      </p:sp>
    </p:spTree>
    <p:extLst>
      <p:ext uri="{BB962C8B-B14F-4D97-AF65-F5344CB8AC3E}">
        <p14:creationId xmlns:p14="http://schemas.microsoft.com/office/powerpoint/2010/main" val="3892391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Обратите внимание!</a:t>
            </a:r>
            <a:endParaRPr lang="ru-RU" dirty="0"/>
          </a:p>
        </p:txBody>
      </p:sp>
      <p:sp>
        <p:nvSpPr>
          <p:cNvPr id="3" name="Объект 2"/>
          <p:cNvSpPr>
            <a:spLocks noGrp="1"/>
          </p:cNvSpPr>
          <p:nvPr>
            <p:ph idx="1"/>
          </p:nvPr>
        </p:nvSpPr>
        <p:spPr/>
        <p:txBody>
          <a:bodyPr>
            <a:normAutofit/>
          </a:bodyPr>
          <a:lstStyle/>
          <a:p>
            <a:pPr marL="0" indent="0">
              <a:buNone/>
            </a:pPr>
            <a:r>
              <a:rPr lang="ru-RU" sz="2400" b="1" dirty="0">
                <a:effectLst/>
              </a:rPr>
              <a:t>Сочинение-рассуждение на лингвистическую тему экзаменуемый может писать, опираясь как на общекультурный опыт, так и на филологические знания. </a:t>
            </a:r>
            <a:endParaRPr lang="ru-RU" sz="2400" dirty="0"/>
          </a:p>
        </p:txBody>
      </p:sp>
    </p:spTree>
    <p:extLst>
      <p:ext uri="{BB962C8B-B14F-4D97-AF65-F5344CB8AC3E}">
        <p14:creationId xmlns:p14="http://schemas.microsoft.com/office/powerpoint/2010/main" val="826061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фгос</a:t>
            </a:r>
            <a:endParaRPr lang="ru-RU" dirty="0"/>
          </a:p>
        </p:txBody>
      </p:sp>
      <p:sp>
        <p:nvSpPr>
          <p:cNvPr id="3" name="Объект 2"/>
          <p:cNvSpPr>
            <a:spLocks noGrp="1"/>
          </p:cNvSpPr>
          <p:nvPr>
            <p:ph idx="1"/>
          </p:nvPr>
        </p:nvSpPr>
        <p:spPr/>
        <p:txBody>
          <a:bodyPr/>
          <a:lstStyle/>
          <a:p>
            <a:pPr marL="0" indent="0" algn="ctr">
              <a:buNone/>
            </a:pPr>
            <a:r>
              <a:rPr lang="ru-RU" b="1" dirty="0"/>
              <a:t>Совершенствование видов речевой деятельности (</a:t>
            </a:r>
            <a:r>
              <a:rPr lang="ru-RU" b="1" dirty="0" err="1"/>
              <a:t>аудирования</a:t>
            </a:r>
            <a:r>
              <a:rPr lang="ru-RU" b="1" dirty="0"/>
              <a:t>, чтения, говорения и письма), обеспечивающих эффективное овладение разными учебными предметами и взаимодействие с окружающими людьми в ситуациях формального и неформального межличностного и межкультурного общения: </a:t>
            </a:r>
            <a:endParaRPr lang="ru-RU" b="1" dirty="0" smtClean="0"/>
          </a:p>
          <a:p>
            <a:r>
              <a:rPr lang="ru-RU" dirty="0" smtClean="0"/>
              <a:t>развитие </a:t>
            </a:r>
            <a:r>
              <a:rPr lang="ru-RU" dirty="0"/>
              <a:t>навыков чтения на русском языке (изучающего, ознакомительного, просмотрового) и содержательной переработки прочитанного материала, в том числе умение выделять главную мысль текста, ключевые понятия; оценивать средства аргументации и выразительности;</a:t>
            </a:r>
          </a:p>
        </p:txBody>
      </p:sp>
    </p:spTree>
    <p:extLst>
      <p:ext uri="{BB962C8B-B14F-4D97-AF65-F5344CB8AC3E}">
        <p14:creationId xmlns:p14="http://schemas.microsoft.com/office/powerpoint/2010/main" val="22031470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0"/>
            <a:ext cx="10353761" cy="902677"/>
          </a:xfrm>
        </p:spPr>
        <p:txBody>
          <a:bodyPr>
            <a:normAutofit fontScale="90000"/>
          </a:bodyPr>
          <a:lstStyle/>
          <a:p>
            <a:r>
              <a:rPr lang="ru-RU" dirty="0" smtClean="0"/>
              <a:t>Критерии оценивания сочинения 9.1</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76186530"/>
              </p:ext>
            </p:extLst>
          </p:nvPr>
        </p:nvGraphicFramePr>
        <p:xfrm>
          <a:off x="914400" y="2095500"/>
          <a:ext cx="10353675" cy="3479800"/>
        </p:xfrm>
        <a:graphic>
          <a:graphicData uri="http://schemas.openxmlformats.org/drawingml/2006/table">
            <a:tbl>
              <a:tblPr firstRow="1" bandRow="1">
                <a:tableStyleId>{5C22544A-7EE6-4342-B048-85BDC9FD1C3A}</a:tableStyleId>
              </a:tblPr>
              <a:tblGrid>
                <a:gridCol w="888023">
                  <a:extLst>
                    <a:ext uri="{9D8B030D-6E8A-4147-A177-3AD203B41FA5}">
                      <a16:colId xmlns:a16="http://schemas.microsoft.com/office/drawing/2014/main" val="3542174537"/>
                    </a:ext>
                  </a:extLst>
                </a:gridCol>
                <a:gridCol w="8414239">
                  <a:extLst>
                    <a:ext uri="{9D8B030D-6E8A-4147-A177-3AD203B41FA5}">
                      <a16:colId xmlns:a16="http://schemas.microsoft.com/office/drawing/2014/main" val="3805228690"/>
                    </a:ext>
                  </a:extLst>
                </a:gridCol>
                <a:gridCol w="1051413">
                  <a:extLst>
                    <a:ext uri="{9D8B030D-6E8A-4147-A177-3AD203B41FA5}">
                      <a16:colId xmlns:a16="http://schemas.microsoft.com/office/drawing/2014/main" val="480530823"/>
                    </a:ext>
                  </a:extLst>
                </a:gridCol>
              </a:tblGrid>
              <a:tr h="370840">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sz="1800" b="1" kern="1200" dirty="0" smtClean="0">
                          <a:solidFill>
                            <a:schemeClr val="lt1"/>
                          </a:solidFill>
                          <a:effectLst/>
                          <a:latin typeface="+mn-lt"/>
                          <a:ea typeface="+mn-ea"/>
                          <a:cs typeface="+mn-cs"/>
                        </a:rPr>
                        <a:t>Критерии оценивания сочинения-рассуждения на</a:t>
                      </a:r>
                      <a:r>
                        <a:rPr lang="ru-RU" sz="1800" b="1" kern="1200" baseline="0" dirty="0" smtClean="0">
                          <a:solidFill>
                            <a:schemeClr val="lt1"/>
                          </a:solidFill>
                          <a:effectLst/>
                          <a:latin typeface="+mn-lt"/>
                          <a:ea typeface="+mn-ea"/>
                          <a:cs typeface="+mn-cs"/>
                        </a:rPr>
                        <a:t> лингвистическую тему (9.1)</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38798357"/>
                  </a:ext>
                </a:extLst>
              </a:tr>
              <a:tr h="370840">
                <a:tc>
                  <a:txBody>
                    <a:bodyPr/>
                    <a:lstStyle/>
                    <a:p>
                      <a:r>
                        <a:rPr lang="ru-RU" sz="1800" b="1" kern="1200" dirty="0" smtClean="0">
                          <a:solidFill>
                            <a:schemeClr val="dk1"/>
                          </a:solidFill>
                          <a:effectLst/>
                          <a:latin typeface="+mn-lt"/>
                          <a:ea typeface="+mn-ea"/>
                          <a:cs typeface="+mn-cs"/>
                        </a:rPr>
                        <a:t>С1К1</a:t>
                      </a:r>
                      <a:endParaRPr lang="ru-RU" dirty="0"/>
                    </a:p>
                  </a:txBody>
                  <a:tcPr/>
                </a:tc>
                <a:tc>
                  <a:txBody>
                    <a:bodyPr/>
                    <a:lstStyle/>
                    <a:p>
                      <a:r>
                        <a:rPr lang="ru-RU" b="1" dirty="0" smtClean="0"/>
                        <a:t>Наличие обоснованного ответа</a:t>
                      </a:r>
                      <a:endParaRPr lang="ru-RU" b="1" dirty="0"/>
                    </a:p>
                  </a:txBody>
                  <a:tcPr/>
                </a:tc>
                <a:tc>
                  <a:txBody>
                    <a:bodyPr/>
                    <a:lstStyle/>
                    <a:p>
                      <a:endParaRPr lang="ru-RU" dirty="0"/>
                    </a:p>
                  </a:txBody>
                  <a:tcPr/>
                </a:tc>
                <a:extLst>
                  <a:ext uri="{0D108BD9-81ED-4DB2-BD59-A6C34878D82A}">
                    <a16:rowId xmlns:a16="http://schemas.microsoft.com/office/drawing/2014/main" val="3311138864"/>
                  </a:ext>
                </a:extLst>
              </a:tr>
              <a:tr h="370840">
                <a:tc rowSpan="3">
                  <a:txBody>
                    <a:bodyPr/>
                    <a:lstStyle/>
                    <a:p>
                      <a:endParaRPr lang="ru-RU" dirty="0"/>
                    </a:p>
                  </a:txBody>
                  <a:tcPr/>
                </a:tc>
                <a:tc>
                  <a:txBody>
                    <a:bodyPr/>
                    <a:lstStyle/>
                    <a:p>
                      <a:r>
                        <a:rPr lang="ru-RU" sz="1800" kern="1200" dirty="0" smtClean="0">
                          <a:solidFill>
                            <a:schemeClr val="dk1"/>
                          </a:solidFill>
                          <a:effectLst/>
                          <a:latin typeface="+mn-lt"/>
                          <a:ea typeface="+mn-ea"/>
                          <a:cs typeface="+mn-cs"/>
                        </a:rPr>
                        <a:t>Экзаменуемый привёл рассуждение на теоретическом уровне. Фактических ошибок, связанных с пониманием тезиса, нет</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4133375772"/>
                  </a:ext>
                </a:extLst>
              </a:tr>
              <a:tr h="370840">
                <a:tc vMerge="1">
                  <a:txBody>
                    <a:bodyPr/>
                    <a:lstStyle/>
                    <a:p>
                      <a:endParaRPr lang="ru-RU" dirty="0"/>
                    </a:p>
                  </a:txBody>
                  <a:tcPr/>
                </a:tc>
                <a:tc>
                  <a:txBody>
                    <a:bodyPr/>
                    <a:lstStyle/>
                    <a:p>
                      <a:r>
                        <a:rPr lang="ru-RU" dirty="0" smtClean="0"/>
                        <a:t>Экзаменуемый привёл рассуждение на теоретическом уровне. Допущена одна фактическая ошибка, связанная с пониманием тезиса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3545434"/>
                  </a:ext>
                </a:extLst>
              </a:tr>
              <a:tr h="370840">
                <a:tc vMerge="1">
                  <a:txBody>
                    <a:bodyPr/>
                    <a:lstStyle/>
                    <a:p>
                      <a:endParaRPr lang="ru-RU" dirty="0"/>
                    </a:p>
                  </a:txBody>
                  <a:tcPr/>
                </a:tc>
                <a:tc>
                  <a:txBody>
                    <a:bodyPr/>
                    <a:lstStyle/>
                    <a:p>
                      <a:r>
                        <a:rPr lang="ru-RU" dirty="0" smtClean="0"/>
                        <a:t>Экзаменуемый привёл рассуждение на теоретическом уровне. Допущено две и более фактические ошибки, связанные с пониманием тезиса, или тезис не доказан, или дано рассуждение вне контекста задания, или тезис доказан на бытовом уровне</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3300520026"/>
                  </a:ext>
                </a:extLst>
              </a:tr>
            </a:tbl>
          </a:graphicData>
        </a:graphic>
      </p:graphicFrame>
    </p:spTree>
    <p:extLst>
      <p:ext uri="{BB962C8B-B14F-4D97-AF65-F5344CB8AC3E}">
        <p14:creationId xmlns:p14="http://schemas.microsoft.com/office/powerpoint/2010/main" val="9911266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effectLst/>
              </a:rPr>
              <a:t/>
            </a:r>
            <a:br>
              <a:rPr lang="ru-RU" dirty="0" smtClean="0">
                <a:effectLst/>
              </a:rPr>
            </a:br>
            <a:r>
              <a:rPr lang="ru-RU" dirty="0" smtClean="0">
                <a:effectLst/>
              </a:rPr>
              <a:t>НАЛИЧИЕ </a:t>
            </a:r>
            <a:r>
              <a:rPr lang="ru-RU" dirty="0">
                <a:effectLst/>
              </a:rPr>
              <a:t>ОБОСНОВАННОГО ОТВЕТА НА ПОСТАВЛЕННЫЙ ВОПРОС</a:t>
            </a:r>
            <a:br>
              <a:rPr lang="ru-RU" dirty="0">
                <a:effectLst/>
              </a:rPr>
            </a:br>
            <a:endParaRPr lang="ru-RU" dirty="0"/>
          </a:p>
        </p:txBody>
      </p:sp>
      <p:sp>
        <p:nvSpPr>
          <p:cNvPr id="3" name="Объект 2"/>
          <p:cNvSpPr>
            <a:spLocks noGrp="1"/>
          </p:cNvSpPr>
          <p:nvPr>
            <p:ph idx="1"/>
          </p:nvPr>
        </p:nvSpPr>
        <p:spPr>
          <a:xfrm>
            <a:off x="913795" y="2096063"/>
            <a:ext cx="10353762" cy="4216813"/>
          </a:xfrm>
        </p:spPr>
        <p:txBody>
          <a:bodyPr>
            <a:normAutofit fontScale="85000" lnSpcReduction="10000"/>
          </a:bodyPr>
          <a:lstStyle/>
          <a:p>
            <a:r>
              <a:rPr lang="ru-RU" b="1" dirty="0">
                <a:effectLst/>
              </a:rPr>
              <a:t>При проверке экзаменационных сочинений стоит учитывать, что девятиклассники не должны владеть специальной филологической терминологией, выходящей за рамки школьной программы. Достаточно того, что выпускник способен указать на роль языковых явлений в тексте. </a:t>
            </a:r>
            <a:endParaRPr lang="ru-RU" dirty="0">
              <a:effectLst/>
            </a:endParaRPr>
          </a:p>
          <a:p>
            <a:r>
              <a:rPr lang="ru-RU" b="1" dirty="0">
                <a:effectLst/>
              </a:rPr>
              <a:t>При проверке экзаменационных сочинений важно обращать внимание на так называемый «пустой» комментарий. Он  представляет собою заранее выученный фрагмент, где содержится обобщенное суждение о языке, формально соотнесенное с цитатой: «В этих словах раскрывается одна из главных особенностей языка как главного средства мышления…» Такие фразы-заготовки могут быть </a:t>
            </a:r>
            <a:r>
              <a:rPr lang="ru-RU" b="1" dirty="0" smtClean="0">
                <a:effectLst/>
              </a:rPr>
              <a:t>приложены </a:t>
            </a:r>
            <a:r>
              <a:rPr lang="ru-RU" b="1" dirty="0">
                <a:effectLst/>
              </a:rPr>
              <a:t>к разным высказываниям, они содержат логически правильные утверждения, включают лингвистические термины,  но не являются результатом осмысленного понимания конкретного высказывания, поэтому они не могут приниматься как полноценный комментарий. </a:t>
            </a:r>
            <a:endParaRPr lang="ru-RU" b="1" dirty="0" smtClean="0">
              <a:effectLst/>
            </a:endParaRPr>
          </a:p>
          <a:p>
            <a:r>
              <a:rPr lang="ru-RU" b="1" dirty="0">
                <a:effectLst/>
              </a:rPr>
              <a:t>Глубина раскрытия лингвистической темы не должна влиять на оценку по критерию С</a:t>
            </a:r>
            <a:r>
              <a:rPr lang="ru-RU" b="1" baseline="-25000" dirty="0">
                <a:effectLst/>
              </a:rPr>
              <a:t>1</a:t>
            </a:r>
            <a:r>
              <a:rPr lang="ru-RU" b="1" dirty="0">
                <a:effectLst/>
              </a:rPr>
              <a:t>К1.</a:t>
            </a:r>
            <a:endParaRPr lang="ru-RU" dirty="0"/>
          </a:p>
        </p:txBody>
      </p:sp>
    </p:spTree>
    <p:extLst>
      <p:ext uri="{BB962C8B-B14F-4D97-AF65-F5344CB8AC3E}">
        <p14:creationId xmlns:p14="http://schemas.microsoft.com/office/powerpoint/2010/main" val="2195743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193432"/>
            <a:ext cx="10353761" cy="817683"/>
          </a:xfrm>
        </p:spPr>
        <p:txBody>
          <a:bodyPr>
            <a:normAutofit fontScale="90000"/>
          </a:bodyPr>
          <a:lstStyle/>
          <a:p>
            <a:r>
              <a:rPr lang="ru-RU" dirty="0" smtClean="0"/>
              <a:t>Критерии оценивания сочинения 9.1</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436825905"/>
              </p:ext>
            </p:extLst>
          </p:nvPr>
        </p:nvGraphicFramePr>
        <p:xfrm>
          <a:off x="914400" y="1274886"/>
          <a:ext cx="10353675" cy="5339376"/>
        </p:xfrm>
        <a:graphic>
          <a:graphicData uri="http://schemas.openxmlformats.org/drawingml/2006/table">
            <a:tbl>
              <a:tblPr firstRow="1" bandRow="1">
                <a:tableStyleId>{5C22544A-7EE6-4342-B048-85BDC9FD1C3A}</a:tableStyleId>
              </a:tblPr>
              <a:tblGrid>
                <a:gridCol w="940777">
                  <a:extLst>
                    <a:ext uri="{9D8B030D-6E8A-4147-A177-3AD203B41FA5}">
                      <a16:colId xmlns:a16="http://schemas.microsoft.com/office/drawing/2014/main" val="1968183295"/>
                    </a:ext>
                  </a:extLst>
                </a:gridCol>
                <a:gridCol w="8458200">
                  <a:extLst>
                    <a:ext uri="{9D8B030D-6E8A-4147-A177-3AD203B41FA5}">
                      <a16:colId xmlns:a16="http://schemas.microsoft.com/office/drawing/2014/main" val="3460412946"/>
                    </a:ext>
                  </a:extLst>
                </a:gridCol>
                <a:gridCol w="954698">
                  <a:extLst>
                    <a:ext uri="{9D8B030D-6E8A-4147-A177-3AD203B41FA5}">
                      <a16:colId xmlns:a16="http://schemas.microsoft.com/office/drawing/2014/main" val="2681073029"/>
                    </a:ext>
                  </a:extLst>
                </a:gridCol>
              </a:tblGrid>
              <a:tr h="637632">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sz="1800" b="1" kern="1200" dirty="0" smtClean="0">
                          <a:solidFill>
                            <a:schemeClr val="lt1"/>
                          </a:solidFill>
                          <a:effectLst/>
                          <a:latin typeface="+mn-lt"/>
                          <a:ea typeface="+mn-ea"/>
                          <a:cs typeface="+mn-cs"/>
                        </a:rPr>
                        <a:t>Критерии оценивания сочинения-рассуждения на</a:t>
                      </a:r>
                      <a:r>
                        <a:rPr lang="ru-RU" sz="1800" b="1" kern="1200" baseline="0" dirty="0" smtClean="0">
                          <a:solidFill>
                            <a:schemeClr val="lt1"/>
                          </a:solidFill>
                          <a:effectLst/>
                          <a:latin typeface="+mn-lt"/>
                          <a:ea typeface="+mn-ea"/>
                          <a:cs typeface="+mn-cs"/>
                        </a:rPr>
                        <a:t> лингвистическую тему (9.1)</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2781792898"/>
                  </a:ext>
                </a:extLst>
              </a:tr>
              <a:tr h="380742">
                <a:tc>
                  <a:txBody>
                    <a:bodyPr/>
                    <a:lstStyle/>
                    <a:p>
                      <a:pPr algn="ctr"/>
                      <a:r>
                        <a:rPr lang="ru-RU" b="1" dirty="0" smtClean="0"/>
                        <a:t>С1К2</a:t>
                      </a:r>
                      <a:endParaRPr lang="ru-RU" b="1" dirty="0"/>
                    </a:p>
                  </a:txBody>
                  <a:tcPr/>
                </a:tc>
                <a:tc>
                  <a:txBody>
                    <a:bodyPr/>
                    <a:lstStyle/>
                    <a:p>
                      <a:pPr algn="l"/>
                      <a:r>
                        <a:rPr lang="ru-RU" b="1" dirty="0" smtClean="0"/>
                        <a:t>Наличие примеров-аргументов</a:t>
                      </a:r>
                      <a:endParaRPr lang="ru-RU" b="1" dirty="0"/>
                    </a:p>
                  </a:txBody>
                  <a:tcPr/>
                </a:tc>
                <a:tc>
                  <a:txBody>
                    <a:bodyPr/>
                    <a:lstStyle/>
                    <a:p>
                      <a:pPr algn="ctr"/>
                      <a:endParaRPr lang="ru-RU" dirty="0"/>
                    </a:p>
                  </a:txBody>
                  <a:tcPr/>
                </a:tc>
                <a:extLst>
                  <a:ext uri="{0D108BD9-81ED-4DB2-BD59-A6C34878D82A}">
                    <a16:rowId xmlns:a16="http://schemas.microsoft.com/office/drawing/2014/main" val="3523948513"/>
                  </a:ext>
                </a:extLst>
              </a:tr>
              <a:tr h="657172">
                <a:tc rowSpan="4">
                  <a:txBody>
                    <a:bodyPr/>
                    <a:lstStyle/>
                    <a:p>
                      <a:endParaRPr lang="ru-RU" dirty="0"/>
                    </a:p>
                  </a:txBody>
                  <a:tcPr/>
                </a:tc>
                <a:tc>
                  <a:txBody>
                    <a:bodyPr/>
                    <a:lstStyle/>
                    <a:p>
                      <a:r>
                        <a:rPr lang="ru-RU" dirty="0" smtClean="0"/>
                        <a:t>Экзаменуемый привёл два примера-аргумента </a:t>
                      </a:r>
                      <a:r>
                        <a:rPr lang="ru-RU" u="sng" dirty="0" smtClean="0"/>
                        <a:t>из текста</a:t>
                      </a:r>
                      <a:r>
                        <a:rPr lang="ru-RU" dirty="0" smtClean="0"/>
                        <a:t>, верно указав их роль в тексте</a:t>
                      </a:r>
                      <a:endParaRPr lang="ru-RU" dirty="0"/>
                    </a:p>
                  </a:txBody>
                  <a:tcPr/>
                </a:tc>
                <a:tc>
                  <a:txBody>
                    <a:bodyPr/>
                    <a:lstStyle/>
                    <a:p>
                      <a:pPr algn="ctr"/>
                      <a:r>
                        <a:rPr lang="ru-RU" dirty="0" smtClean="0"/>
                        <a:t>3</a:t>
                      </a:r>
                      <a:endParaRPr lang="ru-RU" dirty="0"/>
                    </a:p>
                  </a:txBody>
                  <a:tcPr/>
                </a:tc>
                <a:extLst>
                  <a:ext uri="{0D108BD9-81ED-4DB2-BD59-A6C34878D82A}">
                    <a16:rowId xmlns:a16="http://schemas.microsoft.com/office/drawing/2014/main" val="700211244"/>
                  </a:ext>
                </a:extLst>
              </a:tr>
              <a:tr h="1783750">
                <a:tc vMerge="1">
                  <a:txBody>
                    <a:bodyPr/>
                    <a:lstStyle/>
                    <a:p>
                      <a:endParaRPr lang="ru-RU" dirty="0"/>
                    </a:p>
                  </a:txBody>
                  <a:tcPr/>
                </a:tc>
                <a:tc>
                  <a:txBody>
                    <a:bodyPr/>
                    <a:lstStyle/>
                    <a:p>
                      <a:r>
                        <a:rPr lang="ru-RU" dirty="0" smtClean="0"/>
                        <a:t>Экзаменуемый привёл два примера-аргумента </a:t>
                      </a:r>
                      <a:r>
                        <a:rPr lang="ru-RU" u="sng" dirty="0" smtClean="0"/>
                        <a:t>из текста</a:t>
                      </a:r>
                      <a:r>
                        <a:rPr lang="ru-RU" dirty="0" smtClean="0"/>
                        <a:t>, </a:t>
                      </a:r>
                      <a:r>
                        <a:rPr lang="ru-RU" b="1" dirty="0" smtClean="0"/>
                        <a:t>но</a:t>
                      </a:r>
                      <a:r>
                        <a:rPr lang="ru-RU" dirty="0" smtClean="0"/>
                        <a:t> не указал их роли в тексте, </a:t>
                      </a:r>
                    </a:p>
                    <a:p>
                      <a:r>
                        <a:rPr lang="ru-RU" b="1" dirty="0" smtClean="0"/>
                        <a:t>или</a:t>
                      </a:r>
                      <a:r>
                        <a:rPr lang="ru-RU" dirty="0" smtClean="0"/>
                        <a:t> </a:t>
                      </a:r>
                    </a:p>
                    <a:p>
                      <a:r>
                        <a:rPr lang="ru-RU" dirty="0" smtClean="0"/>
                        <a:t>привёл два примера-аргумента </a:t>
                      </a:r>
                      <a:r>
                        <a:rPr lang="ru-RU" u="sng" dirty="0" smtClean="0"/>
                        <a:t>из текста</a:t>
                      </a:r>
                      <a:r>
                        <a:rPr lang="ru-RU" dirty="0" smtClean="0"/>
                        <a:t>, указав роль в тексте одного из них, </a:t>
                      </a:r>
                      <a:r>
                        <a:rPr lang="ru-RU" b="1" dirty="0" smtClean="0"/>
                        <a:t>или</a:t>
                      </a:r>
                      <a:r>
                        <a:rPr lang="ru-RU" dirty="0" smtClean="0"/>
                        <a:t> </a:t>
                      </a:r>
                    </a:p>
                    <a:p>
                      <a:r>
                        <a:rPr lang="ru-RU" dirty="0" smtClean="0"/>
                        <a:t>привёл один пример-аргумент </a:t>
                      </a:r>
                      <a:r>
                        <a:rPr lang="ru-RU" u="sng" dirty="0" smtClean="0"/>
                        <a:t>из текста</a:t>
                      </a:r>
                      <a:r>
                        <a:rPr lang="ru-RU" dirty="0" smtClean="0"/>
                        <a:t>, указав его роль в тексте</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2470152792"/>
                  </a:ext>
                </a:extLst>
              </a:tr>
              <a:tr h="657172">
                <a:tc vMerge="1">
                  <a:txBody>
                    <a:bodyPr/>
                    <a:lstStyle/>
                    <a:p>
                      <a:endParaRPr lang="ru-RU" dirty="0"/>
                    </a:p>
                  </a:txBody>
                  <a:tcPr/>
                </a:tc>
                <a:tc>
                  <a:txBody>
                    <a:bodyPr/>
                    <a:lstStyle/>
                    <a:p>
                      <a:r>
                        <a:rPr lang="ru-RU" dirty="0" smtClean="0"/>
                        <a:t>Экзаменуемый привёл один пример-аргумент </a:t>
                      </a:r>
                      <a:r>
                        <a:rPr lang="ru-RU" u="sng" dirty="0" smtClean="0"/>
                        <a:t>из текста</a:t>
                      </a:r>
                      <a:r>
                        <a:rPr lang="ru-RU" dirty="0" smtClean="0"/>
                        <a:t>, не указав его роли в тексте</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176708331"/>
                  </a:ext>
                </a:extLst>
              </a:tr>
              <a:tr h="1220460">
                <a:tc vMerge="1">
                  <a:txBody>
                    <a:bodyPr/>
                    <a:lstStyle/>
                    <a:p>
                      <a:endParaRPr lang="ru-RU" dirty="0"/>
                    </a:p>
                  </a:txBody>
                  <a:tcPr/>
                </a:tc>
                <a:tc>
                  <a:txBody>
                    <a:bodyPr/>
                    <a:lstStyle/>
                    <a:p>
                      <a:r>
                        <a:rPr lang="ru-RU" dirty="0" smtClean="0"/>
                        <a:t>Экзаменуемый не привёл ни одного примера-аргумента, иллюстрирующего тезис, </a:t>
                      </a:r>
                    </a:p>
                    <a:p>
                      <a:r>
                        <a:rPr lang="ru-RU" b="1" dirty="0" smtClean="0"/>
                        <a:t>или</a:t>
                      </a:r>
                      <a:r>
                        <a:rPr lang="ru-RU" dirty="0" smtClean="0"/>
                        <a:t> </a:t>
                      </a:r>
                    </a:p>
                    <a:p>
                      <a:r>
                        <a:rPr lang="ru-RU" dirty="0" smtClean="0"/>
                        <a:t>экзаменуемый привёл примеры-аргументы не из прочитанного текста</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2041084790"/>
                  </a:ext>
                </a:extLst>
              </a:tr>
            </a:tbl>
          </a:graphicData>
        </a:graphic>
      </p:graphicFrame>
    </p:spTree>
    <p:extLst>
      <p:ext uri="{BB962C8B-B14F-4D97-AF65-F5344CB8AC3E}">
        <p14:creationId xmlns:p14="http://schemas.microsoft.com/office/powerpoint/2010/main" val="706171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effectLst/>
              </a:rPr>
              <a:t/>
            </a:r>
            <a:br>
              <a:rPr lang="ru-RU" dirty="0" smtClean="0">
                <a:effectLst/>
              </a:rPr>
            </a:br>
            <a:r>
              <a:rPr lang="ru-RU" dirty="0" smtClean="0">
                <a:effectLst/>
              </a:rPr>
              <a:t>НАЛИЧИЕ </a:t>
            </a:r>
            <a:r>
              <a:rPr lang="ru-RU" dirty="0">
                <a:effectLst/>
              </a:rPr>
              <a:t>ПРИМЕРОВ-АРГУМЕНТОВ В РАБОТЕ</a:t>
            </a:r>
            <a:br>
              <a:rPr lang="ru-RU" dirty="0">
                <a:effectLst/>
              </a:rPr>
            </a:br>
            <a:endParaRPr lang="ru-RU" dirty="0"/>
          </a:p>
        </p:txBody>
      </p:sp>
      <p:sp>
        <p:nvSpPr>
          <p:cNvPr id="3" name="Объект 2"/>
          <p:cNvSpPr>
            <a:spLocks noGrp="1"/>
          </p:cNvSpPr>
          <p:nvPr>
            <p:ph idx="1"/>
          </p:nvPr>
        </p:nvSpPr>
        <p:spPr/>
        <p:txBody>
          <a:bodyPr/>
          <a:lstStyle/>
          <a:p>
            <a:r>
              <a:rPr lang="ru-RU" b="1" dirty="0">
                <a:effectLst/>
              </a:rPr>
              <a:t>Экспертам следует учитывать соответствие приводимых примеров-аргументов тем тезисам, которые выдвинуты в сочинении. Иными словами, только такой пример считается аргументом, который действительно иллюстрирует названную функцию языкового явления</a:t>
            </a:r>
            <a:r>
              <a:rPr lang="ru-RU" b="1" dirty="0" smtClean="0">
                <a:effectLst/>
              </a:rPr>
              <a:t>.</a:t>
            </a:r>
          </a:p>
          <a:p>
            <a:r>
              <a:rPr lang="ru-RU" b="1" dirty="0">
                <a:effectLst/>
              </a:rPr>
              <a:t>Количество примеров не из прочитанного текста не может служить причиной повышения оценки по критерию С</a:t>
            </a:r>
            <a:r>
              <a:rPr lang="ru-RU" b="1" baseline="-25000" dirty="0">
                <a:effectLst/>
              </a:rPr>
              <a:t>1</a:t>
            </a:r>
            <a:r>
              <a:rPr lang="ru-RU" b="1" dirty="0">
                <a:effectLst/>
              </a:rPr>
              <a:t>К2. </a:t>
            </a:r>
            <a:endParaRPr lang="ru-RU" b="1" dirty="0" smtClean="0">
              <a:effectLst/>
            </a:endParaRPr>
          </a:p>
          <a:p>
            <a:r>
              <a:rPr lang="ru-RU" b="1" dirty="0">
                <a:effectLst/>
              </a:rPr>
              <a:t>Нельзя считать аргументами примеры, приведённые из прочитанного текста, если отсутствует тезис, который они могли бы проиллюстрировать. </a:t>
            </a:r>
            <a:endParaRPr lang="ru-RU" dirty="0"/>
          </a:p>
        </p:txBody>
      </p:sp>
    </p:spTree>
    <p:extLst>
      <p:ext uri="{BB962C8B-B14F-4D97-AF65-F5344CB8AC3E}">
        <p14:creationId xmlns:p14="http://schemas.microsoft.com/office/powerpoint/2010/main" val="1048603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149470"/>
            <a:ext cx="10353761" cy="800099"/>
          </a:xfrm>
        </p:spPr>
        <p:txBody>
          <a:bodyPr>
            <a:normAutofit fontScale="90000"/>
          </a:bodyPr>
          <a:lstStyle/>
          <a:p>
            <a:r>
              <a:rPr lang="ru-RU" dirty="0"/>
              <a:t>Критерии оценивания сочинения 9.1</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120188367"/>
              </p:ext>
            </p:extLst>
          </p:nvPr>
        </p:nvGraphicFramePr>
        <p:xfrm>
          <a:off x="914400" y="844061"/>
          <a:ext cx="10353675" cy="5943600"/>
        </p:xfrm>
        <a:graphic>
          <a:graphicData uri="http://schemas.openxmlformats.org/drawingml/2006/table">
            <a:tbl>
              <a:tblPr firstRow="1" bandRow="1">
                <a:tableStyleId>{5C22544A-7EE6-4342-B048-85BDC9FD1C3A}</a:tableStyleId>
              </a:tblPr>
              <a:tblGrid>
                <a:gridCol w="817685">
                  <a:extLst>
                    <a:ext uri="{9D8B030D-6E8A-4147-A177-3AD203B41FA5}">
                      <a16:colId xmlns:a16="http://schemas.microsoft.com/office/drawing/2014/main" val="1711634180"/>
                    </a:ext>
                  </a:extLst>
                </a:gridCol>
                <a:gridCol w="8502161">
                  <a:extLst>
                    <a:ext uri="{9D8B030D-6E8A-4147-A177-3AD203B41FA5}">
                      <a16:colId xmlns:a16="http://schemas.microsoft.com/office/drawing/2014/main" val="498608830"/>
                    </a:ext>
                  </a:extLst>
                </a:gridCol>
                <a:gridCol w="1033829">
                  <a:extLst>
                    <a:ext uri="{9D8B030D-6E8A-4147-A177-3AD203B41FA5}">
                      <a16:colId xmlns:a16="http://schemas.microsoft.com/office/drawing/2014/main" val="1140929802"/>
                    </a:ext>
                  </a:extLst>
                </a:gridCol>
              </a:tblGrid>
              <a:tr h="628718">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sz="1800" b="1" kern="1200" dirty="0" smtClean="0">
                          <a:solidFill>
                            <a:schemeClr val="lt1"/>
                          </a:solidFill>
                          <a:effectLst/>
                          <a:latin typeface="+mn-lt"/>
                          <a:ea typeface="+mn-ea"/>
                          <a:cs typeface="+mn-cs"/>
                        </a:rPr>
                        <a:t>Критерии оценивания сочинения-рассуждения на</a:t>
                      </a:r>
                      <a:r>
                        <a:rPr lang="ru-RU" sz="1800" b="1" kern="1200" baseline="0" dirty="0" smtClean="0">
                          <a:solidFill>
                            <a:schemeClr val="lt1"/>
                          </a:solidFill>
                          <a:effectLst/>
                          <a:latin typeface="+mn-lt"/>
                          <a:ea typeface="+mn-ea"/>
                          <a:cs typeface="+mn-cs"/>
                        </a:rPr>
                        <a:t> лингвистическую тему (9.1)</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985481554"/>
                  </a:ext>
                </a:extLst>
              </a:tr>
              <a:tr h="628718">
                <a:tc>
                  <a:txBody>
                    <a:bodyPr/>
                    <a:lstStyle/>
                    <a:p>
                      <a:r>
                        <a:rPr lang="ru-RU" sz="1800" b="1" kern="1200" dirty="0" smtClean="0">
                          <a:solidFill>
                            <a:schemeClr val="dk1"/>
                          </a:solidFill>
                          <a:effectLst/>
                          <a:latin typeface="+mn-lt"/>
                          <a:ea typeface="+mn-ea"/>
                          <a:cs typeface="+mn-cs"/>
                        </a:rPr>
                        <a:t>С1К3</a:t>
                      </a:r>
                      <a:endParaRPr lang="ru-RU" dirty="0"/>
                    </a:p>
                  </a:txBody>
                  <a:tcPr/>
                </a:tc>
                <a:tc>
                  <a:txBody>
                    <a:bodyPr/>
                    <a:lstStyle/>
                    <a:p>
                      <a:r>
                        <a:rPr lang="ru-RU" sz="1800" b="1" kern="1200" dirty="0" smtClean="0">
                          <a:solidFill>
                            <a:schemeClr val="dk1"/>
                          </a:solidFill>
                          <a:effectLst/>
                          <a:latin typeface="+mn-lt"/>
                          <a:ea typeface="+mn-ea"/>
                          <a:cs typeface="+mn-cs"/>
                        </a:rPr>
                        <a:t>Смысловая цельность, речевая связность и последова­тель­ность изложения</a:t>
                      </a:r>
                      <a:endParaRPr lang="ru-RU" dirty="0"/>
                    </a:p>
                  </a:txBody>
                  <a:tcPr/>
                </a:tc>
                <a:tc>
                  <a:txBody>
                    <a:bodyPr/>
                    <a:lstStyle/>
                    <a:p>
                      <a:endParaRPr lang="ru-RU"/>
                    </a:p>
                  </a:txBody>
                  <a:tcPr/>
                </a:tc>
                <a:extLst>
                  <a:ext uri="{0D108BD9-81ED-4DB2-BD59-A6C34878D82A}">
                    <a16:rowId xmlns:a16="http://schemas.microsoft.com/office/drawing/2014/main" val="3934226882"/>
                  </a:ext>
                </a:extLst>
              </a:tr>
              <a:tr h="1437069">
                <a:tc rowSpan="3">
                  <a:txBody>
                    <a:bodyPr/>
                    <a:lstStyle/>
                    <a:p>
                      <a:endParaRPr lang="ru-RU" dirty="0"/>
                    </a:p>
                  </a:txBody>
                  <a:tcPr/>
                </a:tc>
                <a:tc>
                  <a:txBody>
                    <a:bodyPr/>
                    <a:lstStyle/>
                    <a:p>
                      <a:r>
                        <a:rPr lang="ru-RU" sz="1800" kern="1200" dirty="0" smtClean="0">
                          <a:solidFill>
                            <a:schemeClr val="dk1"/>
                          </a:solidFill>
                          <a:effectLst/>
                          <a:latin typeface="+mn-lt"/>
                          <a:ea typeface="+mn-ea"/>
                          <a:cs typeface="+mn-cs"/>
                        </a:rPr>
                        <a:t>Работа экзаменуемого характеризуется смысловой цельностью,  речевой связностью и последовательностью изложения: </a:t>
                      </a:r>
                    </a:p>
                    <a:p>
                      <a:r>
                        <a:rPr lang="ru-RU" sz="1800" kern="1200" dirty="0" smtClean="0">
                          <a:solidFill>
                            <a:schemeClr val="dk1"/>
                          </a:solidFill>
                          <a:effectLst/>
                          <a:latin typeface="+mn-lt"/>
                          <a:ea typeface="+mn-ea"/>
                          <a:cs typeface="+mn-cs"/>
                        </a:rPr>
                        <a:t>– логические ошибки отсутствуют, последовательность изложения не нарушена;</a:t>
                      </a:r>
                    </a:p>
                    <a:p>
                      <a:r>
                        <a:rPr lang="ru-RU" sz="1800" kern="1200" dirty="0" smtClean="0">
                          <a:solidFill>
                            <a:schemeClr val="dk1"/>
                          </a:solidFill>
                          <a:effectLst/>
                          <a:latin typeface="+mn-lt"/>
                          <a:ea typeface="+mn-ea"/>
                          <a:cs typeface="+mn-cs"/>
                        </a:rPr>
                        <a:t>– в работе нет нарушений абзацного членения текста.</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2212846928"/>
                  </a:ext>
                </a:extLst>
              </a:tr>
              <a:tr h="1706519">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Работа экзаменуемого характеризуется смысловой цельностью, связностью и последовательностью изложения,</a:t>
                      </a:r>
                    </a:p>
                    <a:p>
                      <a:r>
                        <a:rPr lang="ru-RU" sz="1800" b="1" kern="1200" dirty="0" smtClean="0">
                          <a:solidFill>
                            <a:schemeClr val="dk1"/>
                          </a:solidFill>
                          <a:effectLst/>
                          <a:latin typeface="+mn-lt"/>
                          <a:ea typeface="+mn-ea"/>
                          <a:cs typeface="+mn-cs"/>
                        </a:rPr>
                        <a:t>но </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допущена 1 логическая ошибка,</a:t>
                      </a:r>
                    </a:p>
                    <a:p>
                      <a:r>
                        <a:rPr lang="ru-RU" sz="1800" b="1" kern="1200" dirty="0" smtClean="0">
                          <a:solidFill>
                            <a:schemeClr val="dk1"/>
                          </a:solidFill>
                          <a:effectLst/>
                          <a:latin typeface="+mn-lt"/>
                          <a:ea typeface="+mn-ea"/>
                          <a:cs typeface="+mn-cs"/>
                        </a:rPr>
                        <a:t>и/или</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в работе имеется 1 нарушение абзацного членения текста.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3845801411"/>
                  </a:ext>
                </a:extLst>
              </a:tr>
              <a:tr h="1437069">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В работе экзаменуемого просматривается коммуника­тив­ный замысел, </a:t>
                      </a:r>
                    </a:p>
                    <a:p>
                      <a:r>
                        <a:rPr lang="ru-RU" sz="1800" b="1" kern="1200" dirty="0" smtClean="0">
                          <a:solidFill>
                            <a:schemeClr val="dk1"/>
                          </a:solidFill>
                          <a:effectLst/>
                          <a:latin typeface="+mn-lt"/>
                          <a:ea typeface="+mn-ea"/>
                          <a:cs typeface="+mn-cs"/>
                        </a:rPr>
                        <a:t>но</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допущено более 1 логической ошибки,</a:t>
                      </a:r>
                    </a:p>
                    <a:p>
                      <a:r>
                        <a:rPr lang="ru-RU" sz="1800" b="1" kern="1200" dirty="0" smtClean="0">
                          <a:solidFill>
                            <a:schemeClr val="dk1"/>
                          </a:solidFill>
                          <a:effectLst/>
                          <a:latin typeface="+mn-lt"/>
                          <a:ea typeface="+mn-ea"/>
                          <a:cs typeface="+mn-cs"/>
                        </a:rPr>
                        <a:t>и/или </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имеются 2 случая нарушения абзацного членения текста. </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991480649"/>
                  </a:ext>
                </a:extLst>
              </a:tr>
            </a:tbl>
          </a:graphicData>
        </a:graphic>
      </p:graphicFrame>
    </p:spTree>
    <p:extLst>
      <p:ext uri="{BB962C8B-B14F-4D97-AF65-F5344CB8AC3E}">
        <p14:creationId xmlns:p14="http://schemas.microsoft.com/office/powerpoint/2010/main" val="12799534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effectLst/>
              </a:rPr>
              <a:t>СМЫСЛОВАЯ ЦЕЛЬНОСТЬ, РЕЧЕВАЯ СВЯЗНОСТЬ И ПОСЛЕДОВАТЕЛЬНОСТЬ </a:t>
            </a:r>
            <a:r>
              <a:rPr lang="ru-RU" dirty="0" smtClean="0">
                <a:effectLst/>
              </a:rPr>
              <a:t>сочинения</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b="1" dirty="0">
                <a:effectLst/>
              </a:rPr>
              <a:t>Типичные ошибки в абзацном членении:</a:t>
            </a:r>
            <a:endParaRPr lang="ru-RU" dirty="0">
              <a:effectLst/>
            </a:endParaRPr>
          </a:p>
          <a:p>
            <a:pPr marL="457200" indent="-457200">
              <a:buFont typeface="+mj-lt"/>
              <a:buAutoNum type="arabicParenR"/>
            </a:pPr>
            <a:r>
              <a:rPr lang="ru-RU" dirty="0" smtClean="0">
                <a:effectLst/>
              </a:rPr>
              <a:t>Полное </a:t>
            </a:r>
            <a:r>
              <a:rPr lang="ru-RU" dirty="0">
                <a:effectLst/>
              </a:rPr>
              <a:t>отсутствие разделения сочинения на смысловые части – всё сочинение представляет собой сплошное целое, разделение на абзацы полностью отсутствует. </a:t>
            </a:r>
          </a:p>
          <a:p>
            <a:pPr marL="457200" indent="-457200">
              <a:buFont typeface="+mj-lt"/>
              <a:buAutoNum type="arabicParenR"/>
            </a:pPr>
            <a:r>
              <a:rPr lang="ru-RU" dirty="0" smtClean="0">
                <a:effectLst/>
              </a:rPr>
              <a:t>Отсутствие </a:t>
            </a:r>
            <a:r>
              <a:rPr lang="ru-RU" dirty="0">
                <a:effectLst/>
              </a:rPr>
              <a:t>абзацного членения в частях сочинения. Выпускник, выделяя части  сочинения: вступление, основную часть, заключение, – не обозначает при помощи абзацного членения границы смысловых частей в основной части работы.  </a:t>
            </a:r>
          </a:p>
          <a:p>
            <a:pPr marL="457200" indent="-457200">
              <a:buFont typeface="+mj-lt"/>
              <a:buAutoNum type="arabicParenR"/>
            </a:pPr>
            <a:r>
              <a:rPr lang="ru-RU" dirty="0" smtClean="0">
                <a:effectLst/>
              </a:rPr>
              <a:t>Необоснованное </a:t>
            </a:r>
            <a:r>
              <a:rPr lang="ru-RU" dirty="0">
                <a:effectLst/>
              </a:rPr>
              <a:t>выделение предложения или нескольких предложений из состава смысловой части.</a:t>
            </a:r>
          </a:p>
          <a:p>
            <a:pPr marL="457200" indent="-457200">
              <a:buFont typeface="+mj-lt"/>
              <a:buAutoNum type="arabicParenR"/>
            </a:pPr>
            <a:r>
              <a:rPr lang="ru-RU" dirty="0" smtClean="0">
                <a:effectLst/>
              </a:rPr>
              <a:t>Неоправданное </a:t>
            </a:r>
            <a:r>
              <a:rPr lang="ru-RU" dirty="0">
                <a:effectLst/>
              </a:rPr>
              <a:t>включение предложения  или нескольких предложений в смысловую часть текста. </a:t>
            </a:r>
          </a:p>
          <a:p>
            <a:endParaRPr lang="ru-RU" dirty="0"/>
          </a:p>
        </p:txBody>
      </p:sp>
    </p:spTree>
    <p:extLst>
      <p:ext uri="{BB962C8B-B14F-4D97-AF65-F5344CB8AC3E}">
        <p14:creationId xmlns:p14="http://schemas.microsoft.com/office/powerpoint/2010/main" val="10012328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501162"/>
            <a:ext cx="10353761" cy="993530"/>
          </a:xfrm>
        </p:spPr>
        <p:txBody>
          <a:bodyPr>
            <a:normAutofit fontScale="90000"/>
          </a:bodyPr>
          <a:lstStyle/>
          <a:p>
            <a:r>
              <a:rPr lang="ru-RU" dirty="0" smtClean="0"/>
              <a:t>Критерии оценивания сочинения 9.1</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904603537"/>
              </p:ext>
            </p:extLst>
          </p:nvPr>
        </p:nvGraphicFramePr>
        <p:xfrm>
          <a:off x="914400" y="2039817"/>
          <a:ext cx="10353675" cy="3404481"/>
        </p:xfrm>
        <a:graphic>
          <a:graphicData uri="http://schemas.openxmlformats.org/drawingml/2006/table">
            <a:tbl>
              <a:tblPr firstRow="1" bandRow="1">
                <a:tableStyleId>{5C22544A-7EE6-4342-B048-85BDC9FD1C3A}</a:tableStyleId>
              </a:tblPr>
              <a:tblGrid>
                <a:gridCol w="940777">
                  <a:extLst>
                    <a:ext uri="{9D8B030D-6E8A-4147-A177-3AD203B41FA5}">
                      <a16:colId xmlns:a16="http://schemas.microsoft.com/office/drawing/2014/main" val="1968183295"/>
                    </a:ext>
                  </a:extLst>
                </a:gridCol>
                <a:gridCol w="8458200">
                  <a:extLst>
                    <a:ext uri="{9D8B030D-6E8A-4147-A177-3AD203B41FA5}">
                      <a16:colId xmlns:a16="http://schemas.microsoft.com/office/drawing/2014/main" val="3460412946"/>
                    </a:ext>
                  </a:extLst>
                </a:gridCol>
                <a:gridCol w="954698">
                  <a:extLst>
                    <a:ext uri="{9D8B030D-6E8A-4147-A177-3AD203B41FA5}">
                      <a16:colId xmlns:a16="http://schemas.microsoft.com/office/drawing/2014/main" val="2681073029"/>
                    </a:ext>
                  </a:extLst>
                </a:gridCol>
              </a:tblGrid>
              <a:tr h="622364">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sz="1800" b="1" kern="1200" dirty="0" smtClean="0">
                          <a:solidFill>
                            <a:schemeClr val="lt1"/>
                          </a:solidFill>
                          <a:effectLst/>
                          <a:latin typeface="+mn-lt"/>
                          <a:ea typeface="+mn-ea"/>
                          <a:cs typeface="+mn-cs"/>
                        </a:rPr>
                        <a:t>Критерии оценивания сочинения-рассуждения на</a:t>
                      </a:r>
                      <a:r>
                        <a:rPr lang="ru-RU" sz="1800" b="1" kern="1200" baseline="0" dirty="0" smtClean="0">
                          <a:solidFill>
                            <a:schemeClr val="lt1"/>
                          </a:solidFill>
                          <a:effectLst/>
                          <a:latin typeface="+mn-lt"/>
                          <a:ea typeface="+mn-ea"/>
                          <a:cs typeface="+mn-cs"/>
                        </a:rPr>
                        <a:t> лингвистическую тему (9.1)</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2781792898"/>
                  </a:ext>
                </a:extLst>
              </a:tr>
              <a:tr h="355636">
                <a:tc>
                  <a:txBody>
                    <a:bodyPr/>
                    <a:lstStyle/>
                    <a:p>
                      <a:pPr algn="ctr"/>
                      <a:r>
                        <a:rPr lang="ru-RU" b="1" dirty="0" smtClean="0"/>
                        <a:t>С1К4</a:t>
                      </a:r>
                      <a:endParaRPr lang="ru-RU" b="1" dirty="0"/>
                    </a:p>
                  </a:txBody>
                  <a:tcPr/>
                </a:tc>
                <a:tc>
                  <a:txBody>
                    <a:bodyPr/>
                    <a:lstStyle/>
                    <a:p>
                      <a:pPr algn="l"/>
                      <a:r>
                        <a:rPr lang="ru-RU" b="1" dirty="0" smtClean="0"/>
                        <a:t>Композиционная</a:t>
                      </a:r>
                      <a:r>
                        <a:rPr lang="ru-RU" b="1" baseline="0" dirty="0" smtClean="0"/>
                        <a:t> стройность работы</a:t>
                      </a:r>
                      <a:endParaRPr lang="ru-RU" b="1" dirty="0"/>
                    </a:p>
                  </a:txBody>
                  <a:tcPr/>
                </a:tc>
                <a:tc>
                  <a:txBody>
                    <a:bodyPr/>
                    <a:lstStyle/>
                    <a:p>
                      <a:pPr algn="ctr"/>
                      <a:endParaRPr lang="ru-RU" dirty="0"/>
                    </a:p>
                  </a:txBody>
                  <a:tcPr/>
                </a:tc>
                <a:extLst>
                  <a:ext uri="{0D108BD9-81ED-4DB2-BD59-A6C34878D82A}">
                    <a16:rowId xmlns:a16="http://schemas.microsoft.com/office/drawing/2014/main" val="3523948513"/>
                  </a:ext>
                </a:extLst>
              </a:tr>
              <a:tr h="622364">
                <a:tc rowSpan="3">
                  <a:txBody>
                    <a:bodyPr/>
                    <a:lstStyle/>
                    <a:p>
                      <a:endParaRPr lang="ru-RU" dirty="0"/>
                    </a:p>
                  </a:txBody>
                  <a:tcPr/>
                </a:tc>
                <a:tc>
                  <a:txBody>
                    <a:bodyPr/>
                    <a:lstStyle/>
                    <a:p>
                      <a:r>
                        <a:rPr lang="ru-RU" dirty="0" smtClean="0"/>
                        <a:t>Работа характеризуется композиционной стройностью и завершённостью, ошибок в построении текста нет</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700211244"/>
                  </a:ext>
                </a:extLst>
              </a:tr>
              <a:tr h="889091">
                <a:tc vMerge="1">
                  <a:txBody>
                    <a:bodyPr/>
                    <a:lstStyle/>
                    <a:p>
                      <a:endParaRPr lang="ru-RU" dirty="0"/>
                    </a:p>
                  </a:txBody>
                  <a:tcPr/>
                </a:tc>
                <a:tc>
                  <a:txBody>
                    <a:bodyPr/>
                    <a:lstStyle/>
                    <a:p>
                      <a:r>
                        <a:rPr lang="ru-RU" dirty="0" smtClean="0"/>
                        <a:t>Работа характеризуется композиционной стройностью и завершённостью, </a:t>
                      </a:r>
                    </a:p>
                    <a:p>
                      <a:r>
                        <a:rPr lang="ru-RU" b="1" dirty="0" smtClean="0"/>
                        <a:t>но</a:t>
                      </a:r>
                      <a:r>
                        <a:rPr lang="ru-RU" dirty="0" smtClean="0"/>
                        <a:t> </a:t>
                      </a:r>
                    </a:p>
                    <a:p>
                      <a:r>
                        <a:rPr lang="ru-RU" dirty="0" smtClean="0"/>
                        <a:t>допущена одна ошибка в построении текста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0152792"/>
                  </a:ext>
                </a:extLst>
              </a:tr>
              <a:tr h="355636">
                <a:tc vMerge="1">
                  <a:txBody>
                    <a:bodyPr/>
                    <a:lstStyle/>
                    <a:p>
                      <a:endParaRPr lang="ru-RU" dirty="0"/>
                    </a:p>
                  </a:txBody>
                  <a:tcPr/>
                </a:tc>
                <a:tc>
                  <a:txBody>
                    <a:bodyPr/>
                    <a:lstStyle/>
                    <a:p>
                      <a:r>
                        <a:rPr lang="ru-RU" dirty="0" smtClean="0"/>
                        <a:t>В работе допущено две и более ошибки в построении текста</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2176708331"/>
                  </a:ext>
                </a:extLst>
              </a:tr>
              <a:tr h="478401">
                <a:tc gridSpan="2">
                  <a:txBody>
                    <a:bodyPr/>
                    <a:lstStyle/>
                    <a:p>
                      <a:r>
                        <a:rPr lang="ru-RU" b="1" dirty="0" smtClean="0"/>
                        <a:t>Максимальное количество баллов за сочинение по критериям С1К1–С1К4</a:t>
                      </a:r>
                      <a:endParaRPr lang="ru-RU" b="1" dirty="0"/>
                    </a:p>
                  </a:txBody>
                  <a:tcPr/>
                </a:tc>
                <a:tc hMerge="1">
                  <a:txBody>
                    <a:bodyPr/>
                    <a:lstStyle/>
                    <a:p>
                      <a:endParaRPr lang="ru-RU" dirty="0"/>
                    </a:p>
                  </a:txBody>
                  <a:tcPr/>
                </a:tc>
                <a:tc>
                  <a:txBody>
                    <a:bodyPr/>
                    <a:lstStyle/>
                    <a:p>
                      <a:pPr algn="ctr"/>
                      <a:r>
                        <a:rPr lang="ru-RU" b="1" dirty="0" smtClean="0"/>
                        <a:t>9</a:t>
                      </a:r>
                      <a:endParaRPr lang="ru-RU" b="1" dirty="0"/>
                    </a:p>
                  </a:txBody>
                  <a:tcPr/>
                </a:tc>
                <a:extLst>
                  <a:ext uri="{0D108BD9-81ED-4DB2-BD59-A6C34878D82A}">
                    <a16:rowId xmlns:a16="http://schemas.microsoft.com/office/drawing/2014/main" val="2041084790"/>
                  </a:ext>
                </a:extLst>
              </a:tr>
            </a:tbl>
          </a:graphicData>
        </a:graphic>
      </p:graphicFrame>
    </p:spTree>
    <p:extLst>
      <p:ext uri="{BB962C8B-B14F-4D97-AF65-F5344CB8AC3E}">
        <p14:creationId xmlns:p14="http://schemas.microsoft.com/office/powerpoint/2010/main" val="33071818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Внимание!</a:t>
            </a:r>
          </a:p>
        </p:txBody>
      </p:sp>
      <p:sp>
        <p:nvSpPr>
          <p:cNvPr id="3" name="Объект 2"/>
          <p:cNvSpPr>
            <a:spLocks noGrp="1"/>
          </p:cNvSpPr>
          <p:nvPr>
            <p:ph idx="1"/>
          </p:nvPr>
        </p:nvSpPr>
        <p:spPr/>
        <p:txBody>
          <a:bodyPr/>
          <a:lstStyle/>
          <a:p>
            <a:r>
              <a:rPr lang="ru-RU" b="1" dirty="0"/>
              <a:t>Если сочинение представляет собой полностью переписанный или пересказанный текст, такая работа оценивается нулём баллов по всем критериям (С1К1–С1К4; ГК1–ГК4, ФК1). </a:t>
            </a:r>
            <a:endParaRPr lang="ru-RU" b="1" dirty="0" smtClean="0"/>
          </a:p>
          <a:p>
            <a:r>
              <a:rPr lang="ru-RU" b="1" dirty="0"/>
              <a:t>Сочинение, написанное на основе цитаты, отличной от цитаты в задании 9.1 выполняемого варианта, по всем критериям оценивается 0 баллов. </a:t>
            </a:r>
            <a:endParaRPr lang="ru-RU" b="1" dirty="0" smtClean="0"/>
          </a:p>
          <a:p>
            <a:r>
              <a:rPr lang="ru-RU" b="1" dirty="0" smtClean="0"/>
              <a:t>Грамотность </a:t>
            </a:r>
            <a:r>
              <a:rPr lang="ru-RU" b="1" dirty="0"/>
              <a:t>письменной речи экзаменуемого и фактическая точность его письменной речи оцениваются отдельно</a:t>
            </a:r>
          </a:p>
        </p:txBody>
      </p:sp>
    </p:spTree>
    <p:extLst>
      <p:ext uri="{BB962C8B-B14F-4D97-AF65-F5344CB8AC3E}">
        <p14:creationId xmlns:p14="http://schemas.microsoft.com/office/powerpoint/2010/main" val="12893705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Сочинение-интерпретация текста (9.2)</a:t>
            </a:r>
            <a:endParaRPr lang="ru-RU" dirty="0"/>
          </a:p>
        </p:txBody>
      </p:sp>
      <p:sp>
        <p:nvSpPr>
          <p:cNvPr id="3" name="Объект 2"/>
          <p:cNvSpPr>
            <a:spLocks noGrp="1"/>
          </p:cNvSpPr>
          <p:nvPr>
            <p:ph idx="1"/>
          </p:nvPr>
        </p:nvSpPr>
        <p:spPr>
          <a:xfrm>
            <a:off x="913795" y="2096063"/>
            <a:ext cx="10353762" cy="4436621"/>
          </a:xfrm>
        </p:spPr>
        <p:txBody>
          <a:bodyPr>
            <a:normAutofit fontScale="85000" lnSpcReduction="10000"/>
          </a:bodyPr>
          <a:lstStyle/>
          <a:p>
            <a:pPr marL="0" indent="0" algn="ctr">
              <a:buNone/>
            </a:pPr>
            <a:r>
              <a:rPr lang="ru-RU" sz="2800" b="1" dirty="0" smtClean="0"/>
              <a:t>Образец задания 9.2</a:t>
            </a:r>
          </a:p>
          <a:p>
            <a:pPr marL="0" indent="0">
              <a:buNone/>
            </a:pPr>
            <a:r>
              <a:rPr lang="ru-RU" dirty="0"/>
              <a:t>Напишите сочинение-рассуждение. Объясните, как Вы понимаете смысл фрагмента текста: </a:t>
            </a:r>
            <a:r>
              <a:rPr lang="ru-RU" i="1" dirty="0"/>
              <a:t>«Ведь, казалось бы, он на всю жизнь должен был проникнуться смертельным ужасом и к этой заклятой работе, и к этой лодке, и к вёслам, и к чёрной невской воде. Даже отдалённый орудийный выстрел должен был пугать его и холодить жестокой тоской его маленькое сердце. А ведь он улыбался»</a:t>
            </a:r>
            <a:r>
              <a:rPr lang="ru-RU" dirty="0"/>
              <a:t>. </a:t>
            </a:r>
            <a:endParaRPr lang="ru-RU" dirty="0" smtClean="0"/>
          </a:p>
          <a:p>
            <a:pPr marL="0" indent="0">
              <a:buNone/>
            </a:pPr>
            <a:r>
              <a:rPr lang="ru-RU" dirty="0" smtClean="0"/>
              <a:t>Приведите </a:t>
            </a:r>
            <a:r>
              <a:rPr lang="ru-RU" dirty="0"/>
              <a:t>в сочинении </a:t>
            </a:r>
            <a:r>
              <a:rPr lang="ru-RU" b="1" dirty="0"/>
              <a:t>два</a:t>
            </a:r>
            <a:r>
              <a:rPr lang="ru-RU" dirty="0"/>
              <a:t> примера-иллюстрации из прочитанного текста, подтверждающих Ваши рассуждения. Приводя примеры, указывайте номера нужных предложений или применяйте цитирование. </a:t>
            </a:r>
            <a:endParaRPr lang="ru-RU" dirty="0" smtClean="0"/>
          </a:p>
          <a:p>
            <a:pPr marL="0" indent="0">
              <a:buNone/>
            </a:pPr>
            <a:r>
              <a:rPr lang="ru-RU" dirty="0" smtClean="0"/>
              <a:t>Объём </a:t>
            </a:r>
            <a:r>
              <a:rPr lang="ru-RU" dirty="0"/>
              <a:t>сочинения должен составлять не менее 70 слов. </a:t>
            </a:r>
            <a:endParaRPr lang="ru-RU" dirty="0" smtClean="0"/>
          </a:p>
          <a:p>
            <a:pPr marL="0" indent="0">
              <a:buNone/>
            </a:pPr>
            <a:r>
              <a:rPr lang="ru-RU" dirty="0" smtClean="0"/>
              <a:t>Если </a:t>
            </a:r>
            <a:r>
              <a:rPr lang="ru-RU" dirty="0"/>
              <a:t>сочинение представляет собой пересказанный или полностью переписанный исходный текст без каких бы то ни было комментариев, такая работа оценивается нулём баллов. </a:t>
            </a:r>
            <a:endParaRPr lang="ru-RU" dirty="0" smtClean="0"/>
          </a:p>
          <a:p>
            <a:pPr marL="0" indent="0">
              <a:buNone/>
            </a:pPr>
            <a:r>
              <a:rPr lang="ru-RU" dirty="0" smtClean="0"/>
              <a:t>Сочинение </a:t>
            </a:r>
            <a:r>
              <a:rPr lang="ru-RU" dirty="0"/>
              <a:t>пишите аккуратно, разборчивым почерком. </a:t>
            </a:r>
          </a:p>
        </p:txBody>
      </p:sp>
    </p:spTree>
    <p:extLst>
      <p:ext uri="{BB962C8B-B14F-4D97-AF65-F5344CB8AC3E}">
        <p14:creationId xmlns:p14="http://schemas.microsoft.com/office/powerpoint/2010/main" val="5443345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Обратите внимание!</a:t>
            </a:r>
            <a:endParaRPr lang="ru-RU" dirty="0"/>
          </a:p>
        </p:txBody>
      </p:sp>
      <p:sp>
        <p:nvSpPr>
          <p:cNvPr id="3" name="Объект 2"/>
          <p:cNvSpPr>
            <a:spLocks noGrp="1"/>
          </p:cNvSpPr>
          <p:nvPr>
            <p:ph idx="1"/>
          </p:nvPr>
        </p:nvSpPr>
        <p:spPr/>
        <p:txBody>
          <a:bodyPr/>
          <a:lstStyle/>
          <a:p>
            <a:pPr marL="0" indent="0">
              <a:buNone/>
            </a:pPr>
            <a:r>
              <a:rPr lang="ru-RU" b="1" dirty="0">
                <a:effectLst/>
              </a:rPr>
              <a:t>Принципы работы экспертов с критериями сочинения-рассуждения на основе интерпретации фрагмента текста те же, что и при проверке </a:t>
            </a:r>
            <a:r>
              <a:rPr lang="ru-RU" b="1" dirty="0" smtClean="0">
                <a:effectLst/>
              </a:rPr>
              <a:t>сочинения</a:t>
            </a:r>
            <a:r>
              <a:rPr lang="ru-RU" b="1" dirty="0">
                <a:effectLst/>
              </a:rPr>
              <a:t>-рассуждения на лингвистическую тему. Необходимо обратить особое внимание </a:t>
            </a:r>
            <a:r>
              <a:rPr lang="ru-RU" b="1" dirty="0" smtClean="0">
                <a:effectLst/>
              </a:rPr>
              <a:t>лишь </a:t>
            </a:r>
            <a:r>
              <a:rPr lang="ru-RU" b="1" dirty="0">
                <a:effectLst/>
              </a:rPr>
              <a:t>на то, что экзаменуемый должен объяснить смысл предложенного в задании фрагмента, опираясь на понимание всего текста в целом, но не выходя за его рамки. </a:t>
            </a:r>
            <a:endParaRPr lang="ru-RU" dirty="0">
              <a:effectLst/>
            </a:endParaRPr>
          </a:p>
          <a:p>
            <a:pPr marL="0" indent="0">
              <a:buNone/>
            </a:pPr>
            <a:endParaRPr lang="ru-RU" dirty="0"/>
          </a:p>
        </p:txBody>
      </p:sp>
    </p:spTree>
    <p:extLst>
      <p:ext uri="{BB962C8B-B14F-4D97-AF65-F5344CB8AC3E}">
        <p14:creationId xmlns:p14="http://schemas.microsoft.com/office/powerpoint/2010/main" val="238622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фгос</a:t>
            </a:r>
            <a:endParaRPr lang="ru-RU" dirty="0"/>
          </a:p>
        </p:txBody>
      </p:sp>
      <p:sp>
        <p:nvSpPr>
          <p:cNvPr id="3" name="Объект 2"/>
          <p:cNvSpPr>
            <a:spLocks noGrp="1"/>
          </p:cNvSpPr>
          <p:nvPr>
            <p:ph idx="1"/>
          </p:nvPr>
        </p:nvSpPr>
        <p:spPr/>
        <p:txBody>
          <a:bodyPr/>
          <a:lstStyle/>
          <a:p>
            <a:r>
              <a:rPr lang="ru-RU" dirty="0"/>
              <a:t>овладение различными видами </a:t>
            </a:r>
            <a:r>
              <a:rPr lang="ru-RU" dirty="0" err="1"/>
              <a:t>аудирования</a:t>
            </a:r>
            <a:r>
              <a:rPr lang="ru-RU" dirty="0"/>
              <a:t> (с полным пониманием, с пониманием основного содержания, с выборочным извлечением информации); </a:t>
            </a:r>
            <a:endParaRPr lang="ru-RU" dirty="0" smtClean="0"/>
          </a:p>
          <a:p>
            <a:r>
              <a:rPr lang="ru-RU" dirty="0" smtClean="0"/>
              <a:t>умение </a:t>
            </a:r>
            <a:r>
              <a:rPr lang="ru-RU" dirty="0"/>
              <a:t>оценивать письменные и устные речевые высказывания с точки зрения их эффективности; </a:t>
            </a:r>
            <a:endParaRPr lang="ru-RU" dirty="0" smtClean="0"/>
          </a:p>
          <a:p>
            <a:r>
              <a:rPr lang="ru-RU" dirty="0" smtClean="0"/>
              <a:t>понимать </a:t>
            </a:r>
            <a:r>
              <a:rPr lang="ru-RU" dirty="0"/>
              <a:t>основные причины коммуникативных неудач и уметь объяснять их; </a:t>
            </a:r>
            <a:endParaRPr lang="ru-RU" dirty="0" smtClean="0"/>
          </a:p>
          <a:p>
            <a:r>
              <a:rPr lang="ru-RU" dirty="0" smtClean="0"/>
              <a:t>оценивать </a:t>
            </a:r>
            <a:r>
              <a:rPr lang="ru-RU" dirty="0"/>
              <a:t>собственную и чужую речь с точки зрения точного, уместного и выразительного словоупотребления. </a:t>
            </a:r>
          </a:p>
        </p:txBody>
      </p:sp>
    </p:spTree>
    <p:extLst>
      <p:ext uri="{BB962C8B-B14F-4D97-AF65-F5344CB8AC3E}">
        <p14:creationId xmlns:p14="http://schemas.microsoft.com/office/powerpoint/2010/main" val="17518155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1"/>
            <a:ext cx="10353761" cy="999392"/>
          </a:xfrm>
        </p:spPr>
        <p:txBody>
          <a:bodyPr>
            <a:normAutofit fontScale="90000"/>
          </a:bodyPr>
          <a:lstStyle/>
          <a:p>
            <a:r>
              <a:rPr lang="ru-RU" dirty="0" smtClean="0"/>
              <a:t>Критерии оценивания сочинения 9.2</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3730244"/>
              </p:ext>
            </p:extLst>
          </p:nvPr>
        </p:nvGraphicFramePr>
        <p:xfrm>
          <a:off x="914400" y="2095500"/>
          <a:ext cx="10353675" cy="4302760"/>
        </p:xfrm>
        <a:graphic>
          <a:graphicData uri="http://schemas.openxmlformats.org/drawingml/2006/table">
            <a:tbl>
              <a:tblPr firstRow="1" bandRow="1">
                <a:tableStyleId>{5C22544A-7EE6-4342-B048-85BDC9FD1C3A}</a:tableStyleId>
              </a:tblPr>
              <a:tblGrid>
                <a:gridCol w="888023">
                  <a:extLst>
                    <a:ext uri="{9D8B030D-6E8A-4147-A177-3AD203B41FA5}">
                      <a16:colId xmlns:a16="http://schemas.microsoft.com/office/drawing/2014/main" val="3542174537"/>
                    </a:ext>
                  </a:extLst>
                </a:gridCol>
                <a:gridCol w="8414239">
                  <a:extLst>
                    <a:ext uri="{9D8B030D-6E8A-4147-A177-3AD203B41FA5}">
                      <a16:colId xmlns:a16="http://schemas.microsoft.com/office/drawing/2014/main" val="3805228690"/>
                    </a:ext>
                  </a:extLst>
                </a:gridCol>
                <a:gridCol w="1051413">
                  <a:extLst>
                    <a:ext uri="{9D8B030D-6E8A-4147-A177-3AD203B41FA5}">
                      <a16:colId xmlns:a16="http://schemas.microsoft.com/office/drawing/2014/main" val="480530823"/>
                    </a:ext>
                  </a:extLst>
                </a:gridCol>
              </a:tblGrid>
              <a:tr h="370840">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оценивания сочинения-рассуждения на тему, связанную с анализом текста (9.2) </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38798357"/>
                  </a:ext>
                </a:extLst>
              </a:tr>
              <a:tr h="370840">
                <a:tc>
                  <a:txBody>
                    <a:bodyPr/>
                    <a:lstStyle/>
                    <a:p>
                      <a:r>
                        <a:rPr lang="ru-RU" sz="1800" b="1" kern="1200" dirty="0" smtClean="0">
                          <a:solidFill>
                            <a:schemeClr val="dk1"/>
                          </a:solidFill>
                          <a:effectLst/>
                          <a:latin typeface="+mn-lt"/>
                          <a:ea typeface="+mn-ea"/>
                          <a:cs typeface="+mn-cs"/>
                        </a:rPr>
                        <a:t>С2К1</a:t>
                      </a:r>
                      <a:endParaRPr lang="ru-RU" dirty="0"/>
                    </a:p>
                  </a:txBody>
                  <a:tcPr/>
                </a:tc>
                <a:tc>
                  <a:txBody>
                    <a:bodyPr/>
                    <a:lstStyle/>
                    <a:p>
                      <a:r>
                        <a:rPr lang="ru-RU" b="1" dirty="0" smtClean="0"/>
                        <a:t>Понимание смысла фрагмента текста </a:t>
                      </a:r>
                      <a:endParaRPr lang="ru-RU" b="1" dirty="0"/>
                    </a:p>
                  </a:txBody>
                  <a:tcPr/>
                </a:tc>
                <a:tc>
                  <a:txBody>
                    <a:bodyPr/>
                    <a:lstStyle/>
                    <a:p>
                      <a:endParaRPr lang="ru-RU" dirty="0"/>
                    </a:p>
                  </a:txBody>
                  <a:tcPr/>
                </a:tc>
                <a:extLst>
                  <a:ext uri="{0D108BD9-81ED-4DB2-BD59-A6C34878D82A}">
                    <a16:rowId xmlns:a16="http://schemas.microsoft.com/office/drawing/2014/main" val="3311138864"/>
                  </a:ext>
                </a:extLst>
              </a:tr>
              <a:tr h="370840">
                <a:tc rowSpan="3">
                  <a:txBody>
                    <a:bodyPr/>
                    <a:lstStyle/>
                    <a:p>
                      <a:endParaRPr lang="ru-RU" dirty="0"/>
                    </a:p>
                  </a:txBody>
                  <a:tcPr/>
                </a:tc>
                <a:tc>
                  <a:txBody>
                    <a:bodyPr/>
                    <a:lstStyle/>
                    <a:p>
                      <a:r>
                        <a:rPr lang="ru-RU" dirty="0" smtClean="0"/>
                        <a:t>Экзаменуемый дал верное объяснение содержания фрагмента. Ошибок в интерпретации нет</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4133375772"/>
                  </a:ext>
                </a:extLst>
              </a:tr>
              <a:tr h="370840">
                <a:tc vMerge="1">
                  <a:txBody>
                    <a:bodyPr/>
                    <a:lstStyle/>
                    <a:p>
                      <a:endParaRPr lang="ru-RU" dirty="0"/>
                    </a:p>
                  </a:txBody>
                  <a:tcPr/>
                </a:tc>
                <a:tc>
                  <a:txBody>
                    <a:bodyPr/>
                    <a:lstStyle/>
                    <a:p>
                      <a:r>
                        <a:rPr lang="ru-RU" dirty="0" smtClean="0"/>
                        <a:t>Экзаменуемый дал в целом верное объяснение содержания фрагмента, </a:t>
                      </a:r>
                    </a:p>
                    <a:p>
                      <a:r>
                        <a:rPr lang="ru-RU" b="1" dirty="0" smtClean="0"/>
                        <a:t>но </a:t>
                      </a:r>
                    </a:p>
                    <a:p>
                      <a:r>
                        <a:rPr lang="ru-RU" dirty="0" smtClean="0"/>
                        <a:t>допустил одну ошибку в его интерпретации</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3545434"/>
                  </a:ext>
                </a:extLst>
              </a:tr>
              <a:tr h="370840">
                <a:tc vMerge="1">
                  <a:txBody>
                    <a:bodyPr/>
                    <a:lstStyle/>
                    <a:p>
                      <a:endParaRPr lang="ru-RU" dirty="0"/>
                    </a:p>
                  </a:txBody>
                  <a:tcPr/>
                </a:tc>
                <a:tc>
                  <a:txBody>
                    <a:bodyPr/>
                    <a:lstStyle/>
                    <a:p>
                      <a:r>
                        <a:rPr lang="ru-RU" dirty="0" smtClean="0"/>
                        <a:t>Экзаменуемый дал неверное объяснение содержания фрагмента текста, </a:t>
                      </a:r>
                    </a:p>
                    <a:p>
                      <a:r>
                        <a:rPr lang="ru-RU" b="1" dirty="0" smtClean="0"/>
                        <a:t>или </a:t>
                      </a:r>
                    </a:p>
                    <a:p>
                      <a:r>
                        <a:rPr lang="ru-RU" dirty="0" smtClean="0"/>
                        <a:t>экзаменуемый допустил две или более ошибки при интерпретации содержания фрагмента текста, </a:t>
                      </a:r>
                    </a:p>
                    <a:p>
                      <a:r>
                        <a:rPr lang="ru-RU" b="1" dirty="0" smtClean="0"/>
                        <a:t>или</a:t>
                      </a:r>
                      <a:r>
                        <a:rPr lang="ru-RU" dirty="0" smtClean="0"/>
                        <a:t> </a:t>
                      </a:r>
                    </a:p>
                    <a:p>
                      <a:r>
                        <a:rPr lang="ru-RU" dirty="0" smtClean="0"/>
                        <a:t>объяснение содержания фрагмента в работе экзаменуемого отсутствует</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3300520026"/>
                  </a:ext>
                </a:extLst>
              </a:tr>
            </a:tbl>
          </a:graphicData>
        </a:graphic>
      </p:graphicFrame>
    </p:spTree>
    <p:extLst>
      <p:ext uri="{BB962C8B-B14F-4D97-AF65-F5344CB8AC3E}">
        <p14:creationId xmlns:p14="http://schemas.microsoft.com/office/powerpoint/2010/main" val="23147609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ПОНИМАНИЕ СМЫСЛА ФРАГМЕНТА ТЕКСТА</a:t>
            </a:r>
            <a:endParaRPr lang="ru-RU" dirty="0"/>
          </a:p>
        </p:txBody>
      </p:sp>
      <p:sp>
        <p:nvSpPr>
          <p:cNvPr id="3" name="Объект 2"/>
          <p:cNvSpPr>
            <a:spLocks noGrp="1"/>
          </p:cNvSpPr>
          <p:nvPr>
            <p:ph idx="1"/>
          </p:nvPr>
        </p:nvSpPr>
        <p:spPr/>
        <p:txBody>
          <a:bodyPr/>
          <a:lstStyle/>
          <a:p>
            <a:r>
              <a:rPr lang="ru-RU" b="1" dirty="0">
                <a:effectLst/>
              </a:rPr>
              <a:t>При оценивании не учитывается полнота раскрытия смысла данного фрагмента. Это значит, что, если в указанной в задании части текста содержится несколько аспектов смысла, экзаменуемый может выбрать по своему усмотрению только один или некоторые из них и прокомментировать.</a:t>
            </a:r>
            <a:endParaRPr lang="ru-RU" dirty="0">
              <a:effectLst/>
            </a:endParaRPr>
          </a:p>
          <a:p>
            <a:r>
              <a:rPr lang="ru-RU" b="1" dirty="0">
                <a:effectLst/>
              </a:rPr>
              <a:t>Верное понимание смысла фрагмента (хотя бы в одном его аспекте) в контексте всего текста – достаточное основание для выставления высшей оценки по данному критерию.</a:t>
            </a:r>
            <a:endParaRPr lang="ru-RU" dirty="0"/>
          </a:p>
        </p:txBody>
      </p:sp>
    </p:spTree>
    <p:extLst>
      <p:ext uri="{BB962C8B-B14F-4D97-AF65-F5344CB8AC3E}">
        <p14:creationId xmlns:p14="http://schemas.microsoft.com/office/powerpoint/2010/main" val="36990989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193432"/>
            <a:ext cx="10353761" cy="852853"/>
          </a:xfrm>
        </p:spPr>
        <p:txBody>
          <a:bodyPr>
            <a:normAutofit fontScale="90000"/>
          </a:bodyPr>
          <a:lstStyle/>
          <a:p>
            <a:r>
              <a:rPr lang="ru-RU" dirty="0" smtClean="0"/>
              <a:t>Критерии оценивания сочинения 9.2</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848976064"/>
              </p:ext>
            </p:extLst>
          </p:nvPr>
        </p:nvGraphicFramePr>
        <p:xfrm>
          <a:off x="914400" y="1274886"/>
          <a:ext cx="10353675" cy="4285369"/>
        </p:xfrm>
        <a:graphic>
          <a:graphicData uri="http://schemas.openxmlformats.org/drawingml/2006/table">
            <a:tbl>
              <a:tblPr firstRow="1" bandRow="1">
                <a:tableStyleId>{5C22544A-7EE6-4342-B048-85BDC9FD1C3A}</a:tableStyleId>
              </a:tblPr>
              <a:tblGrid>
                <a:gridCol w="940777">
                  <a:extLst>
                    <a:ext uri="{9D8B030D-6E8A-4147-A177-3AD203B41FA5}">
                      <a16:colId xmlns:a16="http://schemas.microsoft.com/office/drawing/2014/main" val="1968183295"/>
                    </a:ext>
                  </a:extLst>
                </a:gridCol>
                <a:gridCol w="8458200">
                  <a:extLst>
                    <a:ext uri="{9D8B030D-6E8A-4147-A177-3AD203B41FA5}">
                      <a16:colId xmlns:a16="http://schemas.microsoft.com/office/drawing/2014/main" val="3460412946"/>
                    </a:ext>
                  </a:extLst>
                </a:gridCol>
                <a:gridCol w="954698">
                  <a:extLst>
                    <a:ext uri="{9D8B030D-6E8A-4147-A177-3AD203B41FA5}">
                      <a16:colId xmlns:a16="http://schemas.microsoft.com/office/drawing/2014/main" val="2681073029"/>
                    </a:ext>
                  </a:extLst>
                </a:gridCol>
              </a:tblGrid>
              <a:tr h="637632">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оценивания сочинения-рассуждения на тему, связанную с анализом текста (9.2)</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2781792898"/>
                  </a:ext>
                </a:extLst>
              </a:tr>
              <a:tr h="380742">
                <a:tc>
                  <a:txBody>
                    <a:bodyPr/>
                    <a:lstStyle/>
                    <a:p>
                      <a:pPr algn="ctr"/>
                      <a:r>
                        <a:rPr lang="ru-RU" b="1" dirty="0" smtClean="0"/>
                        <a:t>С2К2</a:t>
                      </a:r>
                      <a:endParaRPr lang="ru-RU" b="1" dirty="0"/>
                    </a:p>
                  </a:txBody>
                  <a:tcPr/>
                </a:tc>
                <a:tc>
                  <a:txBody>
                    <a:bodyPr/>
                    <a:lstStyle/>
                    <a:p>
                      <a:pPr algn="ctr"/>
                      <a:r>
                        <a:rPr lang="ru-RU" b="1" dirty="0" smtClean="0"/>
                        <a:t>Наличие примеров-иллюстраций</a:t>
                      </a:r>
                      <a:endParaRPr lang="ru-RU" b="1" dirty="0"/>
                    </a:p>
                  </a:txBody>
                  <a:tcPr/>
                </a:tc>
                <a:tc>
                  <a:txBody>
                    <a:bodyPr/>
                    <a:lstStyle/>
                    <a:p>
                      <a:pPr algn="ctr"/>
                      <a:endParaRPr lang="ru-RU" dirty="0"/>
                    </a:p>
                  </a:txBody>
                  <a:tcPr/>
                </a:tc>
                <a:extLst>
                  <a:ext uri="{0D108BD9-81ED-4DB2-BD59-A6C34878D82A}">
                    <a16:rowId xmlns:a16="http://schemas.microsoft.com/office/drawing/2014/main" val="3523948513"/>
                  </a:ext>
                </a:extLst>
              </a:tr>
              <a:tr h="657172">
                <a:tc rowSpan="4">
                  <a:txBody>
                    <a:bodyPr/>
                    <a:lstStyle/>
                    <a:p>
                      <a:endParaRPr lang="ru-RU" dirty="0"/>
                    </a:p>
                  </a:txBody>
                  <a:tcPr/>
                </a:tc>
                <a:tc>
                  <a:txBody>
                    <a:bodyPr/>
                    <a:lstStyle/>
                    <a:p>
                      <a:r>
                        <a:rPr lang="ru-RU" dirty="0" smtClean="0"/>
                        <a:t>Экзаменуемый привёл два примера-иллюстрации </a:t>
                      </a:r>
                      <a:r>
                        <a:rPr lang="ru-RU" u="sng" dirty="0" smtClean="0"/>
                        <a:t>из текста</a:t>
                      </a:r>
                      <a:r>
                        <a:rPr lang="ru-RU" dirty="0" smtClean="0"/>
                        <a:t>, которые соответствуют объяснению содержания данного фрагмента </a:t>
                      </a:r>
                      <a:endParaRPr lang="ru-RU" dirty="0"/>
                    </a:p>
                  </a:txBody>
                  <a:tcPr/>
                </a:tc>
                <a:tc>
                  <a:txBody>
                    <a:bodyPr/>
                    <a:lstStyle/>
                    <a:p>
                      <a:pPr algn="ctr"/>
                      <a:r>
                        <a:rPr lang="ru-RU" dirty="0" smtClean="0"/>
                        <a:t>3</a:t>
                      </a:r>
                      <a:endParaRPr lang="ru-RU" dirty="0"/>
                    </a:p>
                  </a:txBody>
                  <a:tcPr/>
                </a:tc>
                <a:extLst>
                  <a:ext uri="{0D108BD9-81ED-4DB2-BD59-A6C34878D82A}">
                    <a16:rowId xmlns:a16="http://schemas.microsoft.com/office/drawing/2014/main" val="700211244"/>
                  </a:ext>
                </a:extLst>
              </a:tr>
              <a:tr h="722305">
                <a:tc vMerge="1">
                  <a:txBody>
                    <a:bodyPr/>
                    <a:lstStyle/>
                    <a:p>
                      <a:endParaRPr lang="ru-RU" dirty="0"/>
                    </a:p>
                  </a:txBody>
                  <a:tcPr/>
                </a:tc>
                <a:tc>
                  <a:txBody>
                    <a:bodyPr/>
                    <a:lstStyle/>
                    <a:p>
                      <a:r>
                        <a:rPr lang="ru-RU" dirty="0" smtClean="0"/>
                        <a:t>Экзаменуемый привёл один пример-иллюстрацию </a:t>
                      </a:r>
                      <a:r>
                        <a:rPr lang="ru-RU" u="sng" dirty="0" smtClean="0"/>
                        <a:t>из текста</a:t>
                      </a:r>
                      <a:r>
                        <a:rPr lang="ru-RU" dirty="0" smtClean="0"/>
                        <a:t>, соответствующий объяснению содержания данного фрагмента </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2470152792"/>
                  </a:ext>
                </a:extLst>
              </a:tr>
              <a:tr h="422030">
                <a:tc vMerge="1">
                  <a:txBody>
                    <a:bodyPr/>
                    <a:lstStyle/>
                    <a:p>
                      <a:endParaRPr lang="ru-RU" dirty="0"/>
                    </a:p>
                  </a:txBody>
                  <a:tcPr/>
                </a:tc>
                <a:tc>
                  <a:txBody>
                    <a:bodyPr/>
                    <a:lstStyle/>
                    <a:p>
                      <a:r>
                        <a:rPr lang="ru-RU" dirty="0" smtClean="0"/>
                        <a:t>Экзаменуемый привёл пример(ы) не из прочитанного текста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176708331"/>
                  </a:ext>
                </a:extLst>
              </a:tr>
              <a:tr h="1220460">
                <a:tc vMerge="1">
                  <a:txBody>
                    <a:bodyPr/>
                    <a:lstStyle/>
                    <a:p>
                      <a:endParaRPr lang="ru-RU" dirty="0"/>
                    </a:p>
                  </a:txBody>
                  <a:tcPr/>
                </a:tc>
                <a:tc>
                  <a:txBody>
                    <a:bodyPr/>
                    <a:lstStyle/>
                    <a:p>
                      <a:r>
                        <a:rPr lang="ru-RU" dirty="0" smtClean="0"/>
                        <a:t>Экзаменуемый не привёл ни одного примера-иллюстрации, объясняющего содержание данного фрагмента, </a:t>
                      </a:r>
                    </a:p>
                    <a:p>
                      <a:r>
                        <a:rPr lang="ru-RU" b="1" dirty="0" smtClean="0"/>
                        <a:t>или</a:t>
                      </a:r>
                      <a:r>
                        <a:rPr lang="ru-RU" dirty="0" smtClean="0"/>
                        <a:t> </a:t>
                      </a:r>
                    </a:p>
                    <a:p>
                      <a:r>
                        <a:rPr lang="ru-RU" dirty="0" smtClean="0"/>
                        <a:t>экзаменуемый привёл в качестве примера-иллюстрации данную в задании цитату или её часть</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2041084790"/>
                  </a:ext>
                </a:extLst>
              </a:tr>
            </a:tbl>
          </a:graphicData>
        </a:graphic>
      </p:graphicFrame>
    </p:spTree>
    <p:extLst>
      <p:ext uri="{BB962C8B-B14F-4D97-AF65-F5344CB8AC3E}">
        <p14:creationId xmlns:p14="http://schemas.microsoft.com/office/powerpoint/2010/main" val="13584837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НАЛИЧИЕ ПРИМЕРОВ-АРГУМЕНТОВ В РАБОТЕ</a:t>
            </a:r>
            <a:endParaRPr lang="ru-RU" dirty="0"/>
          </a:p>
        </p:txBody>
      </p:sp>
      <p:sp>
        <p:nvSpPr>
          <p:cNvPr id="3" name="Объект 2"/>
          <p:cNvSpPr>
            <a:spLocks noGrp="1"/>
          </p:cNvSpPr>
          <p:nvPr>
            <p:ph idx="1"/>
          </p:nvPr>
        </p:nvSpPr>
        <p:spPr/>
        <p:txBody>
          <a:bodyPr/>
          <a:lstStyle/>
          <a:p>
            <a:r>
              <a:rPr lang="ru-RU" b="1" dirty="0">
                <a:effectLst/>
              </a:rPr>
              <a:t>В работе экзаменуемого может быть несколько цитат из текста или ссылок на него, однако не все из них должны считаться аргументами. Аргументом является только такая цитата или ссылка, которая подтверждает, обосновывает мысли и утверждения экзаменуемого, объясняющие смысл приведённого в задании фрагмента</a:t>
            </a:r>
            <a:r>
              <a:rPr lang="ru-RU" b="1" dirty="0" smtClean="0">
                <a:effectLst/>
              </a:rPr>
              <a:t>.</a:t>
            </a:r>
          </a:p>
          <a:p>
            <a:r>
              <a:rPr lang="ru-RU" b="1">
                <a:effectLst/>
              </a:rPr>
              <a:t>Цитата, смысл которой нужно объяснить в сочинении, не может служить аргументом для этого объяснения.</a:t>
            </a:r>
            <a:endParaRPr lang="ru-RU"/>
          </a:p>
        </p:txBody>
      </p:sp>
    </p:spTree>
    <p:extLst>
      <p:ext uri="{BB962C8B-B14F-4D97-AF65-F5344CB8AC3E}">
        <p14:creationId xmlns:p14="http://schemas.microsoft.com/office/powerpoint/2010/main" val="42572451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149470"/>
            <a:ext cx="10353761" cy="800099"/>
          </a:xfrm>
        </p:spPr>
        <p:txBody>
          <a:bodyPr>
            <a:normAutofit fontScale="90000"/>
          </a:bodyPr>
          <a:lstStyle/>
          <a:p>
            <a:r>
              <a:rPr lang="ru-RU" dirty="0"/>
              <a:t>Критерии оценивания сочинения </a:t>
            </a:r>
            <a:r>
              <a:rPr lang="ru-RU" dirty="0" smtClean="0"/>
              <a:t>9.2</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96785577"/>
              </p:ext>
            </p:extLst>
          </p:nvPr>
        </p:nvGraphicFramePr>
        <p:xfrm>
          <a:off x="914400" y="844061"/>
          <a:ext cx="10353675" cy="5943600"/>
        </p:xfrm>
        <a:graphic>
          <a:graphicData uri="http://schemas.openxmlformats.org/drawingml/2006/table">
            <a:tbl>
              <a:tblPr firstRow="1" bandRow="1">
                <a:tableStyleId>{5C22544A-7EE6-4342-B048-85BDC9FD1C3A}</a:tableStyleId>
              </a:tblPr>
              <a:tblGrid>
                <a:gridCol w="817685">
                  <a:extLst>
                    <a:ext uri="{9D8B030D-6E8A-4147-A177-3AD203B41FA5}">
                      <a16:colId xmlns:a16="http://schemas.microsoft.com/office/drawing/2014/main" val="1711634180"/>
                    </a:ext>
                  </a:extLst>
                </a:gridCol>
                <a:gridCol w="8502161">
                  <a:extLst>
                    <a:ext uri="{9D8B030D-6E8A-4147-A177-3AD203B41FA5}">
                      <a16:colId xmlns:a16="http://schemas.microsoft.com/office/drawing/2014/main" val="498608830"/>
                    </a:ext>
                  </a:extLst>
                </a:gridCol>
                <a:gridCol w="1033829">
                  <a:extLst>
                    <a:ext uri="{9D8B030D-6E8A-4147-A177-3AD203B41FA5}">
                      <a16:colId xmlns:a16="http://schemas.microsoft.com/office/drawing/2014/main" val="1140929802"/>
                    </a:ext>
                  </a:extLst>
                </a:gridCol>
              </a:tblGrid>
              <a:tr h="628718">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оценивания сочинения-рассуждения на тему, связанную с анализом текста (9.2)</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985481554"/>
                  </a:ext>
                </a:extLst>
              </a:tr>
              <a:tr h="628718">
                <a:tc>
                  <a:txBody>
                    <a:bodyPr/>
                    <a:lstStyle/>
                    <a:p>
                      <a:r>
                        <a:rPr lang="ru-RU" sz="1800" b="1" kern="1200" dirty="0" smtClean="0">
                          <a:solidFill>
                            <a:schemeClr val="dk1"/>
                          </a:solidFill>
                          <a:effectLst/>
                          <a:latin typeface="+mn-lt"/>
                          <a:ea typeface="+mn-ea"/>
                          <a:cs typeface="+mn-cs"/>
                        </a:rPr>
                        <a:t>С2К3</a:t>
                      </a:r>
                      <a:endParaRPr lang="ru-RU" dirty="0"/>
                    </a:p>
                  </a:txBody>
                  <a:tcPr/>
                </a:tc>
                <a:tc>
                  <a:txBody>
                    <a:bodyPr/>
                    <a:lstStyle/>
                    <a:p>
                      <a:r>
                        <a:rPr lang="ru-RU" sz="1800" b="1" kern="1200" dirty="0" smtClean="0">
                          <a:solidFill>
                            <a:schemeClr val="dk1"/>
                          </a:solidFill>
                          <a:effectLst/>
                          <a:latin typeface="+mn-lt"/>
                          <a:ea typeface="+mn-ea"/>
                          <a:cs typeface="+mn-cs"/>
                        </a:rPr>
                        <a:t>Смысловая цельность, речевая связность и последова­тель­ность изложения</a:t>
                      </a:r>
                      <a:endParaRPr lang="ru-RU" dirty="0"/>
                    </a:p>
                  </a:txBody>
                  <a:tcPr/>
                </a:tc>
                <a:tc>
                  <a:txBody>
                    <a:bodyPr/>
                    <a:lstStyle/>
                    <a:p>
                      <a:endParaRPr lang="ru-RU"/>
                    </a:p>
                  </a:txBody>
                  <a:tcPr/>
                </a:tc>
                <a:extLst>
                  <a:ext uri="{0D108BD9-81ED-4DB2-BD59-A6C34878D82A}">
                    <a16:rowId xmlns:a16="http://schemas.microsoft.com/office/drawing/2014/main" val="3934226882"/>
                  </a:ext>
                </a:extLst>
              </a:tr>
              <a:tr h="1437069">
                <a:tc rowSpan="3">
                  <a:txBody>
                    <a:bodyPr/>
                    <a:lstStyle/>
                    <a:p>
                      <a:endParaRPr lang="ru-RU" dirty="0"/>
                    </a:p>
                  </a:txBody>
                  <a:tcPr/>
                </a:tc>
                <a:tc>
                  <a:txBody>
                    <a:bodyPr/>
                    <a:lstStyle/>
                    <a:p>
                      <a:r>
                        <a:rPr lang="ru-RU" sz="1800" kern="1200" dirty="0" smtClean="0">
                          <a:solidFill>
                            <a:schemeClr val="dk1"/>
                          </a:solidFill>
                          <a:effectLst/>
                          <a:latin typeface="+mn-lt"/>
                          <a:ea typeface="+mn-ea"/>
                          <a:cs typeface="+mn-cs"/>
                        </a:rPr>
                        <a:t>Работа экзаменуемого характеризуется смысловой цельностью,  речевой связностью и последовательностью изложения: </a:t>
                      </a:r>
                    </a:p>
                    <a:p>
                      <a:r>
                        <a:rPr lang="ru-RU" sz="1800" kern="1200" dirty="0" smtClean="0">
                          <a:solidFill>
                            <a:schemeClr val="dk1"/>
                          </a:solidFill>
                          <a:effectLst/>
                          <a:latin typeface="+mn-lt"/>
                          <a:ea typeface="+mn-ea"/>
                          <a:cs typeface="+mn-cs"/>
                        </a:rPr>
                        <a:t>– логические ошибки отсутствуют, последовательность изложения не нарушена;</a:t>
                      </a:r>
                    </a:p>
                    <a:p>
                      <a:r>
                        <a:rPr lang="ru-RU" sz="1800" kern="1200" dirty="0" smtClean="0">
                          <a:solidFill>
                            <a:schemeClr val="dk1"/>
                          </a:solidFill>
                          <a:effectLst/>
                          <a:latin typeface="+mn-lt"/>
                          <a:ea typeface="+mn-ea"/>
                          <a:cs typeface="+mn-cs"/>
                        </a:rPr>
                        <a:t>– в работе нет нарушений абзацного членения текста.</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2212846928"/>
                  </a:ext>
                </a:extLst>
              </a:tr>
              <a:tr h="1706519">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Работа экзаменуемого характеризуется смысловой цельностью, связностью и последовательностью изложения,</a:t>
                      </a:r>
                    </a:p>
                    <a:p>
                      <a:r>
                        <a:rPr lang="ru-RU" sz="1800" b="1" kern="1200" dirty="0" smtClean="0">
                          <a:solidFill>
                            <a:schemeClr val="dk1"/>
                          </a:solidFill>
                          <a:effectLst/>
                          <a:latin typeface="+mn-lt"/>
                          <a:ea typeface="+mn-ea"/>
                          <a:cs typeface="+mn-cs"/>
                        </a:rPr>
                        <a:t>но </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допущена 1 логическая ошибка,</a:t>
                      </a:r>
                    </a:p>
                    <a:p>
                      <a:r>
                        <a:rPr lang="ru-RU" sz="1800" b="1" kern="1200" dirty="0" smtClean="0">
                          <a:solidFill>
                            <a:schemeClr val="dk1"/>
                          </a:solidFill>
                          <a:effectLst/>
                          <a:latin typeface="+mn-lt"/>
                          <a:ea typeface="+mn-ea"/>
                          <a:cs typeface="+mn-cs"/>
                        </a:rPr>
                        <a:t>и/или</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в работе имеется 1 нарушение абзацного членения текста.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3845801411"/>
                  </a:ext>
                </a:extLst>
              </a:tr>
              <a:tr h="1437069">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В работе экзаменуемого просматривается коммуника­тив­ный замысел, </a:t>
                      </a:r>
                    </a:p>
                    <a:p>
                      <a:r>
                        <a:rPr lang="ru-RU" sz="1800" b="1" kern="1200" dirty="0" smtClean="0">
                          <a:solidFill>
                            <a:schemeClr val="dk1"/>
                          </a:solidFill>
                          <a:effectLst/>
                          <a:latin typeface="+mn-lt"/>
                          <a:ea typeface="+mn-ea"/>
                          <a:cs typeface="+mn-cs"/>
                        </a:rPr>
                        <a:t>но</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допущено более 1 логической ошибки,</a:t>
                      </a:r>
                    </a:p>
                    <a:p>
                      <a:r>
                        <a:rPr lang="ru-RU" sz="1800" b="1" kern="1200" dirty="0" smtClean="0">
                          <a:solidFill>
                            <a:schemeClr val="dk1"/>
                          </a:solidFill>
                          <a:effectLst/>
                          <a:latin typeface="+mn-lt"/>
                          <a:ea typeface="+mn-ea"/>
                          <a:cs typeface="+mn-cs"/>
                        </a:rPr>
                        <a:t>и/или </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имеются 2 случая нарушения абзацного членения текста. </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991480649"/>
                  </a:ext>
                </a:extLst>
              </a:tr>
            </a:tbl>
          </a:graphicData>
        </a:graphic>
      </p:graphicFrame>
    </p:spTree>
    <p:extLst>
      <p:ext uri="{BB962C8B-B14F-4D97-AF65-F5344CB8AC3E}">
        <p14:creationId xmlns:p14="http://schemas.microsoft.com/office/powerpoint/2010/main" val="3170746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501162"/>
            <a:ext cx="10353761" cy="993530"/>
          </a:xfrm>
        </p:spPr>
        <p:txBody>
          <a:bodyPr>
            <a:normAutofit fontScale="90000"/>
          </a:bodyPr>
          <a:lstStyle/>
          <a:p>
            <a:r>
              <a:rPr lang="ru-RU" dirty="0" smtClean="0"/>
              <a:t>Критерии оценивания сочинения 9.2</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110128335"/>
              </p:ext>
            </p:extLst>
          </p:nvPr>
        </p:nvGraphicFramePr>
        <p:xfrm>
          <a:off x="914400" y="2039817"/>
          <a:ext cx="10353675" cy="3404481"/>
        </p:xfrm>
        <a:graphic>
          <a:graphicData uri="http://schemas.openxmlformats.org/drawingml/2006/table">
            <a:tbl>
              <a:tblPr firstRow="1" bandRow="1">
                <a:tableStyleId>{5C22544A-7EE6-4342-B048-85BDC9FD1C3A}</a:tableStyleId>
              </a:tblPr>
              <a:tblGrid>
                <a:gridCol w="940777">
                  <a:extLst>
                    <a:ext uri="{9D8B030D-6E8A-4147-A177-3AD203B41FA5}">
                      <a16:colId xmlns:a16="http://schemas.microsoft.com/office/drawing/2014/main" val="1968183295"/>
                    </a:ext>
                  </a:extLst>
                </a:gridCol>
                <a:gridCol w="8458200">
                  <a:extLst>
                    <a:ext uri="{9D8B030D-6E8A-4147-A177-3AD203B41FA5}">
                      <a16:colId xmlns:a16="http://schemas.microsoft.com/office/drawing/2014/main" val="3460412946"/>
                    </a:ext>
                  </a:extLst>
                </a:gridCol>
                <a:gridCol w="954698">
                  <a:extLst>
                    <a:ext uri="{9D8B030D-6E8A-4147-A177-3AD203B41FA5}">
                      <a16:colId xmlns:a16="http://schemas.microsoft.com/office/drawing/2014/main" val="2681073029"/>
                    </a:ext>
                  </a:extLst>
                </a:gridCol>
              </a:tblGrid>
              <a:tr h="622364">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sz="1800" b="1" kern="1200" dirty="0" smtClean="0">
                          <a:solidFill>
                            <a:schemeClr val="lt1"/>
                          </a:solidFill>
                          <a:effectLst/>
                          <a:latin typeface="+mn-lt"/>
                          <a:ea typeface="+mn-ea"/>
                          <a:cs typeface="+mn-cs"/>
                        </a:rPr>
                        <a:t>Критерии оценивания сочинения-рассуждения на</a:t>
                      </a:r>
                      <a:r>
                        <a:rPr lang="ru-RU" sz="1800" b="1" kern="1200" baseline="0" dirty="0" smtClean="0">
                          <a:solidFill>
                            <a:schemeClr val="lt1"/>
                          </a:solidFill>
                          <a:effectLst/>
                          <a:latin typeface="+mn-lt"/>
                          <a:ea typeface="+mn-ea"/>
                          <a:cs typeface="+mn-cs"/>
                        </a:rPr>
                        <a:t> лингвистическую тему (9.1)</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2781792898"/>
                  </a:ext>
                </a:extLst>
              </a:tr>
              <a:tr h="355636">
                <a:tc>
                  <a:txBody>
                    <a:bodyPr/>
                    <a:lstStyle/>
                    <a:p>
                      <a:pPr algn="ctr"/>
                      <a:r>
                        <a:rPr lang="ru-RU" b="1" dirty="0" smtClean="0"/>
                        <a:t>С2К4</a:t>
                      </a:r>
                      <a:endParaRPr lang="ru-RU" b="1" dirty="0"/>
                    </a:p>
                  </a:txBody>
                  <a:tcPr/>
                </a:tc>
                <a:tc>
                  <a:txBody>
                    <a:bodyPr/>
                    <a:lstStyle/>
                    <a:p>
                      <a:pPr algn="l"/>
                      <a:r>
                        <a:rPr lang="ru-RU" b="1" dirty="0" smtClean="0"/>
                        <a:t>Композиционная</a:t>
                      </a:r>
                      <a:r>
                        <a:rPr lang="ru-RU" b="1" baseline="0" dirty="0" smtClean="0"/>
                        <a:t> стройность работы</a:t>
                      </a:r>
                      <a:endParaRPr lang="ru-RU" b="1" dirty="0"/>
                    </a:p>
                  </a:txBody>
                  <a:tcPr/>
                </a:tc>
                <a:tc>
                  <a:txBody>
                    <a:bodyPr/>
                    <a:lstStyle/>
                    <a:p>
                      <a:pPr algn="ctr"/>
                      <a:endParaRPr lang="ru-RU" dirty="0"/>
                    </a:p>
                  </a:txBody>
                  <a:tcPr/>
                </a:tc>
                <a:extLst>
                  <a:ext uri="{0D108BD9-81ED-4DB2-BD59-A6C34878D82A}">
                    <a16:rowId xmlns:a16="http://schemas.microsoft.com/office/drawing/2014/main" val="3523948513"/>
                  </a:ext>
                </a:extLst>
              </a:tr>
              <a:tr h="622364">
                <a:tc rowSpan="3">
                  <a:txBody>
                    <a:bodyPr/>
                    <a:lstStyle/>
                    <a:p>
                      <a:endParaRPr lang="ru-RU" dirty="0"/>
                    </a:p>
                  </a:txBody>
                  <a:tcPr/>
                </a:tc>
                <a:tc>
                  <a:txBody>
                    <a:bodyPr/>
                    <a:lstStyle/>
                    <a:p>
                      <a:r>
                        <a:rPr lang="ru-RU" dirty="0" smtClean="0"/>
                        <a:t>Работа характеризуется композиционной стройностью и завершённостью, ошибок в построении текста нет</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700211244"/>
                  </a:ext>
                </a:extLst>
              </a:tr>
              <a:tr h="889091">
                <a:tc vMerge="1">
                  <a:txBody>
                    <a:bodyPr/>
                    <a:lstStyle/>
                    <a:p>
                      <a:endParaRPr lang="ru-RU" dirty="0"/>
                    </a:p>
                  </a:txBody>
                  <a:tcPr/>
                </a:tc>
                <a:tc>
                  <a:txBody>
                    <a:bodyPr/>
                    <a:lstStyle/>
                    <a:p>
                      <a:r>
                        <a:rPr lang="ru-RU" dirty="0" smtClean="0"/>
                        <a:t>Работа характеризуется композиционной стройностью и завершённостью, </a:t>
                      </a:r>
                    </a:p>
                    <a:p>
                      <a:r>
                        <a:rPr lang="ru-RU" b="1" dirty="0" smtClean="0"/>
                        <a:t>но</a:t>
                      </a:r>
                      <a:r>
                        <a:rPr lang="ru-RU" dirty="0" smtClean="0"/>
                        <a:t> </a:t>
                      </a:r>
                    </a:p>
                    <a:p>
                      <a:r>
                        <a:rPr lang="ru-RU" dirty="0" smtClean="0"/>
                        <a:t>допущена одна ошибка в построении текста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0152792"/>
                  </a:ext>
                </a:extLst>
              </a:tr>
              <a:tr h="355636">
                <a:tc vMerge="1">
                  <a:txBody>
                    <a:bodyPr/>
                    <a:lstStyle/>
                    <a:p>
                      <a:endParaRPr lang="ru-RU" dirty="0"/>
                    </a:p>
                  </a:txBody>
                  <a:tcPr/>
                </a:tc>
                <a:tc>
                  <a:txBody>
                    <a:bodyPr/>
                    <a:lstStyle/>
                    <a:p>
                      <a:r>
                        <a:rPr lang="ru-RU" dirty="0" smtClean="0"/>
                        <a:t>В работе допущено две и более ошибки в построении текста</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2176708331"/>
                  </a:ext>
                </a:extLst>
              </a:tr>
              <a:tr h="478401">
                <a:tc gridSpan="2">
                  <a:txBody>
                    <a:bodyPr/>
                    <a:lstStyle/>
                    <a:p>
                      <a:r>
                        <a:rPr lang="ru-RU" b="1" dirty="0" smtClean="0"/>
                        <a:t>Максимальное количество баллов за сочинение по критериям С2К1–С2К4</a:t>
                      </a:r>
                      <a:endParaRPr lang="ru-RU" b="1" dirty="0"/>
                    </a:p>
                  </a:txBody>
                  <a:tcPr/>
                </a:tc>
                <a:tc hMerge="1">
                  <a:txBody>
                    <a:bodyPr/>
                    <a:lstStyle/>
                    <a:p>
                      <a:endParaRPr lang="ru-RU" dirty="0"/>
                    </a:p>
                  </a:txBody>
                  <a:tcPr/>
                </a:tc>
                <a:tc>
                  <a:txBody>
                    <a:bodyPr/>
                    <a:lstStyle/>
                    <a:p>
                      <a:pPr algn="ctr"/>
                      <a:r>
                        <a:rPr lang="ru-RU" b="1" dirty="0" smtClean="0"/>
                        <a:t>9</a:t>
                      </a:r>
                      <a:endParaRPr lang="ru-RU" b="1" dirty="0"/>
                    </a:p>
                  </a:txBody>
                  <a:tcPr/>
                </a:tc>
                <a:extLst>
                  <a:ext uri="{0D108BD9-81ED-4DB2-BD59-A6C34878D82A}">
                    <a16:rowId xmlns:a16="http://schemas.microsoft.com/office/drawing/2014/main" val="2041084790"/>
                  </a:ext>
                </a:extLst>
              </a:tr>
            </a:tbl>
          </a:graphicData>
        </a:graphic>
      </p:graphicFrame>
    </p:spTree>
    <p:extLst>
      <p:ext uri="{BB962C8B-B14F-4D97-AF65-F5344CB8AC3E}">
        <p14:creationId xmlns:p14="http://schemas.microsoft.com/office/powerpoint/2010/main" val="5270806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Внимание!</a:t>
            </a:r>
          </a:p>
        </p:txBody>
      </p:sp>
      <p:sp>
        <p:nvSpPr>
          <p:cNvPr id="3" name="Объект 2"/>
          <p:cNvSpPr>
            <a:spLocks noGrp="1"/>
          </p:cNvSpPr>
          <p:nvPr>
            <p:ph idx="1"/>
          </p:nvPr>
        </p:nvSpPr>
        <p:spPr/>
        <p:txBody>
          <a:bodyPr/>
          <a:lstStyle/>
          <a:p>
            <a:r>
              <a:rPr lang="ru-RU" b="1" dirty="0"/>
              <a:t>Если сочинение представляет собой полностью переписанный или пересказанный текст, такая работа оценивается нулём баллов по всем критериям (</a:t>
            </a:r>
            <a:r>
              <a:rPr lang="ru-RU" b="1" dirty="0" smtClean="0"/>
              <a:t>С2К1–С2К4</a:t>
            </a:r>
            <a:r>
              <a:rPr lang="ru-RU" b="1" dirty="0"/>
              <a:t>; ГК1–ГК4, ФК1). </a:t>
            </a:r>
            <a:endParaRPr lang="ru-RU" b="1" dirty="0" smtClean="0"/>
          </a:p>
          <a:p>
            <a:r>
              <a:rPr lang="ru-RU" b="1" dirty="0" smtClean="0"/>
              <a:t>Грамотность </a:t>
            </a:r>
            <a:r>
              <a:rPr lang="ru-RU" b="1" dirty="0"/>
              <a:t>письменной речи экзаменуемого и фактическая точность его письменной речи оцениваются отдельно</a:t>
            </a:r>
          </a:p>
        </p:txBody>
      </p:sp>
    </p:spTree>
    <p:extLst>
      <p:ext uri="{BB962C8B-B14F-4D97-AF65-F5344CB8AC3E}">
        <p14:creationId xmlns:p14="http://schemas.microsoft.com/office/powerpoint/2010/main" val="41955191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Сочинение на основе ценностного понятия (9.3)</a:t>
            </a:r>
            <a:endParaRPr lang="ru-RU" dirty="0"/>
          </a:p>
        </p:txBody>
      </p:sp>
      <p:sp>
        <p:nvSpPr>
          <p:cNvPr id="3" name="Объект 2"/>
          <p:cNvSpPr>
            <a:spLocks noGrp="1"/>
          </p:cNvSpPr>
          <p:nvPr>
            <p:ph idx="1"/>
          </p:nvPr>
        </p:nvSpPr>
        <p:spPr>
          <a:xfrm>
            <a:off x="913795" y="2096064"/>
            <a:ext cx="10353762" cy="4313528"/>
          </a:xfrm>
        </p:spPr>
        <p:txBody>
          <a:bodyPr>
            <a:normAutofit fontScale="92500" lnSpcReduction="20000"/>
          </a:bodyPr>
          <a:lstStyle/>
          <a:p>
            <a:pPr marL="0" indent="0" algn="ctr">
              <a:buNone/>
            </a:pPr>
            <a:r>
              <a:rPr lang="ru-RU" sz="2400" b="1" dirty="0" smtClean="0"/>
              <a:t>Образец задания 9.3</a:t>
            </a:r>
          </a:p>
          <a:p>
            <a:pPr marL="0" indent="0">
              <a:buNone/>
            </a:pPr>
            <a:r>
              <a:rPr lang="ru-RU" dirty="0"/>
              <a:t>Как Вы понимаете значение слова СМЕЛОСТЬ? Сформулируйте и прокомментируйте данное Вами определение. Напишите </a:t>
            </a:r>
            <a:r>
              <a:rPr lang="ru-RU" dirty="0" smtClean="0"/>
              <a:t>сочинение-рассуждение </a:t>
            </a:r>
            <a:r>
              <a:rPr lang="ru-RU" dirty="0"/>
              <a:t>на тему </a:t>
            </a:r>
            <a:r>
              <a:rPr lang="ru-RU" i="1" dirty="0"/>
              <a:t>«Какого человека можно считать смелым?»</a:t>
            </a:r>
            <a:r>
              <a:rPr lang="ru-RU" dirty="0"/>
              <a:t>, взяв в качестве тезиса данное Вами определение. Аргументируя свой тезис, приведите два примера-аргумента, подтверждающих Ваши рассуждения: один пример-аргумент приведите из прочитанного текста, а второй – из Вашего жизненного опыта. </a:t>
            </a:r>
            <a:endParaRPr lang="ru-RU" dirty="0" smtClean="0"/>
          </a:p>
          <a:p>
            <a:pPr marL="0" indent="0">
              <a:buNone/>
            </a:pPr>
            <a:r>
              <a:rPr lang="ru-RU" dirty="0" smtClean="0"/>
              <a:t>Объём </a:t>
            </a:r>
            <a:r>
              <a:rPr lang="ru-RU" dirty="0"/>
              <a:t>сочинения должен составлять не менее 70 слов. </a:t>
            </a:r>
            <a:endParaRPr lang="ru-RU" dirty="0" smtClean="0"/>
          </a:p>
          <a:p>
            <a:pPr marL="0" indent="0">
              <a:buNone/>
            </a:pPr>
            <a:r>
              <a:rPr lang="ru-RU" dirty="0" smtClean="0"/>
              <a:t>Если </a:t>
            </a:r>
            <a:r>
              <a:rPr lang="ru-RU" dirty="0"/>
              <a:t>сочинение представляет собой пересказанный или полностью переписанный исходный текст без каких бы то ни было комментариев, такая работа оценивается нулём баллов. </a:t>
            </a:r>
            <a:endParaRPr lang="ru-RU" dirty="0" smtClean="0"/>
          </a:p>
          <a:p>
            <a:pPr marL="0" indent="0">
              <a:buNone/>
            </a:pPr>
            <a:r>
              <a:rPr lang="ru-RU" dirty="0" smtClean="0"/>
              <a:t>Сочинение </a:t>
            </a:r>
            <a:r>
              <a:rPr lang="ru-RU" dirty="0"/>
              <a:t>пишите аккуратно, разборчивым почерком</a:t>
            </a:r>
            <a:endParaRPr lang="ru-RU" b="1" dirty="0"/>
          </a:p>
        </p:txBody>
      </p:sp>
    </p:spTree>
    <p:extLst>
      <p:ext uri="{BB962C8B-B14F-4D97-AF65-F5344CB8AC3E}">
        <p14:creationId xmlns:p14="http://schemas.microsoft.com/office/powerpoint/2010/main" val="15345409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1"/>
            <a:ext cx="10353761" cy="999392"/>
          </a:xfrm>
        </p:spPr>
        <p:txBody>
          <a:bodyPr>
            <a:normAutofit fontScale="90000"/>
          </a:bodyPr>
          <a:lstStyle/>
          <a:p>
            <a:r>
              <a:rPr lang="ru-RU" dirty="0" smtClean="0"/>
              <a:t>Критерии оценивания сочинения 9.3</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279577346"/>
              </p:ext>
            </p:extLst>
          </p:nvPr>
        </p:nvGraphicFramePr>
        <p:xfrm>
          <a:off x="914400" y="2095500"/>
          <a:ext cx="10353675" cy="3754120"/>
        </p:xfrm>
        <a:graphic>
          <a:graphicData uri="http://schemas.openxmlformats.org/drawingml/2006/table">
            <a:tbl>
              <a:tblPr firstRow="1" bandRow="1">
                <a:tableStyleId>{5C22544A-7EE6-4342-B048-85BDC9FD1C3A}</a:tableStyleId>
              </a:tblPr>
              <a:tblGrid>
                <a:gridCol w="888023">
                  <a:extLst>
                    <a:ext uri="{9D8B030D-6E8A-4147-A177-3AD203B41FA5}">
                      <a16:colId xmlns:a16="http://schemas.microsoft.com/office/drawing/2014/main" val="3542174537"/>
                    </a:ext>
                  </a:extLst>
                </a:gridCol>
                <a:gridCol w="8414239">
                  <a:extLst>
                    <a:ext uri="{9D8B030D-6E8A-4147-A177-3AD203B41FA5}">
                      <a16:colId xmlns:a16="http://schemas.microsoft.com/office/drawing/2014/main" val="3805228690"/>
                    </a:ext>
                  </a:extLst>
                </a:gridCol>
                <a:gridCol w="1051413">
                  <a:extLst>
                    <a:ext uri="{9D8B030D-6E8A-4147-A177-3AD203B41FA5}">
                      <a16:colId xmlns:a16="http://schemas.microsoft.com/office/drawing/2014/main" val="480530823"/>
                    </a:ext>
                  </a:extLst>
                </a:gridCol>
              </a:tblGrid>
              <a:tr h="370840">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оценивания сочинения-рассуждения на тему, связанную с анализом текста (9.3) </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38798357"/>
                  </a:ext>
                </a:extLst>
              </a:tr>
              <a:tr h="370840">
                <a:tc>
                  <a:txBody>
                    <a:bodyPr/>
                    <a:lstStyle/>
                    <a:p>
                      <a:r>
                        <a:rPr lang="ru-RU" sz="1800" b="1" kern="1200" dirty="0" smtClean="0">
                          <a:solidFill>
                            <a:schemeClr val="dk1"/>
                          </a:solidFill>
                          <a:effectLst/>
                          <a:latin typeface="+mn-lt"/>
                          <a:ea typeface="+mn-ea"/>
                          <a:cs typeface="+mn-cs"/>
                        </a:rPr>
                        <a:t>С3К1</a:t>
                      </a:r>
                      <a:endParaRPr lang="ru-RU" dirty="0"/>
                    </a:p>
                  </a:txBody>
                  <a:tcPr/>
                </a:tc>
                <a:tc>
                  <a:txBody>
                    <a:bodyPr/>
                    <a:lstStyle/>
                    <a:p>
                      <a:r>
                        <a:rPr lang="ru-RU" b="1" dirty="0" smtClean="0"/>
                        <a:t>Толкование значения слова</a:t>
                      </a:r>
                      <a:endParaRPr lang="ru-RU" b="1" dirty="0"/>
                    </a:p>
                  </a:txBody>
                  <a:tcPr/>
                </a:tc>
                <a:tc>
                  <a:txBody>
                    <a:bodyPr/>
                    <a:lstStyle/>
                    <a:p>
                      <a:endParaRPr lang="ru-RU" dirty="0"/>
                    </a:p>
                  </a:txBody>
                  <a:tcPr/>
                </a:tc>
                <a:extLst>
                  <a:ext uri="{0D108BD9-81ED-4DB2-BD59-A6C34878D82A}">
                    <a16:rowId xmlns:a16="http://schemas.microsoft.com/office/drawing/2014/main" val="3311138864"/>
                  </a:ext>
                </a:extLst>
              </a:tr>
              <a:tr h="370840">
                <a:tc rowSpan="3">
                  <a:txBody>
                    <a:bodyPr/>
                    <a:lstStyle/>
                    <a:p>
                      <a:endParaRPr lang="ru-RU" dirty="0"/>
                    </a:p>
                  </a:txBody>
                  <a:tcPr/>
                </a:tc>
                <a:tc>
                  <a:txBody>
                    <a:bodyPr/>
                    <a:lstStyle/>
                    <a:p>
                      <a:r>
                        <a:rPr lang="ru-RU" dirty="0" smtClean="0"/>
                        <a:t>Экзаменуемый (в той или иной форме в любой из частей сочинения) дал определение и прокомментировал его</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4133375772"/>
                  </a:ext>
                </a:extLst>
              </a:tr>
              <a:tr h="370840">
                <a:tc vMerge="1">
                  <a:txBody>
                    <a:bodyPr/>
                    <a:lstStyle/>
                    <a:p>
                      <a:endParaRPr lang="ru-RU" dirty="0"/>
                    </a:p>
                  </a:txBody>
                  <a:tcPr/>
                </a:tc>
                <a:tc>
                  <a:txBody>
                    <a:bodyPr/>
                    <a:lstStyle/>
                    <a:p>
                      <a:r>
                        <a:rPr lang="ru-RU" dirty="0" smtClean="0"/>
                        <a:t>Экзаменуемый (в той или иной форме в любой из частей сочинения) дал определение, </a:t>
                      </a:r>
                    </a:p>
                    <a:p>
                      <a:r>
                        <a:rPr lang="ru-RU" b="1" dirty="0" smtClean="0"/>
                        <a:t>но</a:t>
                      </a:r>
                      <a:r>
                        <a:rPr lang="ru-RU" dirty="0" smtClean="0"/>
                        <a:t> </a:t>
                      </a:r>
                    </a:p>
                    <a:p>
                      <a:r>
                        <a:rPr lang="ru-RU" dirty="0" smtClean="0"/>
                        <a:t>не прокомментировал его</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3545434"/>
                  </a:ext>
                </a:extLst>
              </a:tr>
              <a:tr h="370840">
                <a:tc vMerge="1">
                  <a:txBody>
                    <a:bodyPr/>
                    <a:lstStyle/>
                    <a:p>
                      <a:endParaRPr lang="ru-RU" dirty="0"/>
                    </a:p>
                  </a:txBody>
                  <a:tcPr/>
                </a:tc>
                <a:tc>
                  <a:txBody>
                    <a:bodyPr/>
                    <a:lstStyle/>
                    <a:p>
                      <a:r>
                        <a:rPr lang="ru-RU" dirty="0" smtClean="0"/>
                        <a:t>Экзаменуемый дал неверное определение, </a:t>
                      </a:r>
                    </a:p>
                    <a:p>
                      <a:r>
                        <a:rPr lang="ru-RU" b="1" dirty="0" smtClean="0"/>
                        <a:t>или </a:t>
                      </a:r>
                    </a:p>
                    <a:p>
                      <a:r>
                        <a:rPr lang="ru-RU" dirty="0" smtClean="0"/>
                        <a:t>толкование слова в работе экзаменуемого отсутствует</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3300520026"/>
                  </a:ext>
                </a:extLst>
              </a:tr>
            </a:tbl>
          </a:graphicData>
        </a:graphic>
      </p:graphicFrame>
    </p:spTree>
    <p:extLst>
      <p:ext uri="{BB962C8B-B14F-4D97-AF65-F5344CB8AC3E}">
        <p14:creationId xmlns:p14="http://schemas.microsoft.com/office/powerpoint/2010/main" val="18581472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Толкование значения слова</a:t>
            </a:r>
            <a:endParaRPr lang="ru-RU" dirty="0"/>
          </a:p>
        </p:txBody>
      </p:sp>
      <p:sp>
        <p:nvSpPr>
          <p:cNvPr id="3" name="Объект 2"/>
          <p:cNvSpPr>
            <a:spLocks noGrp="1"/>
          </p:cNvSpPr>
          <p:nvPr>
            <p:ph idx="1"/>
          </p:nvPr>
        </p:nvSpPr>
        <p:spPr/>
        <p:txBody>
          <a:bodyPr/>
          <a:lstStyle/>
          <a:p>
            <a:r>
              <a:rPr lang="ru-RU" dirty="0">
                <a:effectLst/>
              </a:rPr>
              <a:t>Экзаменуемый не обязан в точности воспроизвести словарную статью, его задача – показать, что он </a:t>
            </a:r>
            <a:r>
              <a:rPr lang="ru-RU" b="1" dirty="0">
                <a:effectLst/>
              </a:rPr>
              <a:t>понимает</a:t>
            </a:r>
            <a:r>
              <a:rPr lang="ru-RU" dirty="0">
                <a:effectLst/>
              </a:rPr>
              <a:t> значение предложенного для анализа понятия, раскрывает его ценностный смысл, выявляет те семантические оттенки, которые актуализированы в предложенном тексте. </a:t>
            </a:r>
            <a:endParaRPr lang="ru-RU" dirty="0" smtClean="0">
              <a:effectLst/>
            </a:endParaRPr>
          </a:p>
          <a:p>
            <a:r>
              <a:rPr lang="ru-RU" dirty="0">
                <a:effectLst/>
              </a:rPr>
              <a:t>Э</a:t>
            </a:r>
            <a:r>
              <a:rPr lang="ru-RU" dirty="0" smtClean="0">
                <a:effectLst/>
              </a:rPr>
              <a:t>кзаменуемый </a:t>
            </a:r>
            <a:r>
              <a:rPr lang="ru-RU" dirty="0">
                <a:effectLst/>
              </a:rPr>
              <a:t>должен раскрыть содержание понятия, то есть определить его существенные признаки.  </a:t>
            </a:r>
          </a:p>
          <a:p>
            <a:endParaRPr lang="ru-RU" dirty="0" smtClean="0">
              <a:effectLst/>
            </a:endParaRPr>
          </a:p>
          <a:p>
            <a:endParaRPr lang="ru-RU" dirty="0"/>
          </a:p>
        </p:txBody>
      </p:sp>
    </p:spTree>
    <p:extLst>
      <p:ext uri="{BB962C8B-B14F-4D97-AF65-F5344CB8AC3E}">
        <p14:creationId xmlns:p14="http://schemas.microsoft.com/office/powerpoint/2010/main" val="202605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Сжатое изложение</a:t>
            </a:r>
            <a:endParaRPr lang="ru-RU" dirty="0"/>
          </a:p>
        </p:txBody>
      </p:sp>
      <p:sp>
        <p:nvSpPr>
          <p:cNvPr id="3" name="Объект 2"/>
          <p:cNvSpPr>
            <a:spLocks noGrp="1"/>
          </p:cNvSpPr>
          <p:nvPr>
            <p:ph idx="1"/>
          </p:nvPr>
        </p:nvSpPr>
        <p:spPr/>
        <p:txBody>
          <a:bodyPr>
            <a:normAutofit/>
          </a:bodyPr>
          <a:lstStyle/>
          <a:p>
            <a:pPr marL="0" indent="0" algn="ctr">
              <a:buNone/>
            </a:pPr>
            <a:r>
              <a:rPr lang="ru-RU" sz="2800" b="1" dirty="0" smtClean="0"/>
              <a:t>Образец задания 1</a:t>
            </a:r>
          </a:p>
          <a:p>
            <a:pPr marL="0" indent="0">
              <a:lnSpc>
                <a:spcPct val="110000"/>
              </a:lnSpc>
              <a:spcBef>
                <a:spcPts val="0"/>
              </a:spcBef>
              <a:buNone/>
            </a:pPr>
            <a:r>
              <a:rPr lang="ru-RU" dirty="0">
                <a:effectLst/>
              </a:rPr>
              <a:t>Прослушайте текст и напишите сжатое изложение. </a:t>
            </a:r>
          </a:p>
          <a:p>
            <a:pPr marL="0" indent="0">
              <a:lnSpc>
                <a:spcPct val="110000"/>
              </a:lnSpc>
              <a:spcBef>
                <a:spcPts val="0"/>
              </a:spcBef>
              <a:buNone/>
            </a:pPr>
            <a:r>
              <a:rPr lang="ru-RU" dirty="0">
                <a:effectLst/>
              </a:rPr>
              <a:t>Учтите, что Вы должны передать главное содержание как каждой </a:t>
            </a:r>
            <a:r>
              <a:rPr lang="ru-RU" dirty="0" err="1">
                <a:effectLst/>
              </a:rPr>
              <a:t>микротемы</a:t>
            </a:r>
            <a:r>
              <a:rPr lang="ru-RU" dirty="0">
                <a:effectLst/>
              </a:rPr>
              <a:t>, так и всего текста в целом.</a:t>
            </a:r>
          </a:p>
          <a:p>
            <a:pPr marL="0" indent="0">
              <a:lnSpc>
                <a:spcPct val="110000"/>
              </a:lnSpc>
              <a:spcBef>
                <a:spcPts val="0"/>
              </a:spcBef>
              <a:buNone/>
            </a:pPr>
            <a:r>
              <a:rPr lang="ru-RU" dirty="0">
                <a:effectLst/>
              </a:rPr>
              <a:t>Объём изложения – не менее 70 слов.</a:t>
            </a:r>
          </a:p>
          <a:p>
            <a:pPr marL="0" indent="0">
              <a:lnSpc>
                <a:spcPct val="110000"/>
              </a:lnSpc>
              <a:spcBef>
                <a:spcPts val="0"/>
              </a:spcBef>
              <a:buNone/>
            </a:pPr>
            <a:r>
              <a:rPr lang="ru-RU" dirty="0">
                <a:effectLst/>
              </a:rPr>
              <a:t>Пишите изложение аккуратно, разборчивым почерком. </a:t>
            </a:r>
            <a:endParaRPr lang="ru-RU" dirty="0" smtClean="0">
              <a:effectLst/>
            </a:endParaRPr>
          </a:p>
          <a:p>
            <a:pPr marL="0" indent="0">
              <a:lnSpc>
                <a:spcPct val="110000"/>
              </a:lnSpc>
              <a:spcBef>
                <a:spcPts val="0"/>
              </a:spcBef>
              <a:buNone/>
            </a:pPr>
            <a:endParaRPr lang="ru-RU" dirty="0">
              <a:effectLst/>
            </a:endParaRPr>
          </a:p>
          <a:p>
            <a:pPr marL="0" indent="0">
              <a:lnSpc>
                <a:spcPct val="110000"/>
              </a:lnSpc>
              <a:spcBef>
                <a:spcPts val="0"/>
              </a:spcBef>
              <a:buNone/>
            </a:pPr>
            <a:r>
              <a:rPr lang="ru-RU" dirty="0" smtClean="0">
                <a:effectLst/>
              </a:rPr>
              <a:t>Если </a:t>
            </a:r>
            <a:r>
              <a:rPr lang="ru-RU" dirty="0">
                <a:effectLst/>
              </a:rPr>
              <a:t>в изложении менее 50 слов, то такая работа не засчитывается и оценивается нулём баллов, задание считается невыполненным. </a:t>
            </a:r>
          </a:p>
          <a:p>
            <a:pPr marL="0" indent="0">
              <a:buNone/>
            </a:pPr>
            <a:endParaRPr lang="ru-RU" dirty="0">
              <a:effectLst/>
            </a:endParaRPr>
          </a:p>
          <a:p>
            <a:pPr marL="0" indent="0" algn="ctr">
              <a:buNone/>
            </a:pPr>
            <a:endParaRPr lang="ru-RU" b="1" dirty="0" smtClean="0"/>
          </a:p>
        </p:txBody>
      </p:sp>
    </p:spTree>
    <p:extLst>
      <p:ext uri="{BB962C8B-B14F-4D97-AF65-F5344CB8AC3E}">
        <p14:creationId xmlns:p14="http://schemas.microsoft.com/office/powerpoint/2010/main" val="15132887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Приемы определения ценностного понятия</a:t>
            </a:r>
            <a:endParaRPr lang="ru-RU" dirty="0"/>
          </a:p>
        </p:txBody>
      </p:sp>
      <p:sp>
        <p:nvSpPr>
          <p:cNvPr id="3" name="Объект 2"/>
          <p:cNvSpPr>
            <a:spLocks noGrp="1"/>
          </p:cNvSpPr>
          <p:nvPr>
            <p:ph idx="1"/>
          </p:nvPr>
        </p:nvSpPr>
        <p:spPr/>
        <p:txBody>
          <a:bodyPr>
            <a:normAutofit lnSpcReduction="10000"/>
          </a:bodyPr>
          <a:lstStyle/>
          <a:p>
            <a:pPr marL="457200" indent="-457200">
              <a:buFont typeface="+mj-lt"/>
              <a:buAutoNum type="arabicParenR"/>
            </a:pPr>
            <a:r>
              <a:rPr lang="ru-RU" dirty="0" smtClean="0">
                <a:effectLst/>
              </a:rPr>
              <a:t>классическая </a:t>
            </a:r>
            <a:r>
              <a:rPr lang="ru-RU" dirty="0">
                <a:effectLst/>
              </a:rPr>
              <a:t>дефиниция, когда понятие определяется через родовые и видовые признаки;</a:t>
            </a:r>
          </a:p>
          <a:p>
            <a:pPr marL="457200" indent="-457200">
              <a:buFont typeface="+mj-lt"/>
              <a:buAutoNum type="arabicParenR"/>
            </a:pPr>
            <a:r>
              <a:rPr lang="ru-RU" dirty="0" smtClean="0">
                <a:effectLst/>
              </a:rPr>
              <a:t>описание</a:t>
            </a:r>
            <a:r>
              <a:rPr lang="ru-RU" dirty="0">
                <a:effectLst/>
              </a:rPr>
              <a:t>, когда перечисляются свойства и признаки данного понятия;</a:t>
            </a:r>
          </a:p>
          <a:p>
            <a:pPr marL="457200" indent="-457200">
              <a:buFont typeface="+mj-lt"/>
              <a:buAutoNum type="arabicParenR"/>
            </a:pPr>
            <a:r>
              <a:rPr lang="ru-RU" dirty="0" smtClean="0">
                <a:effectLst/>
              </a:rPr>
              <a:t>характеристика</a:t>
            </a:r>
            <a:r>
              <a:rPr lang="ru-RU" dirty="0">
                <a:effectLst/>
              </a:rPr>
              <a:t>, когда приводятся наиболее яркие, существенные признаки данного понятия; </a:t>
            </a:r>
          </a:p>
          <a:p>
            <a:pPr marL="457200" indent="-457200">
              <a:buFont typeface="+mj-lt"/>
              <a:buAutoNum type="arabicParenR"/>
            </a:pPr>
            <a:r>
              <a:rPr lang="ru-RU" dirty="0" smtClean="0">
                <a:effectLst/>
              </a:rPr>
              <a:t>сравнение</a:t>
            </a:r>
            <a:r>
              <a:rPr lang="ru-RU" dirty="0">
                <a:effectLst/>
              </a:rPr>
              <a:t>, когда данное понятие соотносится с какими-либо понятиями, похожими на него;</a:t>
            </a:r>
          </a:p>
          <a:p>
            <a:pPr marL="457200" indent="-457200">
              <a:buFont typeface="+mj-lt"/>
              <a:buAutoNum type="arabicParenR"/>
            </a:pPr>
            <a:r>
              <a:rPr lang="ru-RU" dirty="0" smtClean="0">
                <a:effectLst/>
              </a:rPr>
              <a:t>различение</a:t>
            </a:r>
            <a:r>
              <a:rPr lang="ru-RU" dirty="0">
                <a:effectLst/>
              </a:rPr>
              <a:t>, когда содержание данного понятия определяется указанием на различия в сравнении с другими понятиями. </a:t>
            </a:r>
          </a:p>
          <a:p>
            <a:endParaRPr lang="ru-RU" dirty="0"/>
          </a:p>
        </p:txBody>
      </p:sp>
    </p:spTree>
    <p:extLst>
      <p:ext uri="{BB962C8B-B14F-4D97-AF65-F5344CB8AC3E}">
        <p14:creationId xmlns:p14="http://schemas.microsoft.com/office/powerpoint/2010/main" val="25538750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158262"/>
            <a:ext cx="10353761" cy="844061"/>
          </a:xfrm>
        </p:spPr>
        <p:txBody>
          <a:bodyPr/>
          <a:lstStyle/>
          <a:p>
            <a:r>
              <a:rPr lang="ru-RU" dirty="0" smtClean="0"/>
              <a:t>Комментарий</a:t>
            </a:r>
            <a:endParaRPr lang="ru-RU" dirty="0"/>
          </a:p>
        </p:txBody>
      </p:sp>
      <p:sp>
        <p:nvSpPr>
          <p:cNvPr id="3" name="Объект 2"/>
          <p:cNvSpPr>
            <a:spLocks noGrp="1"/>
          </p:cNvSpPr>
          <p:nvPr>
            <p:ph idx="1"/>
          </p:nvPr>
        </p:nvSpPr>
        <p:spPr>
          <a:xfrm>
            <a:off x="913795" y="1081453"/>
            <a:ext cx="10353762" cy="5354515"/>
          </a:xfrm>
        </p:spPr>
        <p:txBody>
          <a:bodyPr>
            <a:normAutofit fontScale="92500" lnSpcReduction="10000"/>
          </a:bodyPr>
          <a:lstStyle/>
          <a:p>
            <a:pPr marL="0" indent="0">
              <a:buNone/>
            </a:pPr>
            <a:r>
              <a:rPr lang="ru-RU" dirty="0">
                <a:effectLst/>
              </a:rPr>
              <a:t>Комментарий может строиться на развитии различных смысловых линий:</a:t>
            </a:r>
          </a:p>
          <a:p>
            <a:pPr marL="457200" indent="-457200">
              <a:buFont typeface="+mj-lt"/>
              <a:buAutoNum type="arabicParenR"/>
            </a:pPr>
            <a:r>
              <a:rPr lang="ru-RU" dirty="0" smtClean="0">
                <a:effectLst/>
              </a:rPr>
              <a:t>раскрытие </a:t>
            </a:r>
            <a:r>
              <a:rPr lang="ru-RU" dirty="0">
                <a:effectLst/>
              </a:rPr>
              <a:t>актуальности рассматриваемой ценности;</a:t>
            </a:r>
          </a:p>
          <a:p>
            <a:pPr marL="457200" indent="-457200">
              <a:buFont typeface="+mj-lt"/>
              <a:buAutoNum type="arabicParenR"/>
            </a:pPr>
            <a:r>
              <a:rPr lang="ru-RU" dirty="0" smtClean="0">
                <a:effectLst/>
              </a:rPr>
              <a:t>вычленение </a:t>
            </a:r>
            <a:r>
              <a:rPr lang="ru-RU" dirty="0">
                <a:effectLst/>
              </a:rPr>
              <a:t>в содержательном комплексе понятия наиболее значимого аспекта;</a:t>
            </a:r>
          </a:p>
          <a:p>
            <a:pPr marL="457200" indent="-457200">
              <a:buFont typeface="+mj-lt"/>
              <a:buAutoNum type="arabicParenR"/>
            </a:pPr>
            <a:r>
              <a:rPr lang="ru-RU" dirty="0" smtClean="0">
                <a:effectLst/>
              </a:rPr>
              <a:t>анализ </a:t>
            </a:r>
            <a:r>
              <a:rPr lang="ru-RU" dirty="0">
                <a:effectLst/>
              </a:rPr>
              <a:t>смысловой многозначности понятия, адекватной сложной многомерности обозначенного явления действительности;</a:t>
            </a:r>
          </a:p>
          <a:p>
            <a:pPr marL="457200" indent="-457200">
              <a:buFont typeface="+mj-lt"/>
              <a:buAutoNum type="arabicParenR"/>
            </a:pPr>
            <a:r>
              <a:rPr lang="ru-RU" dirty="0" smtClean="0">
                <a:effectLst/>
              </a:rPr>
              <a:t>противопоставление </a:t>
            </a:r>
            <a:r>
              <a:rPr lang="ru-RU" dirty="0">
                <a:effectLst/>
              </a:rPr>
              <a:t>(соотнесение) с другими словами для выявления смысловой сущности предложенного понятия. </a:t>
            </a:r>
          </a:p>
          <a:p>
            <a:pPr marL="0" indent="0">
              <a:buNone/>
            </a:pPr>
            <a:r>
              <a:rPr lang="ru-RU" dirty="0">
                <a:effectLst/>
              </a:rPr>
              <a:t>Независимо от того, какой именно комментарий предложит учащийся, определяющими являются следующие моменты:</a:t>
            </a:r>
          </a:p>
          <a:p>
            <a:pPr marL="457200" indent="-457200">
              <a:buFont typeface="+mj-lt"/>
              <a:buAutoNum type="arabicParenR"/>
            </a:pPr>
            <a:r>
              <a:rPr lang="ru-RU" dirty="0" smtClean="0">
                <a:effectLst/>
              </a:rPr>
              <a:t>толкование </a:t>
            </a:r>
            <a:r>
              <a:rPr lang="ru-RU" dirty="0">
                <a:effectLst/>
              </a:rPr>
              <a:t>понятия в русле его реального значения, отражающее личностно окрашенное понимание;</a:t>
            </a:r>
          </a:p>
          <a:p>
            <a:pPr marL="457200" indent="-457200">
              <a:buFont typeface="+mj-lt"/>
              <a:buAutoNum type="arabicParenR"/>
            </a:pPr>
            <a:r>
              <a:rPr lang="ru-RU" smtClean="0">
                <a:effectLst/>
              </a:rPr>
              <a:t>содержательная </a:t>
            </a:r>
            <a:r>
              <a:rPr lang="ru-RU" dirty="0">
                <a:effectLst/>
              </a:rPr>
              <a:t>направленность комментария на объяснение предложенного понятия, раскрытие его смысла. </a:t>
            </a:r>
          </a:p>
          <a:p>
            <a:endParaRPr lang="ru-RU" dirty="0"/>
          </a:p>
        </p:txBody>
      </p:sp>
    </p:spTree>
    <p:extLst>
      <p:ext uri="{BB962C8B-B14F-4D97-AF65-F5344CB8AC3E}">
        <p14:creationId xmlns:p14="http://schemas.microsoft.com/office/powerpoint/2010/main" val="4969891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Толкование значения слова</a:t>
            </a:r>
            <a:endParaRPr lang="ru-RU" dirty="0"/>
          </a:p>
        </p:txBody>
      </p:sp>
      <p:sp>
        <p:nvSpPr>
          <p:cNvPr id="3" name="Объект 2"/>
          <p:cNvSpPr>
            <a:spLocks noGrp="1"/>
          </p:cNvSpPr>
          <p:nvPr>
            <p:ph idx="1"/>
          </p:nvPr>
        </p:nvSpPr>
        <p:spPr/>
        <p:txBody>
          <a:bodyPr>
            <a:normAutofit/>
          </a:bodyPr>
          <a:lstStyle/>
          <a:p>
            <a:r>
              <a:rPr lang="ru-RU" b="1" dirty="0">
                <a:effectLst/>
              </a:rPr>
              <a:t>О</a:t>
            </a:r>
            <a:r>
              <a:rPr lang="ru-RU" b="1" dirty="0" smtClean="0">
                <a:effectLst/>
              </a:rPr>
              <a:t>пределение </a:t>
            </a:r>
            <a:r>
              <a:rPr lang="ru-RU" b="1" dirty="0">
                <a:effectLst/>
              </a:rPr>
              <a:t>понятия может выступать и как генеральный тезис, который будет обосновываться материалом исходного текста, и как конечный результат осмысления тех жизненных противоречий, которые рассмотрены автором. Тогда определение выступает в виде итогового вывода. </a:t>
            </a:r>
            <a:endParaRPr lang="ru-RU" b="1" dirty="0" smtClean="0">
              <a:effectLst/>
            </a:endParaRPr>
          </a:p>
          <a:p>
            <a:r>
              <a:rPr lang="ru-RU" b="1" dirty="0">
                <a:effectLst/>
              </a:rPr>
              <a:t>Ценностные понятия в силу своей отвлеченности представляют серьезную трудность для толкования, поэтому 0 баллов  не следует ставить за работу, где дано определение хотя и неполное, но комментарий  раскрывает, объясняет содержание данного понятия.</a:t>
            </a:r>
            <a:endParaRPr lang="ru-RU" dirty="0">
              <a:effectLst/>
            </a:endParaRPr>
          </a:p>
          <a:p>
            <a:pPr marL="0" indent="0">
              <a:buNone/>
            </a:pPr>
            <a:endParaRPr lang="ru-RU" sz="2400" dirty="0"/>
          </a:p>
        </p:txBody>
      </p:sp>
    </p:spTree>
    <p:extLst>
      <p:ext uri="{BB962C8B-B14F-4D97-AF65-F5344CB8AC3E}">
        <p14:creationId xmlns:p14="http://schemas.microsoft.com/office/powerpoint/2010/main" val="30351002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15462"/>
            <a:ext cx="10353761" cy="773723"/>
          </a:xfrm>
        </p:spPr>
        <p:txBody>
          <a:bodyPr>
            <a:normAutofit fontScale="90000"/>
          </a:bodyPr>
          <a:lstStyle/>
          <a:p>
            <a:r>
              <a:rPr lang="ru-RU" dirty="0" smtClean="0"/>
              <a:t>Критерии оценивания сочинения 9.3</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032302498"/>
              </p:ext>
            </p:extLst>
          </p:nvPr>
        </p:nvGraphicFramePr>
        <p:xfrm>
          <a:off x="914400" y="2250830"/>
          <a:ext cx="10353675" cy="3293117"/>
        </p:xfrm>
        <a:graphic>
          <a:graphicData uri="http://schemas.openxmlformats.org/drawingml/2006/table">
            <a:tbl>
              <a:tblPr firstRow="1" bandRow="1">
                <a:tableStyleId>{5C22544A-7EE6-4342-B048-85BDC9FD1C3A}</a:tableStyleId>
              </a:tblPr>
              <a:tblGrid>
                <a:gridCol w="940777">
                  <a:extLst>
                    <a:ext uri="{9D8B030D-6E8A-4147-A177-3AD203B41FA5}">
                      <a16:colId xmlns:a16="http://schemas.microsoft.com/office/drawing/2014/main" val="1968183295"/>
                    </a:ext>
                  </a:extLst>
                </a:gridCol>
                <a:gridCol w="8458200">
                  <a:extLst>
                    <a:ext uri="{9D8B030D-6E8A-4147-A177-3AD203B41FA5}">
                      <a16:colId xmlns:a16="http://schemas.microsoft.com/office/drawing/2014/main" val="3460412946"/>
                    </a:ext>
                  </a:extLst>
                </a:gridCol>
                <a:gridCol w="954698">
                  <a:extLst>
                    <a:ext uri="{9D8B030D-6E8A-4147-A177-3AD203B41FA5}">
                      <a16:colId xmlns:a16="http://schemas.microsoft.com/office/drawing/2014/main" val="2681073029"/>
                    </a:ext>
                  </a:extLst>
                </a:gridCol>
              </a:tblGrid>
              <a:tr h="458411">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оценивания сочинения-рассуждения на тему, связанную с анализом текста (9.3)</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2781792898"/>
                  </a:ext>
                </a:extLst>
              </a:tr>
              <a:tr h="261949">
                <a:tc>
                  <a:txBody>
                    <a:bodyPr/>
                    <a:lstStyle/>
                    <a:p>
                      <a:pPr algn="ctr"/>
                      <a:r>
                        <a:rPr lang="ru-RU" b="1" dirty="0" smtClean="0"/>
                        <a:t>С3К2</a:t>
                      </a:r>
                      <a:endParaRPr lang="ru-RU" b="1" dirty="0"/>
                    </a:p>
                  </a:txBody>
                  <a:tcPr/>
                </a:tc>
                <a:tc>
                  <a:txBody>
                    <a:bodyPr/>
                    <a:lstStyle/>
                    <a:p>
                      <a:pPr algn="l"/>
                      <a:r>
                        <a:rPr lang="ru-RU" b="1" dirty="0" smtClean="0"/>
                        <a:t>Наличие примеров-аргументов</a:t>
                      </a:r>
                      <a:endParaRPr lang="ru-RU" b="1" dirty="0"/>
                    </a:p>
                  </a:txBody>
                  <a:tcPr/>
                </a:tc>
                <a:tc>
                  <a:txBody>
                    <a:bodyPr/>
                    <a:lstStyle/>
                    <a:p>
                      <a:pPr algn="ctr"/>
                      <a:endParaRPr lang="ru-RU" dirty="0"/>
                    </a:p>
                  </a:txBody>
                  <a:tcPr/>
                </a:tc>
                <a:extLst>
                  <a:ext uri="{0D108BD9-81ED-4DB2-BD59-A6C34878D82A}">
                    <a16:rowId xmlns:a16="http://schemas.microsoft.com/office/drawing/2014/main" val="3523948513"/>
                  </a:ext>
                </a:extLst>
              </a:tr>
              <a:tr h="851335">
                <a:tc rowSpan="4">
                  <a:txBody>
                    <a:bodyPr/>
                    <a:lstStyle/>
                    <a:p>
                      <a:endParaRPr lang="ru-RU" dirty="0"/>
                    </a:p>
                  </a:txBody>
                  <a:tcPr/>
                </a:tc>
                <a:tc>
                  <a:txBody>
                    <a:bodyPr/>
                    <a:lstStyle/>
                    <a:p>
                      <a:r>
                        <a:rPr lang="ru-RU" dirty="0" smtClean="0"/>
                        <a:t>Экзаменуемый привёл два примера-аргумента: один пример-аргумент приведён из прочитанного текста, а второй – из жизненного опыта, </a:t>
                      </a:r>
                    </a:p>
                    <a:p>
                      <a:r>
                        <a:rPr lang="ru-RU" b="1" dirty="0" smtClean="0"/>
                        <a:t>или</a:t>
                      </a:r>
                      <a:r>
                        <a:rPr lang="ru-RU" dirty="0" smtClean="0"/>
                        <a:t> </a:t>
                      </a:r>
                    </a:p>
                    <a:p>
                      <a:r>
                        <a:rPr lang="ru-RU" dirty="0" smtClean="0"/>
                        <a:t>экзаменуемый привёл два примера-аргумента из прочитанного текста</a:t>
                      </a:r>
                      <a:endParaRPr lang="ru-RU" dirty="0"/>
                    </a:p>
                  </a:txBody>
                  <a:tcPr/>
                </a:tc>
                <a:tc>
                  <a:txBody>
                    <a:bodyPr/>
                    <a:lstStyle/>
                    <a:p>
                      <a:pPr algn="ctr"/>
                      <a:r>
                        <a:rPr lang="ru-RU" dirty="0" smtClean="0"/>
                        <a:t>3</a:t>
                      </a:r>
                      <a:endParaRPr lang="ru-RU" dirty="0"/>
                    </a:p>
                  </a:txBody>
                  <a:tcPr/>
                </a:tc>
                <a:extLst>
                  <a:ext uri="{0D108BD9-81ED-4DB2-BD59-A6C34878D82A}">
                    <a16:rowId xmlns:a16="http://schemas.microsoft.com/office/drawing/2014/main" val="700211244"/>
                  </a:ext>
                </a:extLst>
              </a:tr>
              <a:tr h="261949">
                <a:tc vMerge="1">
                  <a:txBody>
                    <a:bodyPr/>
                    <a:lstStyle/>
                    <a:p>
                      <a:endParaRPr lang="ru-RU" dirty="0"/>
                    </a:p>
                  </a:txBody>
                  <a:tcPr/>
                </a:tc>
                <a:tc>
                  <a:txBody>
                    <a:bodyPr/>
                    <a:lstStyle/>
                    <a:p>
                      <a:r>
                        <a:rPr lang="ru-RU" dirty="0" smtClean="0"/>
                        <a:t>Экзаменуемый привёл один пример-аргумент из прочитанного текста</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2470152792"/>
                  </a:ext>
                </a:extLst>
              </a:tr>
              <a:tr h="261949">
                <a:tc vMerge="1">
                  <a:txBody>
                    <a:bodyPr/>
                    <a:lstStyle/>
                    <a:p>
                      <a:endParaRPr lang="ru-RU" dirty="0"/>
                    </a:p>
                  </a:txBody>
                  <a:tcPr/>
                </a:tc>
                <a:tc>
                  <a:txBody>
                    <a:bodyPr/>
                    <a:lstStyle/>
                    <a:p>
                      <a:r>
                        <a:rPr lang="ru-RU" dirty="0" smtClean="0"/>
                        <a:t>Экзаменуемый привёл пример(ы)-аргумент(ы) из жизненного опыта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176708331"/>
                  </a:ext>
                </a:extLst>
              </a:tr>
              <a:tr h="367037">
                <a:tc vMerge="1">
                  <a:txBody>
                    <a:bodyPr/>
                    <a:lstStyle/>
                    <a:p>
                      <a:endParaRPr lang="ru-RU" dirty="0"/>
                    </a:p>
                  </a:txBody>
                  <a:tcPr/>
                </a:tc>
                <a:tc>
                  <a:txBody>
                    <a:bodyPr/>
                    <a:lstStyle/>
                    <a:p>
                      <a:r>
                        <a:rPr lang="ru-RU" dirty="0" smtClean="0"/>
                        <a:t>Экзаменуемый не привёл ни одного примера-аргумента</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2041084790"/>
                  </a:ext>
                </a:extLst>
              </a:tr>
            </a:tbl>
          </a:graphicData>
        </a:graphic>
      </p:graphicFrame>
    </p:spTree>
    <p:extLst>
      <p:ext uri="{BB962C8B-B14F-4D97-AF65-F5344CB8AC3E}">
        <p14:creationId xmlns:p14="http://schemas.microsoft.com/office/powerpoint/2010/main" val="25846660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Наличие примеров-аргументов</a:t>
            </a:r>
            <a:endParaRPr lang="ru-RU" dirty="0"/>
          </a:p>
        </p:txBody>
      </p:sp>
      <p:sp>
        <p:nvSpPr>
          <p:cNvPr id="3" name="Объект 2"/>
          <p:cNvSpPr>
            <a:spLocks noGrp="1"/>
          </p:cNvSpPr>
          <p:nvPr>
            <p:ph idx="1"/>
          </p:nvPr>
        </p:nvSpPr>
        <p:spPr/>
        <p:txBody>
          <a:bodyPr>
            <a:normAutofit fontScale="85000" lnSpcReduction="10000"/>
          </a:bodyPr>
          <a:lstStyle/>
          <a:p>
            <a:pPr marL="0" indent="0" algn="ctr">
              <a:buNone/>
            </a:pPr>
            <a:r>
              <a:rPr lang="ru-RU" sz="2600" b="1" dirty="0" smtClean="0"/>
              <a:t>Параметры, определяющие качество аргументации</a:t>
            </a:r>
          </a:p>
          <a:p>
            <a:pPr marL="457200" indent="-457200">
              <a:buFont typeface="+mj-lt"/>
              <a:buAutoNum type="arabicParenR"/>
            </a:pPr>
            <a:r>
              <a:rPr lang="ru-RU" b="1" dirty="0" smtClean="0">
                <a:effectLst/>
              </a:rPr>
              <a:t>логическую </a:t>
            </a:r>
            <a:r>
              <a:rPr lang="ru-RU" b="1" dirty="0">
                <a:effectLst/>
              </a:rPr>
              <a:t>точность</a:t>
            </a:r>
            <a:r>
              <a:rPr lang="ru-RU" dirty="0">
                <a:effectLst/>
              </a:rPr>
              <a:t>, которая проявляется в том, что приведенный пример подтверждает истинность сделанного утверждения или является посылкой для вывода. Этот параметр требует проверки логической связи между разными смысловыми частями текста; </a:t>
            </a:r>
          </a:p>
          <a:p>
            <a:pPr marL="457200" indent="-457200">
              <a:buFont typeface="+mj-lt"/>
              <a:buAutoNum type="arabicParenR"/>
            </a:pPr>
            <a:r>
              <a:rPr lang="ru-RU" b="1" dirty="0" smtClean="0">
                <a:effectLst/>
              </a:rPr>
              <a:t>содержательную </a:t>
            </a:r>
            <a:r>
              <a:rPr lang="ru-RU" b="1" dirty="0">
                <a:effectLst/>
              </a:rPr>
              <a:t>полноту</a:t>
            </a:r>
            <a:r>
              <a:rPr lang="ru-RU" dirty="0">
                <a:effectLst/>
              </a:rPr>
              <a:t>, которая требуется для того, чтобы приведенный пример содержал  объем информации, достаточный для подтверждения тезиса; </a:t>
            </a:r>
          </a:p>
          <a:p>
            <a:pPr marL="457200" indent="-457200">
              <a:buFont typeface="+mj-lt"/>
              <a:buAutoNum type="arabicParenR"/>
            </a:pPr>
            <a:r>
              <a:rPr lang="ru-RU" b="1" dirty="0" smtClean="0">
                <a:effectLst/>
              </a:rPr>
              <a:t>структурно-смысловую </a:t>
            </a:r>
            <a:r>
              <a:rPr lang="ru-RU" b="1" dirty="0">
                <a:effectLst/>
              </a:rPr>
              <a:t>функциональность</a:t>
            </a:r>
            <a:r>
              <a:rPr lang="ru-RU" dirty="0">
                <a:effectLst/>
              </a:rPr>
              <a:t>, которая предполагает, во-первых, определенное место данного фрагмента в композиции текста, </a:t>
            </a:r>
            <a:r>
              <a:rPr lang="ru-RU" dirty="0" smtClean="0">
                <a:effectLst/>
              </a:rPr>
              <a:t>во-</a:t>
            </a:r>
            <a:r>
              <a:rPr lang="ru-RU" dirty="0">
                <a:effectLst/>
              </a:rPr>
              <a:t>вторых, использование специфических лексико-грамматических средств, сигнализирующих о  цели этого фрагмента. </a:t>
            </a:r>
          </a:p>
          <a:p>
            <a:endParaRPr lang="ru-RU" dirty="0"/>
          </a:p>
        </p:txBody>
      </p:sp>
    </p:spTree>
    <p:extLst>
      <p:ext uri="{BB962C8B-B14F-4D97-AF65-F5344CB8AC3E}">
        <p14:creationId xmlns:p14="http://schemas.microsoft.com/office/powerpoint/2010/main" val="30914231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149470"/>
            <a:ext cx="10353761" cy="800099"/>
          </a:xfrm>
        </p:spPr>
        <p:txBody>
          <a:bodyPr>
            <a:normAutofit fontScale="90000"/>
          </a:bodyPr>
          <a:lstStyle/>
          <a:p>
            <a:r>
              <a:rPr lang="ru-RU" dirty="0"/>
              <a:t>Критерии оценивания сочинения </a:t>
            </a:r>
            <a:r>
              <a:rPr lang="ru-RU" dirty="0" smtClean="0"/>
              <a:t>9.3</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53188751"/>
              </p:ext>
            </p:extLst>
          </p:nvPr>
        </p:nvGraphicFramePr>
        <p:xfrm>
          <a:off x="914400" y="844061"/>
          <a:ext cx="10353675" cy="5943600"/>
        </p:xfrm>
        <a:graphic>
          <a:graphicData uri="http://schemas.openxmlformats.org/drawingml/2006/table">
            <a:tbl>
              <a:tblPr firstRow="1" bandRow="1">
                <a:tableStyleId>{5C22544A-7EE6-4342-B048-85BDC9FD1C3A}</a:tableStyleId>
              </a:tblPr>
              <a:tblGrid>
                <a:gridCol w="817685">
                  <a:extLst>
                    <a:ext uri="{9D8B030D-6E8A-4147-A177-3AD203B41FA5}">
                      <a16:colId xmlns:a16="http://schemas.microsoft.com/office/drawing/2014/main" val="1711634180"/>
                    </a:ext>
                  </a:extLst>
                </a:gridCol>
                <a:gridCol w="8502161">
                  <a:extLst>
                    <a:ext uri="{9D8B030D-6E8A-4147-A177-3AD203B41FA5}">
                      <a16:colId xmlns:a16="http://schemas.microsoft.com/office/drawing/2014/main" val="498608830"/>
                    </a:ext>
                  </a:extLst>
                </a:gridCol>
                <a:gridCol w="1033829">
                  <a:extLst>
                    <a:ext uri="{9D8B030D-6E8A-4147-A177-3AD203B41FA5}">
                      <a16:colId xmlns:a16="http://schemas.microsoft.com/office/drawing/2014/main" val="1140929802"/>
                    </a:ext>
                  </a:extLst>
                </a:gridCol>
              </a:tblGrid>
              <a:tr h="628718">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оценивания сочинения-рассуждения на тему, связанную с анализом текста (9.3)</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985481554"/>
                  </a:ext>
                </a:extLst>
              </a:tr>
              <a:tr h="628718">
                <a:tc>
                  <a:txBody>
                    <a:bodyPr/>
                    <a:lstStyle/>
                    <a:p>
                      <a:r>
                        <a:rPr lang="ru-RU" sz="1800" b="1" kern="1200" dirty="0" smtClean="0">
                          <a:solidFill>
                            <a:schemeClr val="dk1"/>
                          </a:solidFill>
                          <a:effectLst/>
                          <a:latin typeface="+mn-lt"/>
                          <a:ea typeface="+mn-ea"/>
                          <a:cs typeface="+mn-cs"/>
                        </a:rPr>
                        <a:t>С3К3</a:t>
                      </a:r>
                      <a:endParaRPr lang="ru-RU" dirty="0"/>
                    </a:p>
                  </a:txBody>
                  <a:tcPr/>
                </a:tc>
                <a:tc>
                  <a:txBody>
                    <a:bodyPr/>
                    <a:lstStyle/>
                    <a:p>
                      <a:r>
                        <a:rPr lang="ru-RU" sz="1800" b="1" kern="1200" dirty="0" smtClean="0">
                          <a:solidFill>
                            <a:schemeClr val="dk1"/>
                          </a:solidFill>
                          <a:effectLst/>
                          <a:latin typeface="+mn-lt"/>
                          <a:ea typeface="+mn-ea"/>
                          <a:cs typeface="+mn-cs"/>
                        </a:rPr>
                        <a:t>Смысловая цельность, речевая связность и последова­тель­ность изложения</a:t>
                      </a:r>
                      <a:endParaRPr lang="ru-RU" dirty="0"/>
                    </a:p>
                  </a:txBody>
                  <a:tcPr/>
                </a:tc>
                <a:tc>
                  <a:txBody>
                    <a:bodyPr/>
                    <a:lstStyle/>
                    <a:p>
                      <a:endParaRPr lang="ru-RU"/>
                    </a:p>
                  </a:txBody>
                  <a:tcPr/>
                </a:tc>
                <a:extLst>
                  <a:ext uri="{0D108BD9-81ED-4DB2-BD59-A6C34878D82A}">
                    <a16:rowId xmlns:a16="http://schemas.microsoft.com/office/drawing/2014/main" val="3934226882"/>
                  </a:ext>
                </a:extLst>
              </a:tr>
              <a:tr h="1437069">
                <a:tc rowSpan="3">
                  <a:txBody>
                    <a:bodyPr/>
                    <a:lstStyle/>
                    <a:p>
                      <a:endParaRPr lang="ru-RU" dirty="0"/>
                    </a:p>
                  </a:txBody>
                  <a:tcPr/>
                </a:tc>
                <a:tc>
                  <a:txBody>
                    <a:bodyPr/>
                    <a:lstStyle/>
                    <a:p>
                      <a:r>
                        <a:rPr lang="ru-RU" sz="1800" kern="1200" dirty="0" smtClean="0">
                          <a:solidFill>
                            <a:schemeClr val="dk1"/>
                          </a:solidFill>
                          <a:effectLst/>
                          <a:latin typeface="+mn-lt"/>
                          <a:ea typeface="+mn-ea"/>
                          <a:cs typeface="+mn-cs"/>
                        </a:rPr>
                        <a:t>Работа экзаменуемого характеризуется смысловой цельностью,  речевой связностью и последовательностью изложения: </a:t>
                      </a:r>
                    </a:p>
                    <a:p>
                      <a:r>
                        <a:rPr lang="ru-RU" sz="1800" kern="1200" dirty="0" smtClean="0">
                          <a:solidFill>
                            <a:schemeClr val="dk1"/>
                          </a:solidFill>
                          <a:effectLst/>
                          <a:latin typeface="+mn-lt"/>
                          <a:ea typeface="+mn-ea"/>
                          <a:cs typeface="+mn-cs"/>
                        </a:rPr>
                        <a:t>– логические ошибки отсутствуют, последовательность изложения не нарушена;</a:t>
                      </a:r>
                    </a:p>
                    <a:p>
                      <a:r>
                        <a:rPr lang="ru-RU" sz="1800" kern="1200" dirty="0" smtClean="0">
                          <a:solidFill>
                            <a:schemeClr val="dk1"/>
                          </a:solidFill>
                          <a:effectLst/>
                          <a:latin typeface="+mn-lt"/>
                          <a:ea typeface="+mn-ea"/>
                          <a:cs typeface="+mn-cs"/>
                        </a:rPr>
                        <a:t>– в работе нет нарушений абзацного членения текста.</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2212846928"/>
                  </a:ext>
                </a:extLst>
              </a:tr>
              <a:tr h="1706519">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Работа экзаменуемого характеризуется смысловой цельностью, связностью и последовательностью изложения,</a:t>
                      </a:r>
                    </a:p>
                    <a:p>
                      <a:r>
                        <a:rPr lang="ru-RU" sz="1800" b="1" kern="1200" dirty="0" smtClean="0">
                          <a:solidFill>
                            <a:schemeClr val="dk1"/>
                          </a:solidFill>
                          <a:effectLst/>
                          <a:latin typeface="+mn-lt"/>
                          <a:ea typeface="+mn-ea"/>
                          <a:cs typeface="+mn-cs"/>
                        </a:rPr>
                        <a:t>но </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допущена 1 логическая ошибка,</a:t>
                      </a:r>
                    </a:p>
                    <a:p>
                      <a:r>
                        <a:rPr lang="ru-RU" sz="1800" b="1" kern="1200" dirty="0" smtClean="0">
                          <a:solidFill>
                            <a:schemeClr val="dk1"/>
                          </a:solidFill>
                          <a:effectLst/>
                          <a:latin typeface="+mn-lt"/>
                          <a:ea typeface="+mn-ea"/>
                          <a:cs typeface="+mn-cs"/>
                        </a:rPr>
                        <a:t>и/или</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в работе имеется 1 нарушение абзацного членения текста.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3845801411"/>
                  </a:ext>
                </a:extLst>
              </a:tr>
              <a:tr h="1437069">
                <a:tc vMerge="1">
                  <a:txBody>
                    <a:bodyPr/>
                    <a:lstStyle/>
                    <a:p>
                      <a:endParaRPr lang="ru-RU" dirty="0"/>
                    </a:p>
                  </a:txBody>
                  <a:tcPr/>
                </a:tc>
                <a:tc>
                  <a:txBody>
                    <a:bodyPr/>
                    <a:lstStyle/>
                    <a:p>
                      <a:r>
                        <a:rPr lang="ru-RU" sz="1800" kern="1200" dirty="0" smtClean="0">
                          <a:solidFill>
                            <a:schemeClr val="dk1"/>
                          </a:solidFill>
                          <a:effectLst/>
                          <a:latin typeface="+mn-lt"/>
                          <a:ea typeface="+mn-ea"/>
                          <a:cs typeface="+mn-cs"/>
                        </a:rPr>
                        <a:t>В работе экзаменуемого просматривается коммуника­тив­ный замысел, </a:t>
                      </a:r>
                    </a:p>
                    <a:p>
                      <a:r>
                        <a:rPr lang="ru-RU" sz="1800" b="1" kern="1200" dirty="0" smtClean="0">
                          <a:solidFill>
                            <a:schemeClr val="dk1"/>
                          </a:solidFill>
                          <a:effectLst/>
                          <a:latin typeface="+mn-lt"/>
                          <a:ea typeface="+mn-ea"/>
                          <a:cs typeface="+mn-cs"/>
                        </a:rPr>
                        <a:t>но</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допущено более 1 логической ошибки,</a:t>
                      </a:r>
                    </a:p>
                    <a:p>
                      <a:r>
                        <a:rPr lang="ru-RU" sz="1800" b="1" kern="1200" dirty="0" smtClean="0">
                          <a:solidFill>
                            <a:schemeClr val="dk1"/>
                          </a:solidFill>
                          <a:effectLst/>
                          <a:latin typeface="+mn-lt"/>
                          <a:ea typeface="+mn-ea"/>
                          <a:cs typeface="+mn-cs"/>
                        </a:rPr>
                        <a:t>и/или </a:t>
                      </a:r>
                      <a:endParaRPr lang="ru-RU" sz="1800" kern="1200" dirty="0" smtClean="0">
                        <a:solidFill>
                          <a:schemeClr val="dk1"/>
                        </a:solidFill>
                        <a:effectLst/>
                        <a:latin typeface="+mn-lt"/>
                        <a:ea typeface="+mn-ea"/>
                        <a:cs typeface="+mn-cs"/>
                      </a:endParaRPr>
                    </a:p>
                    <a:p>
                      <a:r>
                        <a:rPr lang="ru-RU" sz="1800" kern="1200" dirty="0" smtClean="0">
                          <a:solidFill>
                            <a:schemeClr val="dk1"/>
                          </a:solidFill>
                          <a:effectLst/>
                          <a:latin typeface="+mn-lt"/>
                          <a:ea typeface="+mn-ea"/>
                          <a:cs typeface="+mn-cs"/>
                        </a:rPr>
                        <a:t>имеются 2 случая нарушения абзацного членения текста. </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991480649"/>
                  </a:ext>
                </a:extLst>
              </a:tr>
            </a:tbl>
          </a:graphicData>
        </a:graphic>
      </p:graphicFrame>
    </p:spTree>
    <p:extLst>
      <p:ext uri="{BB962C8B-B14F-4D97-AF65-F5344CB8AC3E}">
        <p14:creationId xmlns:p14="http://schemas.microsoft.com/office/powerpoint/2010/main" val="41877214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501162"/>
            <a:ext cx="10353761" cy="993530"/>
          </a:xfrm>
        </p:spPr>
        <p:txBody>
          <a:bodyPr>
            <a:normAutofit fontScale="90000"/>
          </a:bodyPr>
          <a:lstStyle/>
          <a:p>
            <a:r>
              <a:rPr lang="ru-RU" dirty="0" smtClean="0"/>
              <a:t>Критерии оценивания сочинения 9.3</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855352940"/>
              </p:ext>
            </p:extLst>
          </p:nvPr>
        </p:nvGraphicFramePr>
        <p:xfrm>
          <a:off x="914400" y="2039817"/>
          <a:ext cx="10353675" cy="3404481"/>
        </p:xfrm>
        <a:graphic>
          <a:graphicData uri="http://schemas.openxmlformats.org/drawingml/2006/table">
            <a:tbl>
              <a:tblPr firstRow="1" bandRow="1">
                <a:tableStyleId>{5C22544A-7EE6-4342-B048-85BDC9FD1C3A}</a:tableStyleId>
              </a:tblPr>
              <a:tblGrid>
                <a:gridCol w="940777">
                  <a:extLst>
                    <a:ext uri="{9D8B030D-6E8A-4147-A177-3AD203B41FA5}">
                      <a16:colId xmlns:a16="http://schemas.microsoft.com/office/drawing/2014/main" val="1968183295"/>
                    </a:ext>
                  </a:extLst>
                </a:gridCol>
                <a:gridCol w="8458200">
                  <a:extLst>
                    <a:ext uri="{9D8B030D-6E8A-4147-A177-3AD203B41FA5}">
                      <a16:colId xmlns:a16="http://schemas.microsoft.com/office/drawing/2014/main" val="3460412946"/>
                    </a:ext>
                  </a:extLst>
                </a:gridCol>
                <a:gridCol w="954698">
                  <a:extLst>
                    <a:ext uri="{9D8B030D-6E8A-4147-A177-3AD203B41FA5}">
                      <a16:colId xmlns:a16="http://schemas.microsoft.com/office/drawing/2014/main" val="2681073029"/>
                    </a:ext>
                  </a:extLst>
                </a:gridCol>
              </a:tblGrid>
              <a:tr h="622364">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sz="1800" b="1" kern="1200" dirty="0" smtClean="0">
                          <a:solidFill>
                            <a:schemeClr val="lt1"/>
                          </a:solidFill>
                          <a:effectLst/>
                          <a:latin typeface="+mn-lt"/>
                          <a:ea typeface="+mn-ea"/>
                          <a:cs typeface="+mn-cs"/>
                        </a:rPr>
                        <a:t>Критерии оценивания сочинения-рассуждения на</a:t>
                      </a:r>
                      <a:r>
                        <a:rPr lang="ru-RU" sz="1800" b="1" kern="1200" baseline="0" dirty="0" smtClean="0">
                          <a:solidFill>
                            <a:schemeClr val="lt1"/>
                          </a:solidFill>
                          <a:effectLst/>
                          <a:latin typeface="+mn-lt"/>
                          <a:ea typeface="+mn-ea"/>
                          <a:cs typeface="+mn-cs"/>
                        </a:rPr>
                        <a:t> лингвистическую тему (9.3)</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2781792898"/>
                  </a:ext>
                </a:extLst>
              </a:tr>
              <a:tr h="355636">
                <a:tc>
                  <a:txBody>
                    <a:bodyPr/>
                    <a:lstStyle/>
                    <a:p>
                      <a:pPr algn="ctr"/>
                      <a:r>
                        <a:rPr lang="ru-RU" b="1" dirty="0" smtClean="0"/>
                        <a:t>С3К4</a:t>
                      </a:r>
                      <a:endParaRPr lang="ru-RU" b="1" dirty="0"/>
                    </a:p>
                  </a:txBody>
                  <a:tcPr/>
                </a:tc>
                <a:tc>
                  <a:txBody>
                    <a:bodyPr/>
                    <a:lstStyle/>
                    <a:p>
                      <a:pPr algn="l"/>
                      <a:r>
                        <a:rPr lang="ru-RU" b="1" dirty="0" smtClean="0"/>
                        <a:t>Композиционная</a:t>
                      </a:r>
                      <a:r>
                        <a:rPr lang="ru-RU" b="1" baseline="0" dirty="0" smtClean="0"/>
                        <a:t> стройность работы</a:t>
                      </a:r>
                      <a:endParaRPr lang="ru-RU" b="1" dirty="0"/>
                    </a:p>
                  </a:txBody>
                  <a:tcPr/>
                </a:tc>
                <a:tc>
                  <a:txBody>
                    <a:bodyPr/>
                    <a:lstStyle/>
                    <a:p>
                      <a:pPr algn="ctr"/>
                      <a:endParaRPr lang="ru-RU" dirty="0"/>
                    </a:p>
                  </a:txBody>
                  <a:tcPr/>
                </a:tc>
                <a:extLst>
                  <a:ext uri="{0D108BD9-81ED-4DB2-BD59-A6C34878D82A}">
                    <a16:rowId xmlns:a16="http://schemas.microsoft.com/office/drawing/2014/main" val="3523948513"/>
                  </a:ext>
                </a:extLst>
              </a:tr>
              <a:tr h="622364">
                <a:tc rowSpan="3">
                  <a:txBody>
                    <a:bodyPr/>
                    <a:lstStyle/>
                    <a:p>
                      <a:endParaRPr lang="ru-RU" dirty="0"/>
                    </a:p>
                  </a:txBody>
                  <a:tcPr/>
                </a:tc>
                <a:tc>
                  <a:txBody>
                    <a:bodyPr/>
                    <a:lstStyle/>
                    <a:p>
                      <a:r>
                        <a:rPr lang="ru-RU" dirty="0" smtClean="0"/>
                        <a:t>Работа характеризуется композиционной стройностью и завершённостью, ошибок в построении текста нет</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700211244"/>
                  </a:ext>
                </a:extLst>
              </a:tr>
              <a:tr h="889091">
                <a:tc vMerge="1">
                  <a:txBody>
                    <a:bodyPr/>
                    <a:lstStyle/>
                    <a:p>
                      <a:endParaRPr lang="ru-RU" dirty="0"/>
                    </a:p>
                  </a:txBody>
                  <a:tcPr/>
                </a:tc>
                <a:tc>
                  <a:txBody>
                    <a:bodyPr/>
                    <a:lstStyle/>
                    <a:p>
                      <a:r>
                        <a:rPr lang="ru-RU" dirty="0" smtClean="0"/>
                        <a:t>Работа характеризуется композиционной стройностью и завершённостью, </a:t>
                      </a:r>
                    </a:p>
                    <a:p>
                      <a:r>
                        <a:rPr lang="ru-RU" b="1" dirty="0" smtClean="0"/>
                        <a:t>но</a:t>
                      </a:r>
                      <a:r>
                        <a:rPr lang="ru-RU" dirty="0" smtClean="0"/>
                        <a:t> </a:t>
                      </a:r>
                    </a:p>
                    <a:p>
                      <a:r>
                        <a:rPr lang="ru-RU" dirty="0" smtClean="0"/>
                        <a:t>допущена одна ошибка в построении текста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0152792"/>
                  </a:ext>
                </a:extLst>
              </a:tr>
              <a:tr h="355636">
                <a:tc vMerge="1">
                  <a:txBody>
                    <a:bodyPr/>
                    <a:lstStyle/>
                    <a:p>
                      <a:endParaRPr lang="ru-RU" dirty="0"/>
                    </a:p>
                  </a:txBody>
                  <a:tcPr/>
                </a:tc>
                <a:tc>
                  <a:txBody>
                    <a:bodyPr/>
                    <a:lstStyle/>
                    <a:p>
                      <a:r>
                        <a:rPr lang="ru-RU" dirty="0" smtClean="0"/>
                        <a:t>В работе допущено две и более ошибки в построении текста</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2176708331"/>
                  </a:ext>
                </a:extLst>
              </a:tr>
              <a:tr h="478401">
                <a:tc gridSpan="2">
                  <a:txBody>
                    <a:bodyPr/>
                    <a:lstStyle/>
                    <a:p>
                      <a:r>
                        <a:rPr lang="ru-RU" b="1" dirty="0" smtClean="0"/>
                        <a:t>Максимальное количество баллов за сочинение по критериям С3К1–С3К4</a:t>
                      </a:r>
                      <a:endParaRPr lang="ru-RU" b="1" dirty="0"/>
                    </a:p>
                  </a:txBody>
                  <a:tcPr/>
                </a:tc>
                <a:tc hMerge="1">
                  <a:txBody>
                    <a:bodyPr/>
                    <a:lstStyle/>
                    <a:p>
                      <a:endParaRPr lang="ru-RU" dirty="0"/>
                    </a:p>
                  </a:txBody>
                  <a:tcPr/>
                </a:tc>
                <a:tc>
                  <a:txBody>
                    <a:bodyPr/>
                    <a:lstStyle/>
                    <a:p>
                      <a:pPr algn="ctr"/>
                      <a:r>
                        <a:rPr lang="ru-RU" b="1" dirty="0" smtClean="0"/>
                        <a:t>9</a:t>
                      </a:r>
                      <a:endParaRPr lang="ru-RU" b="1" dirty="0"/>
                    </a:p>
                  </a:txBody>
                  <a:tcPr/>
                </a:tc>
                <a:extLst>
                  <a:ext uri="{0D108BD9-81ED-4DB2-BD59-A6C34878D82A}">
                    <a16:rowId xmlns:a16="http://schemas.microsoft.com/office/drawing/2014/main" val="2041084790"/>
                  </a:ext>
                </a:extLst>
              </a:tr>
            </a:tbl>
          </a:graphicData>
        </a:graphic>
      </p:graphicFrame>
    </p:spTree>
    <p:extLst>
      <p:ext uri="{BB962C8B-B14F-4D97-AF65-F5344CB8AC3E}">
        <p14:creationId xmlns:p14="http://schemas.microsoft.com/office/powerpoint/2010/main" val="17066414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Внимание!</a:t>
            </a:r>
          </a:p>
        </p:txBody>
      </p:sp>
      <p:sp>
        <p:nvSpPr>
          <p:cNvPr id="3" name="Объект 2"/>
          <p:cNvSpPr>
            <a:spLocks noGrp="1"/>
          </p:cNvSpPr>
          <p:nvPr>
            <p:ph idx="1"/>
          </p:nvPr>
        </p:nvSpPr>
        <p:spPr/>
        <p:txBody>
          <a:bodyPr/>
          <a:lstStyle/>
          <a:p>
            <a:r>
              <a:rPr lang="ru-RU" b="1" dirty="0"/>
              <a:t>Если сочинение представляет собой полностью переписанный или пересказанный текст, такая работа оценивается нулём баллов по всем критериям (</a:t>
            </a:r>
            <a:r>
              <a:rPr lang="ru-RU" b="1" dirty="0" smtClean="0"/>
              <a:t>С3К1–С3К4</a:t>
            </a:r>
            <a:r>
              <a:rPr lang="ru-RU" b="1" dirty="0"/>
              <a:t>; ГК1–ГК4, ФК1). </a:t>
            </a:r>
            <a:endParaRPr lang="ru-RU" b="1" dirty="0" smtClean="0"/>
          </a:p>
          <a:p>
            <a:r>
              <a:rPr lang="ru-RU" b="1" dirty="0" smtClean="0"/>
              <a:t>Грамотность </a:t>
            </a:r>
            <a:r>
              <a:rPr lang="ru-RU" b="1" dirty="0"/>
              <a:t>письменной речи экзаменуемого и фактическая точность его письменной речи оцениваются отдельно</a:t>
            </a:r>
          </a:p>
        </p:txBody>
      </p:sp>
    </p:spTree>
    <p:extLst>
      <p:ext uri="{BB962C8B-B14F-4D97-AF65-F5344CB8AC3E}">
        <p14:creationId xmlns:p14="http://schemas.microsoft.com/office/powerpoint/2010/main" val="27373369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1"/>
            <a:ext cx="10353761" cy="999392"/>
          </a:xfrm>
        </p:spPr>
        <p:txBody>
          <a:bodyPr>
            <a:normAutofit fontScale="90000"/>
          </a:bodyPr>
          <a:lstStyle/>
          <a:p>
            <a:r>
              <a:rPr lang="ru-RU" dirty="0" smtClean="0"/>
              <a:t>Критерии оценивания сочинения-рассуждения</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200016549"/>
              </p:ext>
            </p:extLst>
          </p:nvPr>
        </p:nvGraphicFramePr>
        <p:xfrm>
          <a:off x="914400" y="2095500"/>
          <a:ext cx="10353675" cy="2123440"/>
        </p:xfrm>
        <a:graphic>
          <a:graphicData uri="http://schemas.openxmlformats.org/drawingml/2006/table">
            <a:tbl>
              <a:tblPr firstRow="1" bandRow="1">
                <a:tableStyleId>{5C22544A-7EE6-4342-B048-85BDC9FD1C3A}</a:tableStyleId>
              </a:tblPr>
              <a:tblGrid>
                <a:gridCol w="888023">
                  <a:extLst>
                    <a:ext uri="{9D8B030D-6E8A-4147-A177-3AD203B41FA5}">
                      <a16:colId xmlns:a16="http://schemas.microsoft.com/office/drawing/2014/main" val="3542174537"/>
                    </a:ext>
                  </a:extLst>
                </a:gridCol>
                <a:gridCol w="8414239">
                  <a:extLst>
                    <a:ext uri="{9D8B030D-6E8A-4147-A177-3AD203B41FA5}">
                      <a16:colId xmlns:a16="http://schemas.microsoft.com/office/drawing/2014/main" val="3805228690"/>
                    </a:ext>
                  </a:extLst>
                </a:gridCol>
                <a:gridCol w="1051413">
                  <a:extLst>
                    <a:ext uri="{9D8B030D-6E8A-4147-A177-3AD203B41FA5}">
                      <a16:colId xmlns:a16="http://schemas.microsoft.com/office/drawing/2014/main" val="480530823"/>
                    </a:ext>
                  </a:extLst>
                </a:gridCol>
              </a:tblGrid>
              <a:tr h="370840">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оценки грамотности и фактической точности речи экзаменуемого </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38798357"/>
                  </a:ext>
                </a:extLst>
              </a:tr>
              <a:tr h="370840">
                <a:tc>
                  <a:txBody>
                    <a:bodyPr/>
                    <a:lstStyle/>
                    <a:p>
                      <a:r>
                        <a:rPr lang="ru-RU" sz="1800" b="1" kern="1200" dirty="0" smtClean="0">
                          <a:solidFill>
                            <a:schemeClr val="dk1"/>
                          </a:solidFill>
                          <a:effectLst/>
                          <a:latin typeface="+mn-lt"/>
                          <a:ea typeface="+mn-ea"/>
                          <a:cs typeface="+mn-cs"/>
                        </a:rPr>
                        <a:t>ГК1</a:t>
                      </a:r>
                      <a:endParaRPr lang="ru-RU" dirty="0"/>
                    </a:p>
                  </a:txBody>
                  <a:tcPr/>
                </a:tc>
                <a:tc>
                  <a:txBody>
                    <a:bodyPr/>
                    <a:lstStyle/>
                    <a:p>
                      <a:r>
                        <a:rPr lang="ru-RU" b="1" dirty="0" smtClean="0"/>
                        <a:t>Соблюдение орфографических норм</a:t>
                      </a:r>
                      <a:endParaRPr lang="ru-RU" b="1" dirty="0"/>
                    </a:p>
                  </a:txBody>
                  <a:tcPr/>
                </a:tc>
                <a:tc>
                  <a:txBody>
                    <a:bodyPr/>
                    <a:lstStyle/>
                    <a:p>
                      <a:endParaRPr lang="ru-RU" dirty="0"/>
                    </a:p>
                  </a:txBody>
                  <a:tcPr/>
                </a:tc>
                <a:extLst>
                  <a:ext uri="{0D108BD9-81ED-4DB2-BD59-A6C34878D82A}">
                    <a16:rowId xmlns:a16="http://schemas.microsoft.com/office/drawing/2014/main" val="3311138864"/>
                  </a:ext>
                </a:extLst>
              </a:tr>
              <a:tr h="370840">
                <a:tc rowSpan="3">
                  <a:txBody>
                    <a:bodyPr/>
                    <a:lstStyle/>
                    <a:p>
                      <a:endParaRPr lang="ru-RU" dirty="0"/>
                    </a:p>
                  </a:txBody>
                  <a:tcPr/>
                </a:tc>
                <a:tc>
                  <a:txBody>
                    <a:bodyPr/>
                    <a:lstStyle/>
                    <a:p>
                      <a:r>
                        <a:rPr lang="ru-RU" dirty="0" smtClean="0"/>
                        <a:t>Орфографических ошибок нет, </a:t>
                      </a:r>
                      <a:r>
                        <a:rPr lang="ru-RU" b="1" dirty="0" smtClean="0"/>
                        <a:t>или</a:t>
                      </a:r>
                      <a:r>
                        <a:rPr lang="ru-RU" dirty="0" smtClean="0"/>
                        <a:t> допущено не более одной ошибки</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4133375772"/>
                  </a:ext>
                </a:extLst>
              </a:tr>
              <a:tr h="370840">
                <a:tc vMerge="1">
                  <a:txBody>
                    <a:bodyPr/>
                    <a:lstStyle/>
                    <a:p>
                      <a:endParaRPr lang="ru-RU" dirty="0"/>
                    </a:p>
                  </a:txBody>
                  <a:tcPr/>
                </a:tc>
                <a:tc>
                  <a:txBody>
                    <a:bodyPr/>
                    <a:lstStyle/>
                    <a:p>
                      <a:r>
                        <a:rPr lang="ru-RU" dirty="0" smtClean="0"/>
                        <a:t>Допущено две-три ошибки</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3545434"/>
                  </a:ext>
                </a:extLst>
              </a:tr>
              <a:tr h="370840">
                <a:tc vMerge="1">
                  <a:txBody>
                    <a:bodyPr/>
                    <a:lstStyle/>
                    <a:p>
                      <a:endParaRPr lang="ru-RU" dirty="0"/>
                    </a:p>
                  </a:txBody>
                  <a:tcPr/>
                </a:tc>
                <a:tc>
                  <a:txBody>
                    <a:bodyPr/>
                    <a:lstStyle/>
                    <a:p>
                      <a:r>
                        <a:rPr lang="ru-RU" dirty="0" smtClean="0"/>
                        <a:t>Допущено четыре и более ошибки</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3300520026"/>
                  </a:ext>
                </a:extLst>
              </a:tr>
            </a:tbl>
          </a:graphicData>
        </a:graphic>
      </p:graphicFrame>
    </p:spTree>
    <p:extLst>
      <p:ext uri="{BB962C8B-B14F-4D97-AF65-F5344CB8AC3E}">
        <p14:creationId xmlns:p14="http://schemas.microsoft.com/office/powerpoint/2010/main" val="31655115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1"/>
            <a:ext cx="10353761" cy="999392"/>
          </a:xfrm>
        </p:spPr>
        <p:txBody>
          <a:bodyPr>
            <a:normAutofit fontScale="90000"/>
          </a:bodyPr>
          <a:lstStyle/>
          <a:p>
            <a:r>
              <a:rPr lang="ru-RU" dirty="0" smtClean="0"/>
              <a:t>Критерии оценивания сочинения-рассуждения</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504268359"/>
              </p:ext>
            </p:extLst>
          </p:nvPr>
        </p:nvGraphicFramePr>
        <p:xfrm>
          <a:off x="914400" y="2095500"/>
          <a:ext cx="10353675" cy="2123440"/>
        </p:xfrm>
        <a:graphic>
          <a:graphicData uri="http://schemas.openxmlformats.org/drawingml/2006/table">
            <a:tbl>
              <a:tblPr firstRow="1" bandRow="1">
                <a:tableStyleId>{5C22544A-7EE6-4342-B048-85BDC9FD1C3A}</a:tableStyleId>
              </a:tblPr>
              <a:tblGrid>
                <a:gridCol w="888023">
                  <a:extLst>
                    <a:ext uri="{9D8B030D-6E8A-4147-A177-3AD203B41FA5}">
                      <a16:colId xmlns:a16="http://schemas.microsoft.com/office/drawing/2014/main" val="3542174537"/>
                    </a:ext>
                  </a:extLst>
                </a:gridCol>
                <a:gridCol w="8414239">
                  <a:extLst>
                    <a:ext uri="{9D8B030D-6E8A-4147-A177-3AD203B41FA5}">
                      <a16:colId xmlns:a16="http://schemas.microsoft.com/office/drawing/2014/main" val="3805228690"/>
                    </a:ext>
                  </a:extLst>
                </a:gridCol>
                <a:gridCol w="1051413">
                  <a:extLst>
                    <a:ext uri="{9D8B030D-6E8A-4147-A177-3AD203B41FA5}">
                      <a16:colId xmlns:a16="http://schemas.microsoft.com/office/drawing/2014/main" val="480530823"/>
                    </a:ext>
                  </a:extLst>
                </a:gridCol>
              </a:tblGrid>
              <a:tr h="370840">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оценки грамотности и фактической точности речи экзаменуемого </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38798357"/>
                  </a:ext>
                </a:extLst>
              </a:tr>
              <a:tr h="370840">
                <a:tc>
                  <a:txBody>
                    <a:bodyPr/>
                    <a:lstStyle/>
                    <a:p>
                      <a:r>
                        <a:rPr lang="ru-RU" sz="1800" b="1" kern="1200" dirty="0" smtClean="0">
                          <a:solidFill>
                            <a:schemeClr val="dk1"/>
                          </a:solidFill>
                          <a:effectLst/>
                          <a:latin typeface="+mn-lt"/>
                          <a:ea typeface="+mn-ea"/>
                          <a:cs typeface="+mn-cs"/>
                        </a:rPr>
                        <a:t>ГК2</a:t>
                      </a:r>
                      <a:endParaRPr lang="ru-RU" dirty="0"/>
                    </a:p>
                  </a:txBody>
                  <a:tcPr/>
                </a:tc>
                <a:tc>
                  <a:txBody>
                    <a:bodyPr/>
                    <a:lstStyle/>
                    <a:p>
                      <a:r>
                        <a:rPr lang="ru-RU" b="1" dirty="0" smtClean="0"/>
                        <a:t>Соблюдение пунктуационных норм</a:t>
                      </a:r>
                      <a:endParaRPr lang="ru-RU" b="1" dirty="0"/>
                    </a:p>
                  </a:txBody>
                  <a:tcPr/>
                </a:tc>
                <a:tc>
                  <a:txBody>
                    <a:bodyPr/>
                    <a:lstStyle/>
                    <a:p>
                      <a:endParaRPr lang="ru-RU" dirty="0"/>
                    </a:p>
                  </a:txBody>
                  <a:tcPr/>
                </a:tc>
                <a:extLst>
                  <a:ext uri="{0D108BD9-81ED-4DB2-BD59-A6C34878D82A}">
                    <a16:rowId xmlns:a16="http://schemas.microsoft.com/office/drawing/2014/main" val="3311138864"/>
                  </a:ext>
                </a:extLst>
              </a:tr>
              <a:tr h="370840">
                <a:tc rowSpan="3">
                  <a:txBody>
                    <a:bodyPr/>
                    <a:lstStyle/>
                    <a:p>
                      <a:endParaRPr lang="ru-RU" dirty="0"/>
                    </a:p>
                  </a:txBody>
                  <a:tcPr/>
                </a:tc>
                <a:tc>
                  <a:txBody>
                    <a:bodyPr/>
                    <a:lstStyle/>
                    <a:p>
                      <a:r>
                        <a:rPr lang="ru-RU" dirty="0" smtClean="0"/>
                        <a:t>Пунктуационных ошибок нет, </a:t>
                      </a:r>
                      <a:r>
                        <a:rPr lang="ru-RU" b="1" dirty="0" smtClean="0"/>
                        <a:t>или</a:t>
                      </a:r>
                      <a:r>
                        <a:rPr lang="ru-RU" dirty="0" smtClean="0"/>
                        <a:t> допущено не более двух ошибок</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4133375772"/>
                  </a:ext>
                </a:extLst>
              </a:tr>
              <a:tr h="370840">
                <a:tc vMerge="1">
                  <a:txBody>
                    <a:bodyPr/>
                    <a:lstStyle/>
                    <a:p>
                      <a:endParaRPr lang="ru-RU" dirty="0"/>
                    </a:p>
                  </a:txBody>
                  <a:tcPr/>
                </a:tc>
                <a:tc>
                  <a:txBody>
                    <a:bodyPr/>
                    <a:lstStyle/>
                    <a:p>
                      <a:r>
                        <a:rPr lang="ru-RU" dirty="0" smtClean="0"/>
                        <a:t>Допущены три-четыре ошибки</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3545434"/>
                  </a:ext>
                </a:extLst>
              </a:tr>
              <a:tr h="370840">
                <a:tc vMerge="1">
                  <a:txBody>
                    <a:bodyPr/>
                    <a:lstStyle/>
                    <a:p>
                      <a:endParaRPr lang="ru-RU" dirty="0"/>
                    </a:p>
                  </a:txBody>
                  <a:tcPr/>
                </a:tc>
                <a:tc>
                  <a:txBody>
                    <a:bodyPr/>
                    <a:lstStyle/>
                    <a:p>
                      <a:r>
                        <a:rPr lang="ru-RU" dirty="0" smtClean="0"/>
                        <a:t>Допущено пять и более ошибок</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3300520026"/>
                  </a:ext>
                </a:extLst>
              </a:tr>
            </a:tbl>
          </a:graphicData>
        </a:graphic>
      </p:graphicFrame>
    </p:spTree>
    <p:extLst>
      <p:ext uri="{BB962C8B-B14F-4D97-AF65-F5344CB8AC3E}">
        <p14:creationId xmlns:p14="http://schemas.microsoft.com/office/powerpoint/2010/main" val="389275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Примечание 1</a:t>
            </a:r>
            <a:endParaRPr lang="ru-RU" dirty="0"/>
          </a:p>
        </p:txBody>
      </p:sp>
      <p:sp>
        <p:nvSpPr>
          <p:cNvPr id="3" name="Объект 2"/>
          <p:cNvSpPr>
            <a:spLocks noGrp="1"/>
          </p:cNvSpPr>
          <p:nvPr>
            <p:ph idx="1"/>
          </p:nvPr>
        </p:nvSpPr>
        <p:spPr/>
        <p:txBody>
          <a:bodyPr/>
          <a:lstStyle/>
          <a:p>
            <a:pPr marL="0" indent="0">
              <a:buNone/>
            </a:pPr>
            <a:r>
              <a:rPr lang="x-none" b="1" dirty="0">
                <a:effectLst/>
              </a:rPr>
              <a:t>При подсчёте слов учитываются как самостоятельные, так и служебные части речи. Подсчитывается любая последовательность слов, написанных без пробела (например, «всё-таки» – одно слово, «всё же» – два слова). Инициалы с фамилией считаются одним словом (например, «М.Ю. Лермонтов» – одно слово). Любые другие символы, в частности цифры, при подсчете  не учитываются (например, «5 лет» – одно слово, «пять лет» – два слова).</a:t>
            </a:r>
            <a:endParaRPr lang="ru-RU" dirty="0"/>
          </a:p>
        </p:txBody>
      </p:sp>
    </p:spTree>
    <p:extLst>
      <p:ext uri="{BB962C8B-B14F-4D97-AF65-F5344CB8AC3E}">
        <p14:creationId xmlns:p14="http://schemas.microsoft.com/office/powerpoint/2010/main" val="11598316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1"/>
            <a:ext cx="10353761" cy="999392"/>
          </a:xfrm>
        </p:spPr>
        <p:txBody>
          <a:bodyPr>
            <a:normAutofit fontScale="90000"/>
          </a:bodyPr>
          <a:lstStyle/>
          <a:p>
            <a:r>
              <a:rPr lang="ru-RU" dirty="0" smtClean="0"/>
              <a:t>Критерии оценивания сочинения-рассуждения</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615238285"/>
              </p:ext>
            </p:extLst>
          </p:nvPr>
        </p:nvGraphicFramePr>
        <p:xfrm>
          <a:off x="914400" y="2095500"/>
          <a:ext cx="10353675" cy="2123440"/>
        </p:xfrm>
        <a:graphic>
          <a:graphicData uri="http://schemas.openxmlformats.org/drawingml/2006/table">
            <a:tbl>
              <a:tblPr firstRow="1" bandRow="1">
                <a:tableStyleId>{5C22544A-7EE6-4342-B048-85BDC9FD1C3A}</a:tableStyleId>
              </a:tblPr>
              <a:tblGrid>
                <a:gridCol w="888023">
                  <a:extLst>
                    <a:ext uri="{9D8B030D-6E8A-4147-A177-3AD203B41FA5}">
                      <a16:colId xmlns:a16="http://schemas.microsoft.com/office/drawing/2014/main" val="3542174537"/>
                    </a:ext>
                  </a:extLst>
                </a:gridCol>
                <a:gridCol w="8414239">
                  <a:extLst>
                    <a:ext uri="{9D8B030D-6E8A-4147-A177-3AD203B41FA5}">
                      <a16:colId xmlns:a16="http://schemas.microsoft.com/office/drawing/2014/main" val="3805228690"/>
                    </a:ext>
                  </a:extLst>
                </a:gridCol>
                <a:gridCol w="1051413">
                  <a:extLst>
                    <a:ext uri="{9D8B030D-6E8A-4147-A177-3AD203B41FA5}">
                      <a16:colId xmlns:a16="http://schemas.microsoft.com/office/drawing/2014/main" val="480530823"/>
                    </a:ext>
                  </a:extLst>
                </a:gridCol>
              </a:tblGrid>
              <a:tr h="370840">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оценки грамотности и фактической точности речи экзаменуемого </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38798357"/>
                  </a:ext>
                </a:extLst>
              </a:tr>
              <a:tr h="370840">
                <a:tc>
                  <a:txBody>
                    <a:bodyPr/>
                    <a:lstStyle/>
                    <a:p>
                      <a:r>
                        <a:rPr lang="ru-RU" sz="1800" b="1" kern="1200" dirty="0" smtClean="0">
                          <a:solidFill>
                            <a:schemeClr val="dk1"/>
                          </a:solidFill>
                          <a:effectLst/>
                          <a:latin typeface="+mn-lt"/>
                          <a:ea typeface="+mn-ea"/>
                          <a:cs typeface="+mn-cs"/>
                        </a:rPr>
                        <a:t>ГК3</a:t>
                      </a:r>
                      <a:endParaRPr lang="ru-RU" dirty="0"/>
                    </a:p>
                  </a:txBody>
                  <a:tcPr/>
                </a:tc>
                <a:tc>
                  <a:txBody>
                    <a:bodyPr/>
                    <a:lstStyle/>
                    <a:p>
                      <a:r>
                        <a:rPr lang="ru-RU" b="1" dirty="0" smtClean="0"/>
                        <a:t>Соблюдение грамматических норм</a:t>
                      </a:r>
                      <a:endParaRPr lang="ru-RU" b="1" dirty="0"/>
                    </a:p>
                  </a:txBody>
                  <a:tcPr/>
                </a:tc>
                <a:tc>
                  <a:txBody>
                    <a:bodyPr/>
                    <a:lstStyle/>
                    <a:p>
                      <a:endParaRPr lang="ru-RU" dirty="0"/>
                    </a:p>
                  </a:txBody>
                  <a:tcPr/>
                </a:tc>
                <a:extLst>
                  <a:ext uri="{0D108BD9-81ED-4DB2-BD59-A6C34878D82A}">
                    <a16:rowId xmlns:a16="http://schemas.microsoft.com/office/drawing/2014/main" val="3311138864"/>
                  </a:ext>
                </a:extLst>
              </a:tr>
              <a:tr h="370840">
                <a:tc rowSpan="3">
                  <a:txBody>
                    <a:bodyPr/>
                    <a:lstStyle/>
                    <a:p>
                      <a:endParaRPr lang="ru-RU" dirty="0"/>
                    </a:p>
                  </a:txBody>
                  <a:tcPr/>
                </a:tc>
                <a:tc>
                  <a:txBody>
                    <a:bodyPr/>
                    <a:lstStyle/>
                    <a:p>
                      <a:r>
                        <a:rPr lang="ru-RU" dirty="0" smtClean="0"/>
                        <a:t>Грамматических ошибок нет, </a:t>
                      </a:r>
                      <a:r>
                        <a:rPr lang="ru-RU" b="1" dirty="0" smtClean="0"/>
                        <a:t>или</a:t>
                      </a:r>
                      <a:r>
                        <a:rPr lang="ru-RU" dirty="0" smtClean="0"/>
                        <a:t> допущена</a:t>
                      </a:r>
                      <a:r>
                        <a:rPr lang="ru-RU" baseline="0" dirty="0" smtClean="0"/>
                        <a:t> одна</a:t>
                      </a:r>
                      <a:r>
                        <a:rPr lang="ru-RU" dirty="0" smtClean="0"/>
                        <a:t> ошибка</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4133375772"/>
                  </a:ext>
                </a:extLst>
              </a:tr>
              <a:tr h="370840">
                <a:tc vMerge="1">
                  <a:txBody>
                    <a:bodyPr/>
                    <a:lstStyle/>
                    <a:p>
                      <a:endParaRPr lang="ru-RU" dirty="0"/>
                    </a:p>
                  </a:txBody>
                  <a:tcPr/>
                </a:tc>
                <a:tc>
                  <a:txBody>
                    <a:bodyPr/>
                    <a:lstStyle/>
                    <a:p>
                      <a:r>
                        <a:rPr lang="ru-RU" dirty="0" smtClean="0"/>
                        <a:t>Допущено две ошибки</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3545434"/>
                  </a:ext>
                </a:extLst>
              </a:tr>
              <a:tr h="370840">
                <a:tc vMerge="1">
                  <a:txBody>
                    <a:bodyPr/>
                    <a:lstStyle/>
                    <a:p>
                      <a:endParaRPr lang="ru-RU" dirty="0"/>
                    </a:p>
                  </a:txBody>
                  <a:tcPr/>
                </a:tc>
                <a:tc>
                  <a:txBody>
                    <a:bodyPr/>
                    <a:lstStyle/>
                    <a:p>
                      <a:r>
                        <a:rPr lang="ru-RU" dirty="0" smtClean="0"/>
                        <a:t>Допущено три и более ошибки</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3300520026"/>
                  </a:ext>
                </a:extLst>
              </a:tr>
            </a:tbl>
          </a:graphicData>
        </a:graphic>
      </p:graphicFrame>
    </p:spTree>
    <p:extLst>
      <p:ext uri="{BB962C8B-B14F-4D97-AF65-F5344CB8AC3E}">
        <p14:creationId xmlns:p14="http://schemas.microsoft.com/office/powerpoint/2010/main" val="16890252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1"/>
            <a:ext cx="10353761" cy="999392"/>
          </a:xfrm>
        </p:spPr>
        <p:txBody>
          <a:bodyPr>
            <a:normAutofit fontScale="90000"/>
          </a:bodyPr>
          <a:lstStyle/>
          <a:p>
            <a:r>
              <a:rPr lang="ru-RU" dirty="0" smtClean="0"/>
              <a:t>Критерии оценивания сочинения-рассуждения</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313488106"/>
              </p:ext>
            </p:extLst>
          </p:nvPr>
        </p:nvGraphicFramePr>
        <p:xfrm>
          <a:off x="914400" y="2095500"/>
          <a:ext cx="10353675" cy="2123440"/>
        </p:xfrm>
        <a:graphic>
          <a:graphicData uri="http://schemas.openxmlformats.org/drawingml/2006/table">
            <a:tbl>
              <a:tblPr firstRow="1" bandRow="1">
                <a:tableStyleId>{5C22544A-7EE6-4342-B048-85BDC9FD1C3A}</a:tableStyleId>
              </a:tblPr>
              <a:tblGrid>
                <a:gridCol w="888023">
                  <a:extLst>
                    <a:ext uri="{9D8B030D-6E8A-4147-A177-3AD203B41FA5}">
                      <a16:colId xmlns:a16="http://schemas.microsoft.com/office/drawing/2014/main" val="3542174537"/>
                    </a:ext>
                  </a:extLst>
                </a:gridCol>
                <a:gridCol w="8414239">
                  <a:extLst>
                    <a:ext uri="{9D8B030D-6E8A-4147-A177-3AD203B41FA5}">
                      <a16:colId xmlns:a16="http://schemas.microsoft.com/office/drawing/2014/main" val="3805228690"/>
                    </a:ext>
                  </a:extLst>
                </a:gridCol>
                <a:gridCol w="1051413">
                  <a:extLst>
                    <a:ext uri="{9D8B030D-6E8A-4147-A177-3AD203B41FA5}">
                      <a16:colId xmlns:a16="http://schemas.microsoft.com/office/drawing/2014/main" val="480530823"/>
                    </a:ext>
                  </a:extLst>
                </a:gridCol>
              </a:tblGrid>
              <a:tr h="370840">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оценки грамотности и фактической точности речи экзаменуемого </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138798357"/>
                  </a:ext>
                </a:extLst>
              </a:tr>
              <a:tr h="370840">
                <a:tc>
                  <a:txBody>
                    <a:bodyPr/>
                    <a:lstStyle/>
                    <a:p>
                      <a:r>
                        <a:rPr lang="ru-RU" sz="1800" b="1" kern="1200" dirty="0" smtClean="0">
                          <a:solidFill>
                            <a:schemeClr val="dk1"/>
                          </a:solidFill>
                          <a:effectLst/>
                          <a:latin typeface="+mn-lt"/>
                          <a:ea typeface="+mn-ea"/>
                          <a:cs typeface="+mn-cs"/>
                        </a:rPr>
                        <a:t>ГК4</a:t>
                      </a:r>
                      <a:endParaRPr lang="ru-RU" dirty="0"/>
                    </a:p>
                  </a:txBody>
                  <a:tcPr/>
                </a:tc>
                <a:tc>
                  <a:txBody>
                    <a:bodyPr/>
                    <a:lstStyle/>
                    <a:p>
                      <a:r>
                        <a:rPr lang="ru-RU" b="1" dirty="0" smtClean="0"/>
                        <a:t>Соблюдение речевых норм</a:t>
                      </a:r>
                      <a:endParaRPr lang="ru-RU" b="1" dirty="0"/>
                    </a:p>
                  </a:txBody>
                  <a:tcPr/>
                </a:tc>
                <a:tc>
                  <a:txBody>
                    <a:bodyPr/>
                    <a:lstStyle/>
                    <a:p>
                      <a:endParaRPr lang="ru-RU" dirty="0"/>
                    </a:p>
                  </a:txBody>
                  <a:tcPr/>
                </a:tc>
                <a:extLst>
                  <a:ext uri="{0D108BD9-81ED-4DB2-BD59-A6C34878D82A}">
                    <a16:rowId xmlns:a16="http://schemas.microsoft.com/office/drawing/2014/main" val="3311138864"/>
                  </a:ext>
                </a:extLst>
              </a:tr>
              <a:tr h="370840">
                <a:tc rowSpan="3">
                  <a:txBody>
                    <a:bodyPr/>
                    <a:lstStyle/>
                    <a:p>
                      <a:endParaRPr lang="ru-RU" dirty="0"/>
                    </a:p>
                  </a:txBody>
                  <a:tcPr/>
                </a:tc>
                <a:tc>
                  <a:txBody>
                    <a:bodyPr/>
                    <a:lstStyle/>
                    <a:p>
                      <a:r>
                        <a:rPr lang="ru-RU" dirty="0" smtClean="0"/>
                        <a:t>Речевых ошибок нет, </a:t>
                      </a:r>
                      <a:r>
                        <a:rPr lang="ru-RU" b="1" dirty="0" smtClean="0"/>
                        <a:t>или</a:t>
                      </a:r>
                      <a:r>
                        <a:rPr lang="ru-RU" dirty="0" smtClean="0"/>
                        <a:t> допущено не более двух ошибок</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4133375772"/>
                  </a:ext>
                </a:extLst>
              </a:tr>
              <a:tr h="370840">
                <a:tc vMerge="1">
                  <a:txBody>
                    <a:bodyPr/>
                    <a:lstStyle/>
                    <a:p>
                      <a:endParaRPr lang="ru-RU" dirty="0"/>
                    </a:p>
                  </a:txBody>
                  <a:tcPr/>
                </a:tc>
                <a:tc>
                  <a:txBody>
                    <a:bodyPr/>
                    <a:lstStyle/>
                    <a:p>
                      <a:r>
                        <a:rPr lang="ru-RU" dirty="0" smtClean="0"/>
                        <a:t>Допущены три-четыре ошибки</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3545434"/>
                  </a:ext>
                </a:extLst>
              </a:tr>
              <a:tr h="370840">
                <a:tc vMerge="1">
                  <a:txBody>
                    <a:bodyPr/>
                    <a:lstStyle/>
                    <a:p>
                      <a:endParaRPr lang="ru-RU" dirty="0"/>
                    </a:p>
                  </a:txBody>
                  <a:tcPr/>
                </a:tc>
                <a:tc>
                  <a:txBody>
                    <a:bodyPr/>
                    <a:lstStyle/>
                    <a:p>
                      <a:r>
                        <a:rPr lang="ru-RU" dirty="0" smtClean="0"/>
                        <a:t>Допущено пять и более ошибок</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3300520026"/>
                  </a:ext>
                </a:extLst>
              </a:tr>
            </a:tbl>
          </a:graphicData>
        </a:graphic>
      </p:graphicFrame>
    </p:spTree>
    <p:extLst>
      <p:ext uri="{BB962C8B-B14F-4D97-AF65-F5344CB8AC3E}">
        <p14:creationId xmlns:p14="http://schemas.microsoft.com/office/powerpoint/2010/main" val="39808591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15462"/>
            <a:ext cx="10353761" cy="773723"/>
          </a:xfrm>
        </p:spPr>
        <p:txBody>
          <a:bodyPr>
            <a:normAutofit fontScale="90000"/>
          </a:bodyPr>
          <a:lstStyle/>
          <a:p>
            <a:r>
              <a:rPr lang="ru-RU" dirty="0"/>
              <a:t>Критерии оценивания сочинения-рассуждения</a:t>
            </a:r>
          </a:p>
        </p:txBody>
      </p:sp>
      <p:graphicFrame>
        <p:nvGraphicFramePr>
          <p:cNvPr id="5" name="Объект 4"/>
          <p:cNvGraphicFramePr>
            <a:graphicFrameLocks noGrp="1"/>
          </p:cNvGraphicFramePr>
          <p:nvPr>
            <p:ph idx="1"/>
            <p:extLst>
              <p:ext uri="{D42A27DB-BD31-4B8C-83A1-F6EECF244321}">
                <p14:modId xmlns:p14="http://schemas.microsoft.com/office/powerpoint/2010/main" val="485667049"/>
              </p:ext>
            </p:extLst>
          </p:nvPr>
        </p:nvGraphicFramePr>
        <p:xfrm>
          <a:off x="914400" y="2250830"/>
          <a:ext cx="10353675" cy="3590779"/>
        </p:xfrm>
        <a:graphic>
          <a:graphicData uri="http://schemas.openxmlformats.org/drawingml/2006/table">
            <a:tbl>
              <a:tblPr firstRow="1" bandRow="1">
                <a:tableStyleId>{5C22544A-7EE6-4342-B048-85BDC9FD1C3A}</a:tableStyleId>
              </a:tblPr>
              <a:tblGrid>
                <a:gridCol w="940777">
                  <a:extLst>
                    <a:ext uri="{9D8B030D-6E8A-4147-A177-3AD203B41FA5}">
                      <a16:colId xmlns:a16="http://schemas.microsoft.com/office/drawing/2014/main" val="1968183295"/>
                    </a:ext>
                  </a:extLst>
                </a:gridCol>
                <a:gridCol w="8458200">
                  <a:extLst>
                    <a:ext uri="{9D8B030D-6E8A-4147-A177-3AD203B41FA5}">
                      <a16:colId xmlns:a16="http://schemas.microsoft.com/office/drawing/2014/main" val="3460412946"/>
                    </a:ext>
                  </a:extLst>
                </a:gridCol>
                <a:gridCol w="954698">
                  <a:extLst>
                    <a:ext uri="{9D8B030D-6E8A-4147-A177-3AD203B41FA5}">
                      <a16:colId xmlns:a16="http://schemas.microsoft.com/office/drawing/2014/main" val="2681073029"/>
                    </a:ext>
                  </a:extLst>
                </a:gridCol>
              </a:tblGrid>
              <a:tr h="458411">
                <a:tc>
                  <a:txBody>
                    <a:bodyPr/>
                    <a:lstStyle/>
                    <a:p>
                      <a:pPr algn="ctr"/>
                      <a:r>
                        <a:rPr lang="ru-RU" sz="1800" b="1" kern="1200" dirty="0" smtClean="0">
                          <a:solidFill>
                            <a:schemeClr val="lt1"/>
                          </a:solidFill>
                          <a:effectLst/>
                          <a:latin typeface="+mn-lt"/>
                          <a:ea typeface="+mn-ea"/>
                          <a:cs typeface="+mn-cs"/>
                        </a:rPr>
                        <a:t> №</a:t>
                      </a:r>
                      <a:endParaRPr lang="ru-RU" dirty="0"/>
                    </a:p>
                  </a:txBody>
                  <a:tcPr/>
                </a:tc>
                <a:tc>
                  <a:txBody>
                    <a:bodyPr/>
                    <a:lstStyle/>
                    <a:p>
                      <a:pPr algn="ctr"/>
                      <a:r>
                        <a:rPr lang="ru-RU" dirty="0" smtClean="0"/>
                        <a:t>Критерии оценивания сочинения-рассуждения на тему, связанную с анализом текста (9.3)</a:t>
                      </a:r>
                      <a:endParaRPr lang="ru-RU" dirty="0"/>
                    </a:p>
                  </a:txBody>
                  <a:tcPr/>
                </a:tc>
                <a:tc>
                  <a:txBody>
                    <a:bodyPr/>
                    <a:lstStyle/>
                    <a:p>
                      <a:pPr algn="ctr"/>
                      <a:r>
                        <a:rPr lang="ru-RU" sz="1800" b="1" kern="1200" dirty="0" smtClean="0">
                          <a:solidFill>
                            <a:schemeClr val="lt1"/>
                          </a:solidFill>
                          <a:effectLst/>
                          <a:latin typeface="+mn-lt"/>
                          <a:ea typeface="+mn-ea"/>
                          <a:cs typeface="+mn-cs"/>
                        </a:rPr>
                        <a:t>Баллы</a:t>
                      </a:r>
                      <a:endParaRPr lang="ru-RU" dirty="0"/>
                    </a:p>
                  </a:txBody>
                  <a:tcPr/>
                </a:tc>
                <a:extLst>
                  <a:ext uri="{0D108BD9-81ED-4DB2-BD59-A6C34878D82A}">
                    <a16:rowId xmlns:a16="http://schemas.microsoft.com/office/drawing/2014/main" val="2781792898"/>
                  </a:ext>
                </a:extLst>
              </a:tr>
              <a:tr h="261949">
                <a:tc>
                  <a:txBody>
                    <a:bodyPr/>
                    <a:lstStyle/>
                    <a:p>
                      <a:r>
                        <a:rPr lang="ru-RU" sz="1800" b="1" kern="1200" dirty="0" smtClean="0">
                          <a:solidFill>
                            <a:schemeClr val="dk1"/>
                          </a:solidFill>
                          <a:effectLst/>
                          <a:latin typeface="+mn-lt"/>
                          <a:ea typeface="+mn-ea"/>
                          <a:cs typeface="+mn-cs"/>
                        </a:rPr>
                        <a:t>ФК1</a:t>
                      </a:r>
                      <a:endParaRPr lang="ru-RU" dirty="0"/>
                    </a:p>
                  </a:txBody>
                  <a:tcPr/>
                </a:tc>
                <a:tc>
                  <a:txBody>
                    <a:bodyPr/>
                    <a:lstStyle/>
                    <a:p>
                      <a:r>
                        <a:rPr lang="ru-RU" b="1" dirty="0" smtClean="0"/>
                        <a:t>Фактическая точность письменной речи</a:t>
                      </a:r>
                      <a:endParaRPr lang="ru-RU" b="1" dirty="0"/>
                    </a:p>
                  </a:txBody>
                  <a:tcPr/>
                </a:tc>
                <a:tc>
                  <a:txBody>
                    <a:bodyPr/>
                    <a:lstStyle/>
                    <a:p>
                      <a:endParaRPr lang="ru-RU" dirty="0"/>
                    </a:p>
                  </a:txBody>
                  <a:tcPr/>
                </a:tc>
                <a:extLst>
                  <a:ext uri="{0D108BD9-81ED-4DB2-BD59-A6C34878D82A}">
                    <a16:rowId xmlns:a16="http://schemas.microsoft.com/office/drawing/2014/main" val="3523948513"/>
                  </a:ext>
                </a:extLst>
              </a:tr>
              <a:tr h="664699">
                <a:tc rowSpan="3">
                  <a:txBody>
                    <a:bodyPr/>
                    <a:lstStyle/>
                    <a:p>
                      <a:endParaRPr lang="ru-RU" dirty="0"/>
                    </a:p>
                  </a:txBody>
                  <a:tcPr/>
                </a:tc>
                <a:tc>
                  <a:txBody>
                    <a:bodyPr/>
                    <a:lstStyle/>
                    <a:p>
                      <a:r>
                        <a:rPr lang="ru-RU" dirty="0" smtClean="0"/>
                        <a:t>Фактических ошибок в изложении материала, а также в понимании и употреблении терминов нет </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val="700211244"/>
                  </a:ext>
                </a:extLst>
              </a:tr>
              <a:tr h="261949">
                <a:tc vMerge="1">
                  <a:txBody>
                    <a:bodyPr/>
                    <a:lstStyle/>
                    <a:p>
                      <a:endParaRPr lang="ru-RU" dirty="0"/>
                    </a:p>
                  </a:txBody>
                  <a:tcPr/>
                </a:tc>
                <a:tc>
                  <a:txBody>
                    <a:bodyPr/>
                    <a:lstStyle/>
                    <a:p>
                      <a:r>
                        <a:rPr lang="ru-RU" dirty="0" smtClean="0"/>
                        <a:t>Фактических ошибок в изложении материала, а также в понимании и употреблении терминов нет </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val="2470152792"/>
                  </a:ext>
                </a:extLst>
              </a:tr>
              <a:tr h="261949">
                <a:tc vMerge="1">
                  <a:txBody>
                    <a:bodyPr/>
                    <a:lstStyle/>
                    <a:p>
                      <a:endParaRPr lang="ru-RU" dirty="0"/>
                    </a:p>
                  </a:txBody>
                  <a:tcPr/>
                </a:tc>
                <a:tc>
                  <a:txBody>
                    <a:bodyPr/>
                    <a:lstStyle/>
                    <a:p>
                      <a:r>
                        <a:rPr lang="ru-RU" dirty="0" smtClean="0"/>
                        <a:t>Допущено две и более ошибки в изложении материала или употреблении терминов</a:t>
                      </a:r>
                      <a:endParaRPr lang="ru-RU" dirty="0"/>
                    </a:p>
                  </a:txBody>
                  <a:tcPr/>
                </a:tc>
                <a:tc>
                  <a:txBody>
                    <a:bodyPr/>
                    <a:lstStyle/>
                    <a:p>
                      <a:pPr algn="ctr"/>
                      <a:r>
                        <a:rPr lang="ru-RU" dirty="0" smtClean="0"/>
                        <a:t>0</a:t>
                      </a:r>
                      <a:endParaRPr lang="ru-RU" dirty="0"/>
                    </a:p>
                  </a:txBody>
                  <a:tcPr/>
                </a:tc>
                <a:extLst>
                  <a:ext uri="{0D108BD9-81ED-4DB2-BD59-A6C34878D82A}">
                    <a16:rowId xmlns:a16="http://schemas.microsoft.com/office/drawing/2014/main" val="2176708331"/>
                  </a:ext>
                </a:extLst>
              </a:tr>
              <a:tr h="367037">
                <a:tc gridSpan="2">
                  <a:txBody>
                    <a:bodyPr/>
                    <a:lstStyle/>
                    <a:p>
                      <a:r>
                        <a:rPr lang="ru-RU" b="1" dirty="0" smtClean="0"/>
                        <a:t>Максимальное количество баллов за сочинение и изложение по критериям ФК1, ГК1–ГК4 </a:t>
                      </a:r>
                      <a:endParaRPr lang="ru-RU" b="1" dirty="0"/>
                    </a:p>
                  </a:txBody>
                  <a:tcPr/>
                </a:tc>
                <a:tc hMerge="1">
                  <a:txBody>
                    <a:bodyPr/>
                    <a:lstStyle/>
                    <a:p>
                      <a:endParaRPr lang="ru-RU" dirty="0"/>
                    </a:p>
                  </a:txBody>
                  <a:tcPr/>
                </a:tc>
                <a:tc>
                  <a:txBody>
                    <a:bodyPr/>
                    <a:lstStyle/>
                    <a:p>
                      <a:pPr algn="ctr"/>
                      <a:r>
                        <a:rPr lang="ru-RU" b="1" dirty="0" smtClean="0"/>
                        <a:t>10</a:t>
                      </a:r>
                      <a:endParaRPr lang="ru-RU" b="1" dirty="0"/>
                    </a:p>
                  </a:txBody>
                  <a:tcPr/>
                </a:tc>
                <a:extLst>
                  <a:ext uri="{0D108BD9-81ED-4DB2-BD59-A6C34878D82A}">
                    <a16:rowId xmlns:a16="http://schemas.microsoft.com/office/drawing/2014/main" val="2041084790"/>
                  </a:ext>
                </a:extLst>
              </a:tr>
            </a:tbl>
          </a:graphicData>
        </a:graphic>
      </p:graphicFrame>
    </p:spTree>
    <p:extLst>
      <p:ext uri="{BB962C8B-B14F-4D97-AF65-F5344CB8AC3E}">
        <p14:creationId xmlns:p14="http://schemas.microsoft.com/office/powerpoint/2010/main" val="28297379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 оценке грамотности (ГК1–ГК4) следует учитывать объём изложения и сочинения. </a:t>
            </a:r>
          </a:p>
        </p:txBody>
      </p:sp>
      <p:sp>
        <p:nvSpPr>
          <p:cNvPr id="3" name="Объект 2"/>
          <p:cNvSpPr>
            <a:spLocks noGrp="1"/>
          </p:cNvSpPr>
          <p:nvPr>
            <p:ph idx="1"/>
          </p:nvPr>
        </p:nvSpPr>
        <p:spPr/>
        <p:txBody>
          <a:bodyPr>
            <a:normAutofit fontScale="92500" lnSpcReduction="20000"/>
          </a:bodyPr>
          <a:lstStyle/>
          <a:p>
            <a:r>
              <a:rPr lang="ru-RU" dirty="0"/>
              <a:t>Указанные в </a:t>
            </a:r>
            <a:r>
              <a:rPr lang="ru-RU" dirty="0" smtClean="0"/>
              <a:t>таблице </a:t>
            </a:r>
            <a:r>
              <a:rPr lang="ru-RU" dirty="0"/>
              <a:t>нормативы применяются для проверки и оценки изложения и сочинения, суммарный объём которых составляет 140 и более слов. </a:t>
            </a:r>
            <a:endParaRPr lang="ru-RU" dirty="0" smtClean="0"/>
          </a:p>
          <a:p>
            <a:r>
              <a:rPr lang="ru-RU" dirty="0" smtClean="0"/>
              <a:t>Если </a:t>
            </a:r>
            <a:r>
              <a:rPr lang="ru-RU" dirty="0"/>
              <a:t>суммарный объём сочинения и изложения составляет 70–139 слов, то по каждому из критериев ГК1–ГК4 не может быть выставлено больше 1 балла: </a:t>
            </a:r>
            <a:endParaRPr lang="ru-RU" dirty="0" smtClean="0"/>
          </a:p>
          <a:p>
            <a:pPr marL="0" indent="0">
              <a:buNone/>
            </a:pPr>
            <a:r>
              <a:rPr lang="ru-RU" dirty="0" smtClean="0"/>
              <a:t>ГК1 </a:t>
            </a:r>
            <a:r>
              <a:rPr lang="ru-RU" dirty="0"/>
              <a:t>– 1 балл ставится, если орфографических ошибок нет или допущена одна негрубая ошибка; </a:t>
            </a:r>
            <a:endParaRPr lang="ru-RU" dirty="0" smtClean="0"/>
          </a:p>
          <a:p>
            <a:pPr marL="0" indent="0">
              <a:buNone/>
            </a:pPr>
            <a:r>
              <a:rPr lang="ru-RU" dirty="0" smtClean="0"/>
              <a:t>ГК2 </a:t>
            </a:r>
            <a:r>
              <a:rPr lang="ru-RU" dirty="0"/>
              <a:t>– 1 балл ставится, если пунктуационных ошибок нет или допущена одна негрубая ошибка; </a:t>
            </a:r>
            <a:endParaRPr lang="ru-RU" dirty="0" smtClean="0"/>
          </a:p>
          <a:p>
            <a:pPr marL="0" indent="0">
              <a:buNone/>
            </a:pPr>
            <a:r>
              <a:rPr lang="ru-RU" dirty="0" smtClean="0"/>
              <a:t>ГК3 </a:t>
            </a:r>
            <a:r>
              <a:rPr lang="ru-RU" dirty="0"/>
              <a:t>– 1 балл ставится, если грамматических ошибок нет; </a:t>
            </a:r>
            <a:endParaRPr lang="ru-RU" dirty="0" smtClean="0"/>
          </a:p>
          <a:p>
            <a:pPr marL="0" indent="0">
              <a:buNone/>
            </a:pPr>
            <a:r>
              <a:rPr lang="ru-RU" dirty="0" smtClean="0"/>
              <a:t>ГК4 </a:t>
            </a:r>
            <a:r>
              <a:rPr lang="ru-RU" dirty="0"/>
              <a:t>– 1 балл ставится, если речевых ошибок нет.</a:t>
            </a:r>
          </a:p>
        </p:txBody>
      </p:sp>
    </p:spTree>
    <p:extLst>
      <p:ext uri="{BB962C8B-B14F-4D97-AF65-F5344CB8AC3E}">
        <p14:creationId xmlns:p14="http://schemas.microsoft.com/office/powerpoint/2010/main" val="2914378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При оценке грамотности (ГК1–ГК4) следует учитывать объём изложения и сочинения. </a:t>
            </a:r>
          </a:p>
        </p:txBody>
      </p:sp>
      <p:sp>
        <p:nvSpPr>
          <p:cNvPr id="3" name="Объект 2"/>
          <p:cNvSpPr>
            <a:spLocks noGrp="1"/>
          </p:cNvSpPr>
          <p:nvPr>
            <p:ph idx="1"/>
          </p:nvPr>
        </p:nvSpPr>
        <p:spPr/>
        <p:txBody>
          <a:bodyPr>
            <a:normAutofit fontScale="92500" lnSpcReduction="20000"/>
          </a:bodyPr>
          <a:lstStyle/>
          <a:p>
            <a:r>
              <a:rPr lang="ru-RU" dirty="0"/>
              <a:t>Если в изложении и сочинении в целом насчитывается менее 70 слов, такая работа по критериям ГК1–ГК4 оценивается нулём баллов. </a:t>
            </a:r>
            <a:endParaRPr lang="ru-RU" dirty="0" smtClean="0"/>
          </a:p>
          <a:p>
            <a:r>
              <a:rPr lang="ru-RU" dirty="0" smtClean="0"/>
              <a:t>Если </a:t>
            </a:r>
            <a:r>
              <a:rPr lang="ru-RU" dirty="0"/>
              <a:t>участник экзамена выполнил только один вид творческой работы (или изложение, или сочинение), то оценивание по критериям ГК1–ГК4 осуществляется также в соответствии с объёмом работы: </a:t>
            </a:r>
            <a:endParaRPr lang="ru-RU" dirty="0" smtClean="0"/>
          </a:p>
          <a:p>
            <a:pPr marL="0" indent="0">
              <a:buNone/>
            </a:pPr>
            <a:r>
              <a:rPr lang="ru-RU" dirty="0" smtClean="0"/>
              <a:t>– </a:t>
            </a:r>
            <a:r>
              <a:rPr lang="ru-RU" dirty="0"/>
              <a:t>если в работе не менее 140 слов, то грамотность оценивается </a:t>
            </a:r>
            <a:r>
              <a:rPr lang="ru-RU" dirty="0" smtClean="0"/>
              <a:t>по таблице;</a:t>
            </a:r>
          </a:p>
          <a:p>
            <a:pPr marL="0" indent="0">
              <a:buNone/>
            </a:pPr>
            <a:r>
              <a:rPr lang="ru-RU" dirty="0" smtClean="0"/>
              <a:t> </a:t>
            </a:r>
            <a:r>
              <a:rPr lang="ru-RU" dirty="0"/>
              <a:t>– если в работе 70–139 слов, то по каждому из критериев ГК1–ГК4 не ставится более 1 балла (см. выше</a:t>
            </a:r>
            <a:r>
              <a:rPr lang="ru-RU" dirty="0" smtClean="0"/>
              <a:t>);</a:t>
            </a:r>
          </a:p>
          <a:p>
            <a:pPr marL="0" indent="0">
              <a:buNone/>
            </a:pPr>
            <a:r>
              <a:rPr lang="ru-RU" dirty="0" smtClean="0"/>
              <a:t> </a:t>
            </a:r>
            <a:r>
              <a:rPr lang="ru-RU" dirty="0"/>
              <a:t>– если в работе менее 70 слов, такая работа по критериям ГК1–ГК4 оценивается нулём баллов</a:t>
            </a:r>
          </a:p>
        </p:txBody>
      </p:sp>
    </p:spTree>
    <p:extLst>
      <p:ext uri="{BB962C8B-B14F-4D97-AF65-F5344CB8AC3E}">
        <p14:creationId xmlns:p14="http://schemas.microsoft.com/office/powerpoint/2010/main" val="2558897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Третья проверка</a:t>
            </a:r>
            <a:endParaRPr lang="ru-RU" dirty="0"/>
          </a:p>
        </p:txBody>
      </p:sp>
      <p:sp>
        <p:nvSpPr>
          <p:cNvPr id="3" name="Объект 2"/>
          <p:cNvSpPr>
            <a:spLocks noGrp="1"/>
          </p:cNvSpPr>
          <p:nvPr>
            <p:ph idx="1"/>
          </p:nvPr>
        </p:nvSpPr>
        <p:spPr>
          <a:xfrm>
            <a:off x="913795" y="1617785"/>
            <a:ext cx="10353762" cy="4897315"/>
          </a:xfrm>
        </p:spPr>
        <p:txBody>
          <a:bodyPr>
            <a:normAutofit fontScale="92500" lnSpcReduction="20000"/>
          </a:bodyPr>
          <a:lstStyle/>
          <a:p>
            <a:pPr marL="0" indent="0">
              <a:buNone/>
            </a:pPr>
            <a:r>
              <a:rPr lang="ru-RU" dirty="0" smtClean="0"/>
              <a:t>В соответствии </a:t>
            </a:r>
            <a:r>
              <a:rPr lang="ru-RU" dirty="0"/>
              <a:t>с Порядком проведения государственной итоговой аттестации по образовательным программам основного общего образования (приказ </a:t>
            </a:r>
            <a:r>
              <a:rPr lang="ru-RU" dirty="0" err="1"/>
              <a:t>Минпросвещения</a:t>
            </a:r>
            <a:r>
              <a:rPr lang="ru-RU" dirty="0"/>
              <a:t> России и </a:t>
            </a:r>
            <a:r>
              <a:rPr lang="ru-RU" dirty="0" err="1"/>
              <a:t>Рособрнадзора</a:t>
            </a:r>
            <a:r>
              <a:rPr lang="ru-RU" dirty="0"/>
              <a:t> от 07.11.2018 № 189/1513, зарегистрирован Минюстом России 10.12.2018 № 52953), </a:t>
            </a:r>
            <a:endParaRPr lang="ru-RU" dirty="0" smtClean="0"/>
          </a:p>
          <a:p>
            <a:pPr marL="0" indent="0">
              <a:buNone/>
            </a:pPr>
            <a:r>
              <a:rPr lang="ru-RU" dirty="0" smtClean="0"/>
              <a:t>«</a:t>
            </a:r>
            <a:r>
              <a:rPr lang="ru-RU" dirty="0"/>
              <a:t>64. Экзаменационные работы проверяются двумя экспертами. По результатам проверки эксперты независимо друг от друга выставляют баллы за каждый ответ на задания экзаменационной работы. ˂…˃ В случае существенного расхождения в баллах, выставленных двумя экспертами, назначается третья проверка. Существенное расхождение в баллах определено в критериях оценивания по соответствующему учебному предмету. </a:t>
            </a:r>
            <a:endParaRPr lang="ru-RU" dirty="0" smtClean="0"/>
          </a:p>
          <a:p>
            <a:pPr marL="0" indent="0">
              <a:buNone/>
            </a:pPr>
            <a:r>
              <a:rPr lang="ru-RU" dirty="0" smtClean="0"/>
              <a:t>Третий </a:t>
            </a:r>
            <a:r>
              <a:rPr lang="ru-RU" dirty="0"/>
              <a:t>эксперт назначается председателем предметной комиссии из числа экспертов, ранее не проверявших экзаменационную работу. </a:t>
            </a:r>
            <a:endParaRPr lang="ru-RU" dirty="0" smtClean="0"/>
          </a:p>
          <a:p>
            <a:pPr marL="0" indent="0">
              <a:buNone/>
            </a:pPr>
            <a:r>
              <a:rPr lang="ru-RU" dirty="0" smtClean="0"/>
              <a:t>Третьему </a:t>
            </a:r>
            <a:r>
              <a:rPr lang="ru-RU" dirty="0"/>
              <a:t>эксперту предоставляется информация о баллах, выставленных экспертами, ранее проверявшими экзаменационную работу обучающегося. Баллы, выставленные третьим экспертом, являются окончательными». </a:t>
            </a:r>
          </a:p>
        </p:txBody>
      </p:sp>
    </p:spTree>
    <p:extLst>
      <p:ext uri="{BB962C8B-B14F-4D97-AF65-F5344CB8AC3E}">
        <p14:creationId xmlns:p14="http://schemas.microsoft.com/office/powerpoint/2010/main" val="18534620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Третья проверка</a:t>
            </a:r>
          </a:p>
        </p:txBody>
      </p:sp>
      <p:sp>
        <p:nvSpPr>
          <p:cNvPr id="3" name="Объект 2"/>
          <p:cNvSpPr>
            <a:spLocks noGrp="1"/>
          </p:cNvSpPr>
          <p:nvPr>
            <p:ph idx="1"/>
          </p:nvPr>
        </p:nvSpPr>
        <p:spPr/>
        <p:txBody>
          <a:bodyPr/>
          <a:lstStyle/>
          <a:p>
            <a:pPr marL="0" indent="0">
              <a:buNone/>
            </a:pPr>
            <a:r>
              <a:rPr lang="ru-RU" dirty="0"/>
              <a:t>Существенным считается расхождение между суммами баллов, выставленных двумя экспертами за выполнение заданий 1 и 9 (суммируются баллы по всем позициям (критериям) оценивания выполнения задания каждым экспертом: ИК1–ИК3, С1К1–С1К4, С2К1–С2К4, С3К1–С3К4, ГК1– ГК4, ФК1), в 10 или более баллов. Третий эксперт проверяет выполнение заданий 1 и 9 по всем позициям оценивания. </a:t>
            </a:r>
          </a:p>
        </p:txBody>
      </p:sp>
    </p:spTree>
    <p:extLst>
      <p:ext uri="{BB962C8B-B14F-4D97-AF65-F5344CB8AC3E}">
        <p14:creationId xmlns:p14="http://schemas.microsoft.com/office/powerpoint/2010/main" val="38363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Примечание 2</a:t>
            </a:r>
            <a:endParaRPr lang="ru-RU" dirty="0"/>
          </a:p>
        </p:txBody>
      </p:sp>
      <p:sp>
        <p:nvSpPr>
          <p:cNvPr id="3" name="Объект 2"/>
          <p:cNvSpPr>
            <a:spLocks noGrp="1"/>
          </p:cNvSpPr>
          <p:nvPr>
            <p:ph idx="1"/>
          </p:nvPr>
        </p:nvSpPr>
        <p:spPr/>
        <p:txBody>
          <a:bodyPr/>
          <a:lstStyle/>
          <a:p>
            <a:r>
              <a:rPr lang="ru-RU" b="1" dirty="0">
                <a:effectLst/>
              </a:rPr>
              <a:t>При написании изложения экзаменуемым может быть использована лексика, отличающаяся от той, которая представлена в исходном тексте или в информации о тексте.</a:t>
            </a:r>
            <a:endParaRPr lang="ru-RU" dirty="0">
              <a:effectLst/>
            </a:endParaRPr>
          </a:p>
          <a:p>
            <a:r>
              <a:rPr lang="ru-RU" b="1" dirty="0">
                <a:effectLst/>
              </a:rPr>
              <a:t>Экзаменуемый должен писать изложение от того лица, от которого идёт повествование в исходном тексте.</a:t>
            </a:r>
            <a:endParaRPr lang="ru-RU" dirty="0">
              <a:effectLst/>
            </a:endParaRPr>
          </a:p>
          <a:p>
            <a:r>
              <a:rPr lang="ru-RU" b="1" dirty="0">
                <a:effectLst/>
              </a:rPr>
              <a:t>Если в исходном тексте встречаются имена собственные, то они должны быть выписаны на доске.</a:t>
            </a:r>
            <a:endParaRPr lang="ru-RU" dirty="0"/>
          </a:p>
        </p:txBody>
      </p:sp>
    </p:spTree>
    <p:extLst>
      <p:ext uri="{BB962C8B-B14F-4D97-AF65-F5344CB8AC3E}">
        <p14:creationId xmlns:p14="http://schemas.microsoft.com/office/powerpoint/2010/main" val="56015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 по выполнению задания</a:t>
            </a:r>
            <a:endParaRPr lang="ru-RU" dirty="0"/>
          </a:p>
        </p:txBody>
      </p:sp>
      <p:sp>
        <p:nvSpPr>
          <p:cNvPr id="3" name="Объект 2"/>
          <p:cNvSpPr>
            <a:spLocks noGrp="1"/>
          </p:cNvSpPr>
          <p:nvPr>
            <p:ph idx="1"/>
          </p:nvPr>
        </p:nvSpPr>
        <p:spPr/>
        <p:txBody>
          <a:bodyPr/>
          <a:lstStyle/>
          <a:p>
            <a:pPr marL="0" indent="0">
              <a:buNone/>
            </a:pPr>
            <a:r>
              <a:rPr lang="ru-RU" dirty="0" smtClean="0"/>
              <a:t>Чтобы правильно выполнить это задание, необходимо понять исходный текст – ответить на 3 вопроса:</a:t>
            </a:r>
          </a:p>
          <a:p>
            <a:pPr marL="457200" indent="-457200">
              <a:buAutoNum type="arabicParenR"/>
            </a:pPr>
            <a:r>
              <a:rPr lang="ru-RU" dirty="0" smtClean="0"/>
              <a:t>О чём говорится в этом тексте? (Определить тему.)</a:t>
            </a:r>
          </a:p>
          <a:p>
            <a:pPr marL="457200" indent="-457200">
              <a:buAutoNum type="arabicParenR"/>
            </a:pPr>
            <a:r>
              <a:rPr lang="ru-RU" dirty="0" smtClean="0"/>
              <a:t>Какой вывод вытекает из текста? (Сформулировать главную мысль.)</a:t>
            </a:r>
          </a:p>
          <a:p>
            <a:pPr marL="457200" indent="-457200">
              <a:buAutoNum type="arabicParenR"/>
            </a:pPr>
            <a:r>
              <a:rPr lang="ru-RU" dirty="0" smtClean="0"/>
              <a:t>Каковы границы абзацев? (Исходный текст делится на три структурно-смысловые части – надо разделить текст на </a:t>
            </a:r>
            <a:r>
              <a:rPr lang="ru-RU" dirty="0" err="1" smtClean="0"/>
              <a:t>микротемы</a:t>
            </a:r>
            <a:r>
              <a:rPr lang="ru-RU" dirty="0" smtClean="0"/>
              <a:t>.)</a:t>
            </a:r>
          </a:p>
          <a:p>
            <a:pPr marL="457200" indent="-457200">
              <a:buAutoNum type="arabicParenR"/>
            </a:pPr>
            <a:endParaRPr lang="ru-RU" dirty="0" smtClean="0"/>
          </a:p>
          <a:p>
            <a:pPr marL="0" indent="0">
              <a:buNone/>
            </a:pPr>
            <a:endParaRPr lang="ru-RU" dirty="0"/>
          </a:p>
        </p:txBody>
      </p:sp>
    </p:spTree>
    <p:extLst>
      <p:ext uri="{BB962C8B-B14F-4D97-AF65-F5344CB8AC3E}">
        <p14:creationId xmlns:p14="http://schemas.microsoft.com/office/powerpoint/2010/main" val="3046644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Дамаск</Template>
  <TotalTime>501</TotalTime>
  <Words>6134</Words>
  <Application>Microsoft Office PowerPoint</Application>
  <PresentationFormat>Широкоэкранный</PresentationFormat>
  <Paragraphs>603</Paragraphs>
  <Slides>76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76</vt:i4>
      </vt:variant>
    </vt:vector>
  </HeadingPairs>
  <TitlesOfParts>
    <vt:vector size="80" baseType="lpstr">
      <vt:lpstr>Arial</vt:lpstr>
      <vt:lpstr>Bookman Old Style</vt:lpstr>
      <vt:lpstr>Rockwell</vt:lpstr>
      <vt:lpstr>Damask</vt:lpstr>
      <vt:lpstr>Карта будущего ГИА по русскому языку  в 9 классе 2021 года </vt:lpstr>
      <vt:lpstr>Вопросы</vt:lpstr>
      <vt:lpstr>Требования к написанию развёрнутых высказываний учащихся</vt:lpstr>
      <vt:lpstr>фгос</vt:lpstr>
      <vt:lpstr>фгос</vt:lpstr>
      <vt:lpstr>Сжатое изложение</vt:lpstr>
      <vt:lpstr>Примечание 1</vt:lpstr>
      <vt:lpstr>Примечание 2</vt:lpstr>
      <vt:lpstr>Рекомендации по выполнению задания</vt:lpstr>
      <vt:lpstr>Алгоритм выполнения задания</vt:lpstr>
      <vt:lpstr>Алгоритм выполнения задания</vt:lpstr>
      <vt:lpstr>Анализ типичных ошибок</vt:lpstr>
      <vt:lpstr>Критерии оценки изложения</vt:lpstr>
      <vt:lpstr> Читая экзаменационную работу, эксперт устанавливает </vt:lpstr>
      <vt:lpstr> АДЕКВАТНОСТЬ И ПОЛНОТА ПЕРЕДАЧИ ЭКЗАМЕНУЕМЫМ ОСНОВНОГО СОДЕРЖАНИЯ ПРОСЛУШАННОГО ТЕКСТА </vt:lpstr>
      <vt:lpstr>Особенности оценивания изложения по критерию ИК1</vt:lpstr>
      <vt:lpstr>Особенности оценивания изложения по критерию ИК1</vt:lpstr>
      <vt:lpstr>Критерии оценки изложения</vt:lpstr>
      <vt:lpstr> СЖАТИЕ ИСХОДНОГО ТЕКСТА </vt:lpstr>
      <vt:lpstr>СЖАТИЕ ИСХОДНОГО ТЕКСТА</vt:lpstr>
      <vt:lpstr>Обратите внимание!</vt:lpstr>
      <vt:lpstr>Критерии оценки изложения</vt:lpstr>
      <vt:lpstr>Особенности оценки изложения по критерию ик3</vt:lpstr>
      <vt:lpstr>Логические ошибки</vt:lpstr>
      <vt:lpstr>Логические ошибки</vt:lpstr>
      <vt:lpstr>Логические ошибки</vt:lpstr>
      <vt:lpstr>Виды заданий</vt:lpstr>
      <vt:lpstr>Виды заданий</vt:lpstr>
      <vt:lpstr>Перевод прямой речи в косвенную</vt:lpstr>
      <vt:lpstr>Задания с  пропусками слов</vt:lpstr>
      <vt:lpstr>Задания с  пропусками слов</vt:lpstr>
      <vt:lpstr>Средства связи предложений в тексте</vt:lpstr>
      <vt:lpstr>Анализ псевдотекстов</vt:lpstr>
      <vt:lpstr>Псевдотекст</vt:lpstr>
      <vt:lpstr>Н.В. Гоголь  «Мертвые души»</vt:lpstr>
      <vt:lpstr>А.А. Блок. Фрагмент из дневниковых записей</vt:lpstr>
      <vt:lpstr>Сочинение-рассуждение</vt:lpstr>
      <vt:lpstr>Сочинение на лингвистическую тему (9.1)</vt:lpstr>
      <vt:lpstr>Обратите внимание!</vt:lpstr>
      <vt:lpstr>Критерии оценивания сочинения 9.1</vt:lpstr>
      <vt:lpstr> НАЛИЧИЕ ОБОСНОВАННОГО ОТВЕТА НА ПОСТАВЛЕННЫЙ ВОПРОС </vt:lpstr>
      <vt:lpstr>Критерии оценивания сочинения 9.1</vt:lpstr>
      <vt:lpstr> НАЛИЧИЕ ПРИМЕРОВ-АРГУМЕНТОВ В РАБОТЕ </vt:lpstr>
      <vt:lpstr>Критерии оценивания сочинения 9.1</vt:lpstr>
      <vt:lpstr>СМЫСЛОВАЯ ЦЕЛЬНОСТЬ, РЕЧЕВАЯ СВЯЗНОСТЬ И ПОСЛЕДОВАТЕЛЬНОСТЬ сочинения</vt:lpstr>
      <vt:lpstr>Критерии оценивания сочинения 9.1</vt:lpstr>
      <vt:lpstr>Внимание!</vt:lpstr>
      <vt:lpstr>Сочинение-интерпретация текста (9.2)</vt:lpstr>
      <vt:lpstr>Обратите внимание!</vt:lpstr>
      <vt:lpstr>Критерии оценивания сочинения 9.2</vt:lpstr>
      <vt:lpstr>ПОНИМАНИЕ СМЫСЛА ФРАГМЕНТА ТЕКСТА</vt:lpstr>
      <vt:lpstr>Критерии оценивания сочинения 9.2</vt:lpstr>
      <vt:lpstr>НАЛИЧИЕ ПРИМЕРОВ-АРГУМЕНТОВ В РАБОТЕ</vt:lpstr>
      <vt:lpstr>Критерии оценивания сочинения 9.2</vt:lpstr>
      <vt:lpstr>Критерии оценивания сочинения 9.2</vt:lpstr>
      <vt:lpstr>Внимание!</vt:lpstr>
      <vt:lpstr>Сочинение на основе ценностного понятия (9.3)</vt:lpstr>
      <vt:lpstr>Критерии оценивания сочинения 9.3</vt:lpstr>
      <vt:lpstr>Толкование значения слова</vt:lpstr>
      <vt:lpstr>Приемы определения ценностного понятия</vt:lpstr>
      <vt:lpstr>Комментарий</vt:lpstr>
      <vt:lpstr>Толкование значения слова</vt:lpstr>
      <vt:lpstr>Критерии оценивания сочинения 9.3</vt:lpstr>
      <vt:lpstr>Наличие примеров-аргументов</vt:lpstr>
      <vt:lpstr>Критерии оценивания сочинения 9.3</vt:lpstr>
      <vt:lpstr>Критерии оценивания сочинения 9.3</vt:lpstr>
      <vt:lpstr>Внимание!</vt:lpstr>
      <vt:lpstr>Критерии оценивания сочинения-рассуждения</vt:lpstr>
      <vt:lpstr>Критерии оценивания сочинения-рассуждения</vt:lpstr>
      <vt:lpstr>Критерии оценивания сочинения-рассуждения</vt:lpstr>
      <vt:lpstr>Критерии оценивания сочинения-рассуждения</vt:lpstr>
      <vt:lpstr>Критерии оценивания сочинения-рассуждения</vt:lpstr>
      <vt:lpstr>При оценке грамотности (ГК1–ГК4) следует учитывать объём изложения и сочинения. </vt:lpstr>
      <vt:lpstr>При оценке грамотности (ГК1–ГК4) следует учитывать объём изложения и сочинения. </vt:lpstr>
      <vt:lpstr>Третья проверка</vt:lpstr>
      <vt:lpstr>Третья проверка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Карта будущего ГИА по русскому языку  в 9 классе 2021 года </dc:title>
  <dc:creator>TANYA</dc:creator>
  <cp:lastModifiedBy>TANYA</cp:lastModifiedBy>
  <cp:revision>48</cp:revision>
  <dcterms:created xsi:type="dcterms:W3CDTF">2021-02-23T16:01:54Z</dcterms:created>
  <dcterms:modified xsi:type="dcterms:W3CDTF">2021-02-24T10:03:14Z</dcterms:modified>
</cp:coreProperties>
</file>