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81" r:id="rId2"/>
    <p:sldId id="283" r:id="rId3"/>
    <p:sldId id="282" r:id="rId4"/>
    <p:sldId id="263" r:id="rId5"/>
    <p:sldId id="256" r:id="rId6"/>
    <p:sldId id="258" r:id="rId7"/>
    <p:sldId id="259" r:id="rId8"/>
    <p:sldId id="260" r:id="rId9"/>
    <p:sldId id="262" r:id="rId10"/>
    <p:sldId id="264" r:id="rId11"/>
    <p:sldId id="261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21" r:id="rId33"/>
    <p:sldId id="315" r:id="rId34"/>
    <p:sldId id="316" r:id="rId35"/>
    <p:sldId id="317" r:id="rId36"/>
    <p:sldId id="318" r:id="rId37"/>
    <p:sldId id="319" r:id="rId38"/>
    <p:sldId id="320" r:id="rId39"/>
    <p:sldId id="301" r:id="rId40"/>
    <p:sldId id="286" r:id="rId41"/>
    <p:sldId id="288" r:id="rId42"/>
    <p:sldId id="289" r:id="rId43"/>
    <p:sldId id="290" r:id="rId44"/>
    <p:sldId id="297" r:id="rId45"/>
    <p:sldId id="291" r:id="rId46"/>
    <p:sldId id="292" r:id="rId47"/>
    <p:sldId id="293" r:id="rId48"/>
    <p:sldId id="294" r:id="rId49"/>
    <p:sldId id="295" r:id="rId50"/>
    <p:sldId id="296" r:id="rId51"/>
    <p:sldId id="298" r:id="rId52"/>
    <p:sldId id="284" r:id="rId53"/>
    <p:sldId id="285" r:id="rId54"/>
    <p:sldId id="299" r:id="rId55"/>
    <p:sldId id="323" r:id="rId56"/>
    <p:sldId id="322" r:id="rId57"/>
    <p:sldId id="324" r:id="rId58"/>
    <p:sldId id="325" r:id="rId59"/>
    <p:sldId id="327" r:id="rId60"/>
    <p:sldId id="326" r:id="rId61"/>
    <p:sldId id="328" r:id="rId62"/>
    <p:sldId id="300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CC"/>
    <a:srgbClr val="CC3399"/>
    <a:srgbClr val="CC0066"/>
    <a:srgbClr val="009900"/>
    <a:srgbClr val="FF0066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2414-23AB-4E68-B2DE-602BB4CF28D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56CB-461D-4666-9695-E996E59DF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1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 теплица,4 – баня; 5 - бак с водой; 6 - огород для овощей; 7 - плодово-ягодные кустарники.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–теплица;4 – баня; 5 - бак с водой; 6 - огород для овощей;7 - плодово-ягодные кустарники;.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AE98-E5C0-4B88-9353-C2300521B1D2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A1BB-03CB-406C-937D-094095BF6539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FD7D-51F9-4269-9215-2BAD982159A9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C0F8-542E-44B6-BC58-1187A1BBB662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5DF90-E2ED-42CF-A857-5E0D340C23DC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4640-D0AD-4C29-875F-8FEE04D499FD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19CE-9812-4F87-A18D-5F42DEAFEF73}" type="datetime1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B1D8-FC03-4066-BB5D-11AA4445073B}" type="datetime1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CB0D-83DD-44BD-B857-CC3B0C8A6058}" type="datetime1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6FDC-6E3C-442B-8BEE-4FF317BFDBA8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12D4-C245-4E9D-A0B7-963720CCB216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7B1DC-83AA-4AA7-9D06-2F9FC11CF9F9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Учитель математики Саламаха Н.С. МБОУ СОШ №85 г. Краснодар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0.wmf"/><Relationship Id="rId3" Type="http://schemas.openxmlformats.org/officeDocument/2006/relationships/image" Target="../media/image22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2814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Приемы решения практико-ориентированных задач нового типа  ОГЭ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>Иванова О.Е.</a:t>
            </a:r>
            <a:b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 Black" pitchFamily="34" charset="0"/>
              </a:rPr>
              <a:t>МАОУ «Лицей 44» </a:t>
            </a:r>
            <a:r>
              <a:rPr lang="ru-RU" sz="3100" dirty="0" err="1" smtClean="0">
                <a:solidFill>
                  <a:srgbClr val="FF0000"/>
                </a:solidFill>
                <a:latin typeface="Arial Black" pitchFamily="34" charset="0"/>
              </a:rPr>
              <a:t>г.Липецка</a:t>
            </a:r>
            <a:endParaRPr lang="ru-RU" sz="31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земледелии в горных районах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xn--80aaasqmjacq0cd6n.xn--p1ai/public/1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3" y="4786322"/>
            <a:ext cx="2500298" cy="17573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501122" cy="3429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горных районах, особенно в южных широтах с влажным климатом, земледельцы на склонах гор устраивают террасы.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Земледельческие террасы - это горизонтальные площадки, напоминающие ступени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Во время дождя вода стекает с верхних террас вниз по специальным каналам. Поэтому почва на террасах не размывается и урожай не страдает. Медленный сток воды с вершины склона вниз с террасы на террасу позволяет выращивать даже влаголюбивые культуры. В Юго-Восточной Азии террасное земледелие широко применяется для производства риса, а в Средиземноморье - для выращивания винограда и оливковых деревьев. Возделывание культур на террасах повышает урожайность, но требует тяжелого ручного труда.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500438"/>
            <a:ext cx="4500562" cy="314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расположен на склоне холма.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Ширина участка 50 м, а верхняя точка находится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на высоте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16 м от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подножия.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89"/>
            <a:ext cx="4214842" cy="28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00166" y="5929330"/>
            <a:ext cx="2500330" cy="642966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3250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214313" y="1"/>
            <a:ext cx="8715375" cy="1285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Земледелец на расчищенном склоне холма выращивает мускатный орех.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Какова площадь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отведенная под посевы?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квадратных метрах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285860"/>
            <a:ext cx="65722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= √16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4225 = 65м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S= a ∙ b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площадь прямоугольника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террасы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50 · 65 = 3250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42910" y="2000240"/>
            <a:ext cx="1485904" cy="177165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>
            <a:endCxn id="9" idx="4"/>
          </p:cNvCxnSpPr>
          <p:nvPr/>
        </p:nvCxnSpPr>
        <p:spPr>
          <a:xfrm rot="16200000" flipH="1">
            <a:off x="500034" y="2143116"/>
            <a:ext cx="1771656" cy="14859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14282" y="2643182"/>
            <a:ext cx="100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а=</a:t>
            </a:r>
            <a:r>
              <a:rPr lang="ru-RU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42910" y="3857628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b=</a:t>
            </a:r>
            <a:r>
              <a:rPr lang="ru-RU" sz="3200" b="1" dirty="0" smtClean="0">
                <a:solidFill>
                  <a:srgbClr val="FF0000"/>
                </a:solidFill>
              </a:rPr>
              <a:t>63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357290" y="2285992"/>
            <a:ext cx="356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0364" y="207167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43438" y="2071678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http://xn--80aaasqmjacq0cd6n.xn--p1ai/public/1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3857652" cy="2711389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9" grpId="0" animBg="1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1"/>
            <a:ext cx="8401080" cy="278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Земледелец решил устроить террасы на своем участке (см. рисунок ниже), чтобы выращивать рис, пшено и кукурузу. Строительство террас возможно, если угол склона (уклон) не больше 50% (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тангенс угла склона </a:t>
            </a:r>
            <a:r>
              <a:rPr lang="ru-RU" sz="24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умноженный на 100%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 Удовлетворяет ли склон холма этим требованиям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Сколько процентов составляет уклон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 округлите до десятых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xn--80aaasqmjacq0cd6n.xn--p1ai/public/1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248150" cy="1724025"/>
          </a:xfrm>
          <a:prstGeom prst="rect">
            <a:avLst/>
          </a:prstGeom>
          <a:noFill/>
        </p:spPr>
      </p:pic>
      <p:graphicFrame>
        <p:nvGraphicFramePr>
          <p:cNvPr id="2662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2981325" y="2786058"/>
          <a:ext cx="61626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Формула" r:id="rId4" imgW="3670200" imgH="698400" progId="Equation.3">
                  <p:embed/>
                </p:oleObj>
              </mc:Choice>
              <mc:Fallback>
                <p:oleObj name="Формула" r:id="rId4" imgW="3670200" imgH="698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2786058"/>
                        <a:ext cx="6162675" cy="11731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3"/>
          <p:cNvGraphicFramePr>
            <a:graphicFrameLocks noChangeAspect="1"/>
          </p:cNvGraphicFramePr>
          <p:nvPr/>
        </p:nvGraphicFramePr>
        <p:xfrm>
          <a:off x="4857752" y="4000504"/>
          <a:ext cx="1500198" cy="930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Формула" r:id="rId6" imgW="634680" imgH="393480" progId="Equation.3">
                  <p:embed/>
                </p:oleObj>
              </mc:Choice>
              <mc:Fallback>
                <p:oleObj name="Формула" r:id="rId6" imgW="634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4000504"/>
                        <a:ext cx="1500198" cy="93092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3"/>
          <p:cNvGraphicFramePr>
            <a:graphicFrameLocks noChangeAspect="1"/>
          </p:cNvGraphicFramePr>
          <p:nvPr/>
        </p:nvGraphicFramePr>
        <p:xfrm>
          <a:off x="571472" y="5000636"/>
          <a:ext cx="52498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Формула" r:id="rId8" imgW="2222280" imgH="469800" progId="Equation.3">
                  <p:embed/>
                </p:oleObj>
              </mc:Choice>
              <mc:Fallback>
                <p:oleObj name="Формула" r:id="rId8" imgW="222228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5000636"/>
                        <a:ext cx="5249863" cy="1111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одержимое 2"/>
          <p:cNvSpPr txBox="1">
            <a:spLocks/>
          </p:cNvSpPr>
          <p:nvPr/>
        </p:nvSpPr>
        <p:spPr>
          <a:xfrm>
            <a:off x="3143240" y="2786058"/>
            <a:ext cx="1928826" cy="50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6143636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xn--80aaasqmjacq0cd6n.xn--p1ai/public/1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4048680" cy="16430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8501122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сократилась посевная площадь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после того, как земледелец устроил террасы?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 округлите до десятых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ширина каждой ступени: 63 : 6 =10,5м</a:t>
            </a:r>
          </a:p>
          <a:p>
            <a:pPr marL="2520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площадь одной террасы : 10,5 · 50 = 525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520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площадь всех шести террас 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525 · 6 = 3 150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посевная площадь склона изначально была : 3 250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стала : 3 150 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xn--80aaasqmjacq0cd6n.xn--p1ai/public/1077.jpg"/>
          <p:cNvPicPr>
            <a:picLocks noChangeAspect="1" noChangeArrowheads="1"/>
          </p:cNvPicPr>
          <p:nvPr/>
        </p:nvPicPr>
        <p:blipFill>
          <a:blip r:embed="rId4"/>
          <a:srcRect r="43820" b="59951"/>
          <a:stretch>
            <a:fillRect/>
          </a:stretch>
        </p:blipFill>
        <p:spPr bwMode="auto">
          <a:xfrm>
            <a:off x="500034" y="4286256"/>
            <a:ext cx="2214578" cy="1218018"/>
          </a:xfrm>
          <a:prstGeom prst="rect">
            <a:avLst/>
          </a:prstGeom>
          <a:noFill/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85720" y="5357826"/>
          <a:ext cx="56070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Формула" r:id="rId5" imgW="2374560" imgH="431640" progId="Equation.3">
                  <p:embed/>
                </p:oleObj>
              </mc:Choice>
              <mc:Fallback>
                <p:oleObj name="Формула" r:id="rId5" imgW="2374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357826"/>
                        <a:ext cx="5607050" cy="1022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http://xn--80aaasqmjacq0cd6n.xn--p1ai/public/1077.jpg"/>
          <p:cNvPicPr>
            <a:picLocks noChangeAspect="1" noChangeArrowheads="1"/>
          </p:cNvPicPr>
          <p:nvPr/>
        </p:nvPicPr>
        <p:blipFill>
          <a:blip r:embed="rId4"/>
          <a:srcRect t="40049" r="49438" b="30825"/>
          <a:stretch>
            <a:fillRect/>
          </a:stretch>
        </p:blipFill>
        <p:spPr bwMode="auto">
          <a:xfrm>
            <a:off x="2786050" y="4357694"/>
            <a:ext cx="2143140" cy="952507"/>
          </a:xfrm>
          <a:prstGeom prst="rect">
            <a:avLst/>
          </a:prstGeom>
          <a:noFill/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095875" y="4214813"/>
          <a:ext cx="3536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Формула" r:id="rId7" imgW="1815840" imgH="393480" progId="Equation.3">
                  <p:embed/>
                </p:oleObj>
              </mc:Choice>
              <mc:Fallback>
                <p:oleObj name="Формула" r:id="rId7" imgW="18158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214813"/>
                        <a:ext cx="3536950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одержимое 3"/>
          <p:cNvSpPr txBox="1">
            <a:spLocks/>
          </p:cNvSpPr>
          <p:nvPr/>
        </p:nvSpPr>
        <p:spPr>
          <a:xfrm>
            <a:off x="6143636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1"/>
            <a:ext cx="8643998" cy="2286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Земледелец получает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700 г бурого риса с одного квадратного метра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засеянной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При шлифовке из бурого риса получается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белый рис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но при этом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теряется 14% массы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Сколько килограммов белого риса получит земледелец со всего своего участка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500306"/>
            <a:ext cx="8429684" cy="2214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- 700 г бурого риса,      3 150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? бурого риса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3 150 · 700 = 2 205 000 г = 2 205 кг бурого риса.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– 14 =86% массы риса останется при шлифовке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86% от 2 205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кг=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2 205 · 0,86 = 1 896,3 кг белого риса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5000636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1 896,3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1"/>
            <a:ext cx="8572560" cy="18573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таблице дана урожайность культур, которые может засеять земледелец на своем террасированном участке. За год обычно собирают два урожая - летом и осенью. По данным таблицы посчитайте 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наибольшее число килограммов урожая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которое может собрать земледелец с участка 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один год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если он может засевать разные культуры.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143380"/>
            <a:ext cx="8401080" cy="17859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1-й урожай выгодно выращивать рис</a:t>
            </a:r>
          </a:p>
          <a:p>
            <a:pPr>
              <a:buNone/>
            </a:pP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2-й урожай выгодно выращивать пшено</a:t>
            </a:r>
          </a:p>
          <a:p>
            <a:pPr>
              <a:buNone/>
            </a:pP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Известно,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посевная площадь была 3 150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700 · 3 150 + 650 · 3 150 = 4 252 500 г = 4 252,5 кг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928802"/>
          <a:ext cx="8358245" cy="2143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6461"/>
                <a:gridCol w="1887346"/>
                <a:gridCol w="1977219"/>
                <a:gridCol w="1977219"/>
              </a:tblGrid>
              <a:tr h="46590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Пшено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862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1-й урожай (июнь)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700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600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2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2-й урожай (сентябрь)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600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 smtClean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650 г/м</a:t>
                      </a:r>
                      <a:r>
                        <a:rPr lang="ru-RU" sz="1800" b="0" i="0" kern="1200" baseline="300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2400" b="1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29256" y="592933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4252,5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мобильном интернете и тарифе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92882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графике точками изображено количество минут, потраченных на исходящие вызовы, и количество гигабайтов мобильного интернета, израсходованных абонентом в процессе пользования смартфоном, за каждый месяц 2018 года. Для удобства точки, соответствующие минутам и гигабайтам, соединены сплошными и пунктирными линиями соответственно.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0754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85786" y="2500306"/>
            <a:ext cx="64294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643834" y="2500306"/>
            <a:ext cx="785818" cy="71438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214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течение года абонент пользовался тарифом "Стандартный",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абонентская плата по которому составляла 400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рублей в месяц. При условии нахождения абонента на территории РФ в абонентскую плату тарифа "Стандартный" входит:</a:t>
            </a:r>
          </a:p>
          <a:p>
            <a:pPr marL="0" indent="0">
              <a:buFontTx/>
              <a:buChar char="-"/>
            </a:pP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пакет минут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350 минут исходящих вызовов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номера, зарегистрированные на территории РФ;</a:t>
            </a:r>
          </a:p>
          <a:p>
            <a:pPr marL="0" indent="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пакет интернета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2.8 гигабайта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мобильного интернета;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пакет SMS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150 SMS в месяц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безлимитные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бесплатные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входящие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вызовы.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Стоимость минут, интернета и SMS сверх пакета указана в таблице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786191"/>
          <a:ext cx="8429684" cy="1949232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5980033"/>
                <a:gridCol w="2449651"/>
              </a:tblGrid>
              <a:tr h="4826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Исходящие вызовы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3руб./мин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6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Мобильный интернет: дополнительные пакеты по 0,4 Гб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90руб. за пакет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1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3руб./шт.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5657671"/>
            <a:ext cx="8986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не пользовался услугами связи в роуминге и не звонил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номера, зарегистрированные за рубежом. За весь 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отправил 140 SMS.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19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нужно уметь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sz="2800" b="1" dirty="0" smtClean="0">
                <a:latin typeface="Arial Black" pitchFamily="34" charset="0"/>
              </a:rPr>
              <a:t>Выделять ключевые фразы и основные вопросы из текста заданий.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выполнять арифметические действия с натуральными числами, десятичными и обыкновенными дробями, производить возведение числа в степень, извлекать арифметический квадратный корень из числа.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переводить единицы измерения.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округлять числа.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находить число от процента и проценты от числа. 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находить часть от числа и число по его части.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Применять основное свойство пропорции.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Уметь решать уравнения, неравенства.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Разбираться в изображениях рисунков, планов и масштабе фигур на рисунках.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Анализировать и пользоваться информацией  из таблиц.</a:t>
            </a:r>
          </a:p>
          <a:p>
            <a:pPr marL="0" indent="0"/>
            <a:r>
              <a:rPr lang="ru-RU" sz="2800" b="1" dirty="0" smtClean="0">
                <a:latin typeface="Arial Black" pitchFamily="34" charset="0"/>
              </a:rPr>
              <a:t>Анализировать и пользоваться заданными графиками.</a:t>
            </a:r>
            <a:endParaRPr lang="en-US" sz="2800" b="1" baseline="30000" dirty="0" smtClean="0">
              <a:latin typeface="Arial Black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43702" y="6607966"/>
            <a:ext cx="2286016" cy="53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5722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Определите, какие месяцы соответствуют указанному в таблице количеству израсходованных гигабайтов.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6"/>
          <a:ext cx="8358244" cy="11707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539677"/>
                <a:gridCol w="1539677"/>
                <a:gridCol w="1612994"/>
                <a:gridCol w="1612994"/>
              </a:tblGrid>
              <a:tr h="36480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Израсходо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ванные минуты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159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Номера месяцев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3634" y="2357430"/>
            <a:ext cx="88303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в ответ запишите подряд числа,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соответствующие номерам месяцев, без пробелов, запятых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дополнительных символов (например, для мая,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января, ноября, августа, в ответ нужно записать число 51118).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6643670" y="4643446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5624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583820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26432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Ноябрь - это 11 месяц. По графику определяем, сколько абонент наговорил минут и использовал гигабайт. Итого: 375 минут и 3,2 Гб.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r>
              <a:rPr lang="ru-RU" sz="8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Значит, оплатит абонент должен : 1)за 375-350 =25 мин, 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25 мин. ∙ 3руб./ мин.=75руб.</a:t>
            </a:r>
          </a:p>
          <a:p>
            <a:pPr font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2)3,2 Гб -2,8 Гб = 0,4 Гб - 90руб. (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интернет: дополнительные пакеты по 0,4 Гб-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90руб. за пакет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Итого за ноябрь: 400руб. + 75руб. + 90 руб. =565 руб.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14874" y="-1628775"/>
            <a:ext cx="4667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63753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Сколько рублей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потратил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абонент на услуги связи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ноябре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4414" y="1000108"/>
            <a:ext cx="392909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963983" y="2035959"/>
            <a:ext cx="2358248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3"/>
          <p:cNvSpPr txBox="1">
            <a:spLocks/>
          </p:cNvSpPr>
          <p:nvPr/>
        </p:nvSpPr>
        <p:spPr>
          <a:xfrm>
            <a:off x="6215074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565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57240" y="0"/>
            <a:ext cx="742952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месяцев в 2018 году абонент превышал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лимит по пакету исходящих минут?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351" y="1285860"/>
            <a:ext cx="60518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14546" y="2000240"/>
            <a:ext cx="442915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720" y="4500570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endParaRPr lang="ru-RU" sz="2000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7429520" y="785794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95525" y="4929198"/>
            <a:ext cx="894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месяцев в 2018 году абонент превышал лимит либо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пакету минут, либо по пакету мобильного интернета?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6429388" y="5929330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85723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месяцы 11 и 12</a:t>
            </a:r>
          </a:p>
        </p:txBody>
      </p:sp>
      <p:sp>
        <p:nvSpPr>
          <p:cNvPr id="13" name="Freeform 113"/>
          <p:cNvSpPr>
            <a:spLocks/>
          </p:cNvSpPr>
          <p:nvPr/>
        </p:nvSpPr>
        <p:spPr bwMode="auto">
          <a:xfrm>
            <a:off x="2214546" y="1428736"/>
            <a:ext cx="4429156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857892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месяцы  2, 4, 10, 11 и 12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7" grpId="0"/>
      <p:bldP spid="8" grpId="0"/>
      <p:bldP spid="54277" grpId="0"/>
      <p:bldP spid="11" grpId="0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35769" y="0"/>
            <a:ext cx="8072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конце 2018 года оператор связи предложил абоненту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перейти на новый тариф, условия которого приведены в таблице.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142984"/>
          <a:ext cx="5072098" cy="4861560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3598156"/>
                <a:gridCol w="1473942"/>
              </a:tblGrid>
              <a:tr h="3516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 перехода на тариф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 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Абонентская плата в месяц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350 руб.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абонентскую плату ежемесячно включены: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исходящих минут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300 минут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мобильного интернета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Гб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расходования пакетов: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входящие вызовы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0 руб./мин.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исходящие вызовы*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3 руб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./мин.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мобильный 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интернет: дополнительные пакеты по 1 Гб интернет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200 руб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. за 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пакет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руб./шт.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14282" y="5929330"/>
            <a:ext cx="4929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*исходящие вызовы на номера, зарегистрированные на территории РФ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546540" y="1071546"/>
            <a:ext cx="37293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решает, перейти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 ему на новый тариф,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посчитав, сколько бы он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потратил на услуги связи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за2018 г., если бы пользовался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Если получится меньше,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он потратил фактически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2018 г., то абонент примет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сменить тариф.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Перейдет ли абонент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тариф?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ответ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ежемесячную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абонентскую плату по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тарифу, который выберет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2019 год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3" grpId="1"/>
      <p:bldP spid="66564" grpId="0"/>
      <p:bldP spid="66564" grpId="1"/>
      <p:bldP spid="665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60518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Настоящий тариф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стоит 400 рублей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себя : </a:t>
            </a: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350 минут и 2,8 Гб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Интернета.</a:t>
            </a:r>
          </a:p>
          <a:p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Сверх пакета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исходящие вызовы- 3руб./ мин, мобильный интернет по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0,4 Гб- 90руб. за пакет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год потратил абонент на настоящем тарифе : 400 ∙ 12 = 4800руб.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плата , всего: 4800+ 45(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+ 90(а) +45(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)+165(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+75(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5220руб.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год потратит абонент, если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перейдет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на новый тариф 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350 ∙ 12 = 4200руб.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платы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4200 +75(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+154(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+ 75(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+229(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+225(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4958руб.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786578" y="600076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929198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Новый тариф стоит 350 рублей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включает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себя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300 минут и 3 Гб Интернета. Сверх пакета: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исходящие вызовы- 3руб./ мин, мобильный интернет по 1 Гб- 200руб. за пакет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14422"/>
            <a:ext cx="4500594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13"/>
          <p:cNvSpPr>
            <a:spLocks/>
          </p:cNvSpPr>
          <p:nvPr/>
        </p:nvSpPr>
        <p:spPr bwMode="auto">
          <a:xfrm>
            <a:off x="2714612" y="642918"/>
            <a:ext cx="4500594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13"/>
          <p:cNvSpPr>
            <a:spLocks/>
          </p:cNvSpPr>
          <p:nvPr/>
        </p:nvSpPr>
        <p:spPr bwMode="auto">
          <a:xfrm>
            <a:off x="2714612" y="285728"/>
            <a:ext cx="4500594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24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58281 -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4074 L -1.01737 0.1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46458 0.472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athembox.xyz/wp-content/uploads/2020/01/tar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47712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133" y="-99392"/>
            <a:ext cx="8229600" cy="6408712"/>
          </a:xfrm>
        </p:spPr>
        <p:txBody>
          <a:bodyPr>
            <a:normAutofit/>
          </a:bodyPr>
          <a:lstStyle/>
          <a:p>
            <a:r>
              <a:rPr lang="ru-RU" dirty="0"/>
              <a:t>Определите какие месяцы соответствуют, указанному в таблице количеству израсходованных гигабайтов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/>
              <a:t>Решение: </a:t>
            </a:r>
            <a:r>
              <a:rPr lang="ru-RU" dirty="0"/>
              <a:t>Читаем график. 1,5 Гб абонент израсходовал в январе, 2 ГБ — в августе, 3 Гб — в апреле, а 3,5 Гб — в ноябре.</a:t>
            </a:r>
          </a:p>
          <a:p>
            <a:r>
              <a:rPr lang="ru-RU" b="1" dirty="0"/>
              <a:t>Ответ: 18411.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mathembox.xyz/wp-content/uploads/2020/01/tarif1-1024x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64488" cy="17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2646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(ОГЭ 2020)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рублей потратил абонент на услуги связи в ноябре?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 Рассмотрим график. В ноябре у абонента было 325 минут исходящих вызовов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истратил 3,5 Гб интернета.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 «Стандартный» включает: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абонентскую плату 300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Гб интернета;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минут исходящих звонков.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 — 300 = 25 (минут) наговорил абонент сверх тарифа. Это 3 руб./минуту, то есть 3 * 25 = 75 рублей.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— 3 = 0,5 (Гб) — истратил дополнительно абонент. 0,5 Гб интернета стоят 50 рублей.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абонент в ноябре заплатил: 300 + 75 + 50 = 425 (рублей).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425.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586551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Задание 3 (ОГЭ 2020)</a:t>
            </a:r>
            <a:endParaRPr lang="ru-RU" dirty="0"/>
          </a:p>
          <a:p>
            <a:r>
              <a:rPr lang="ru-RU" dirty="0"/>
              <a:t>Сколько месяцев в 2018 году абонент не превышал лимит по пакету мобильного интернета?</a:t>
            </a:r>
          </a:p>
          <a:p>
            <a:r>
              <a:rPr lang="ru-RU" b="1" dirty="0"/>
              <a:t>Решение: </a:t>
            </a:r>
            <a:r>
              <a:rPr lang="ru-RU" dirty="0"/>
              <a:t>По тарифу «Стандартный» абонент не </a:t>
            </a:r>
            <a:r>
              <a:rPr lang="ru-RU" dirty="0" err="1"/>
              <a:t>должнен</a:t>
            </a:r>
            <a:r>
              <a:rPr lang="ru-RU" dirty="0"/>
              <a:t> превышать 3 Гб интернета в месяц.</a:t>
            </a:r>
          </a:p>
          <a:p>
            <a:r>
              <a:rPr lang="ru-RU" dirty="0"/>
              <a:t>Из графика видно, что превышение тарифа по интернету было только в ноябре. Поэтому, в остальные 11 месяцев абонент не превышал лимит по пакету мобильного интернета.</a:t>
            </a:r>
          </a:p>
          <a:p>
            <a:r>
              <a:rPr lang="ru-RU" b="1" dirty="0"/>
              <a:t>Ответ: 11.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7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00953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Задание 4 (ОГЭ 2020)</a:t>
            </a:r>
            <a:endParaRPr lang="ru-RU" dirty="0"/>
          </a:p>
          <a:p>
            <a:r>
              <a:rPr lang="ru-RU" dirty="0"/>
              <a:t>Сколько месяцев в 2018 году абонент не превышал лимит ни по пакету минут, ни по пакету мобильного интернета?</a:t>
            </a:r>
          </a:p>
          <a:p>
            <a:r>
              <a:rPr lang="ru-RU" b="1" dirty="0"/>
              <a:t>Решение: </a:t>
            </a:r>
            <a:r>
              <a:rPr lang="ru-RU" dirty="0"/>
              <a:t>Рассмотрим график. Из задания 4 известно, что в ноябре абонент превысил пакет мобильного интернета.</a:t>
            </a:r>
          </a:p>
          <a:p>
            <a:r>
              <a:rPr lang="ru-RU" dirty="0"/>
              <a:t>Лимит </a:t>
            </a:r>
            <a:r>
              <a:rPr lang="ru-RU" dirty="0" err="1"/>
              <a:t>пл</a:t>
            </a:r>
            <a:r>
              <a:rPr lang="ru-RU" dirty="0"/>
              <a:t> пакету минут абонент превысил в следующие месяцы:</a:t>
            </a:r>
          </a:p>
          <a:p>
            <a:r>
              <a:rPr lang="ru-RU" dirty="0"/>
              <a:t>февраль,</a:t>
            </a:r>
          </a:p>
          <a:p>
            <a:r>
              <a:rPr lang="ru-RU" dirty="0"/>
              <a:t>апрель,</a:t>
            </a:r>
          </a:p>
          <a:p>
            <a:r>
              <a:rPr lang="ru-RU" dirty="0"/>
              <a:t>май,</a:t>
            </a:r>
          </a:p>
          <a:p>
            <a:r>
              <a:rPr lang="ru-RU" dirty="0"/>
              <a:t>июль,</a:t>
            </a:r>
          </a:p>
          <a:p>
            <a:r>
              <a:rPr lang="ru-RU" dirty="0"/>
              <a:t>ноябрь.</a:t>
            </a:r>
          </a:p>
          <a:p>
            <a:r>
              <a:rPr lang="ru-RU" dirty="0"/>
              <a:t>Итак, абонент не превышал лимит ни по пакету минут, ни по пакету мобильного интернета в оставшихся 7 месяцах.</a:t>
            </a:r>
          </a:p>
          <a:p>
            <a:r>
              <a:rPr lang="ru-RU" b="1" dirty="0"/>
              <a:t>Ответ: 7.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Что нужно знать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Arial Black" pitchFamily="34" charset="0"/>
              </a:rPr>
              <a:t>Формулы геометрии: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Периметр прямоугольника: Р=</a:t>
            </a:r>
            <a:r>
              <a:rPr lang="en-US" sz="2800" b="1" dirty="0" smtClean="0">
                <a:latin typeface="Arial Black" pitchFamily="34" charset="0"/>
              </a:rPr>
              <a:t>2</a:t>
            </a:r>
            <a:r>
              <a:rPr lang="ru-RU" sz="2800" b="1" dirty="0" smtClean="0">
                <a:latin typeface="Arial Black" pitchFamily="34" charset="0"/>
              </a:rPr>
              <a:t>(а +</a:t>
            </a:r>
            <a:r>
              <a:rPr lang="en-US" sz="2800" b="1" dirty="0" smtClean="0">
                <a:latin typeface="Arial Black" pitchFamily="34" charset="0"/>
              </a:rPr>
              <a:t>b)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Периметр квадрата: Р =4а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Длину окружности: С= 2П</a:t>
            </a:r>
            <a:r>
              <a:rPr lang="en-US" sz="2800" b="1" dirty="0" smtClean="0">
                <a:latin typeface="Arial Black" pitchFamily="34" charset="0"/>
              </a:rPr>
              <a:t>R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</a:rPr>
              <a:t>Объем параллелепипеда</a:t>
            </a:r>
            <a:r>
              <a:rPr lang="en-US" sz="2800" b="1" dirty="0" smtClean="0">
                <a:latin typeface="Arial Black" pitchFamily="34" charset="0"/>
              </a:rPr>
              <a:t>: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V= </a:t>
            </a:r>
            <a:r>
              <a:rPr lang="en-US" sz="2800" b="1" dirty="0" err="1" smtClean="0">
                <a:latin typeface="Arial Black" pitchFamily="34" charset="0"/>
              </a:rPr>
              <a:t>abc</a:t>
            </a:r>
            <a:endParaRPr lang="ru-RU" sz="28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Площади фигур: </a:t>
            </a: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прямоугольника: </a:t>
            </a:r>
            <a:r>
              <a:rPr lang="en-US" sz="2800" b="1" i="1" dirty="0" smtClean="0">
                <a:latin typeface="Arial Black" pitchFamily="34" charset="0"/>
              </a:rPr>
              <a:t>S = </a:t>
            </a:r>
            <a:r>
              <a:rPr lang="en-US" sz="2800" b="1" i="1" dirty="0" err="1" smtClean="0">
                <a:latin typeface="Arial Black" pitchFamily="34" charset="0"/>
              </a:rPr>
              <a:t>ab</a:t>
            </a:r>
            <a:endParaRPr lang="en-US" sz="2800" b="1" i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квадрата: </a:t>
            </a:r>
            <a:r>
              <a:rPr lang="en-US" sz="2800" b="1" i="1" dirty="0" smtClean="0">
                <a:latin typeface="Arial Black" pitchFamily="34" charset="0"/>
              </a:rPr>
              <a:t>S</a:t>
            </a:r>
            <a:r>
              <a:rPr lang="ru-RU" sz="2800" b="1" i="1" dirty="0" smtClean="0">
                <a:latin typeface="Arial Black" pitchFamily="34" charset="0"/>
              </a:rPr>
              <a:t> =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ru-RU" sz="2800" b="1" i="1" dirty="0" smtClean="0">
                <a:latin typeface="Arial Black" pitchFamily="34" charset="0"/>
              </a:rPr>
              <a:t>а</a:t>
            </a:r>
            <a:r>
              <a:rPr lang="en-US" sz="2800" b="1" i="1" baseline="30000" dirty="0" smtClean="0">
                <a:latin typeface="Arial Black" pitchFamily="34" charset="0"/>
              </a:rPr>
              <a:t>2</a:t>
            </a:r>
            <a:endParaRPr lang="ru-RU" sz="2800" b="1" i="1" baseline="30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b="1" i="1" dirty="0" smtClean="0">
                <a:latin typeface="Arial Black" pitchFamily="34" charset="0"/>
              </a:rPr>
              <a:t>Площадь круга: </a:t>
            </a:r>
            <a:r>
              <a:rPr lang="en-US" sz="2800" b="1" i="1" dirty="0" smtClean="0">
                <a:latin typeface="Arial Black" pitchFamily="34" charset="0"/>
              </a:rPr>
              <a:t>S </a:t>
            </a:r>
            <a:r>
              <a:rPr lang="ru-RU" sz="2800" b="1" i="1" dirty="0" smtClean="0">
                <a:latin typeface="Arial Black" pitchFamily="34" charset="0"/>
              </a:rPr>
              <a:t>= П</a:t>
            </a:r>
            <a:r>
              <a:rPr lang="en-US" sz="2800" b="1" i="1" dirty="0" smtClean="0">
                <a:latin typeface="Arial Black" pitchFamily="34" charset="0"/>
              </a:rPr>
              <a:t>R</a:t>
            </a:r>
            <a:r>
              <a:rPr lang="en-US" sz="2800" b="1" i="1" baseline="30000" dirty="0" smtClean="0">
                <a:latin typeface="Arial Black" pitchFamily="34" charset="0"/>
              </a:rPr>
              <a:t>2</a:t>
            </a:r>
          </a:p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теорему Пифагора</a:t>
            </a:r>
            <a:r>
              <a:rPr lang="en-US" sz="2800" dirty="0" smtClean="0">
                <a:latin typeface="Arial Black" pitchFamily="34" charset="0"/>
              </a:rPr>
              <a:t>: c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r>
              <a:rPr lang="en-US" sz="2800" dirty="0" smtClean="0">
                <a:latin typeface="Arial Black" pitchFamily="34" charset="0"/>
              </a:rPr>
              <a:t>= a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r>
              <a:rPr lang="en-US" sz="2800" dirty="0" smtClean="0">
                <a:latin typeface="Arial Black" pitchFamily="34" charset="0"/>
              </a:rPr>
              <a:t> + b</a:t>
            </a:r>
            <a:r>
              <a:rPr lang="en-US" sz="2800" baseline="30000" dirty="0" smtClean="0">
                <a:latin typeface="Arial Black" pitchFamily="34" charset="0"/>
              </a:rPr>
              <a:t>2</a:t>
            </a:r>
            <a:endParaRPr lang="ru-RU" sz="2800" baseline="300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 Black" pitchFamily="34" charset="0"/>
              </a:rPr>
              <a:t>Формулы синуса, косинуса, тангенса острого угла в прямоугольном треугольнике</a:t>
            </a:r>
          </a:p>
          <a:p>
            <a:pPr>
              <a:buNone/>
            </a:pPr>
            <a:endParaRPr lang="en-US" sz="2800" b="1" baseline="30000" dirty="0" smtClean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mathembox.xyz/wp-content/uploads/2020/01/tari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188640"/>
            <a:ext cx="9007234" cy="66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Задание 5 (ОГЭ 2020)</a:t>
            </a:r>
            <a:endParaRPr lang="ru-RU" dirty="0"/>
          </a:p>
          <a:p>
            <a:r>
              <a:rPr lang="ru-RU" dirty="0"/>
              <a:t>Прочитайте внимательно задание и ответьте на вопрос.</a:t>
            </a:r>
          </a:p>
          <a:p>
            <a:r>
              <a:rPr lang="ru-RU" b="1" dirty="0"/>
              <a:t>Решение:</a:t>
            </a:r>
            <a:endParaRPr lang="ru-RU" dirty="0"/>
          </a:p>
          <a:p>
            <a:r>
              <a:rPr lang="ru-RU" dirty="0"/>
              <a:t>Подсчитаем сколько абонент потратил фактически за услуги связи в 2018 году.</a:t>
            </a:r>
          </a:p>
          <a:p>
            <a:r>
              <a:rPr lang="ru-RU" dirty="0"/>
              <a:t>300 руб.</a:t>
            </a:r>
          </a:p>
          <a:p>
            <a:r>
              <a:rPr lang="ru-RU" dirty="0"/>
              <a:t>300 руб. + 75 руб. = 375 руб.</a:t>
            </a:r>
          </a:p>
          <a:p>
            <a:r>
              <a:rPr lang="ru-RU" dirty="0"/>
              <a:t>300 руб.</a:t>
            </a:r>
          </a:p>
          <a:p>
            <a:r>
              <a:rPr lang="ru-RU" dirty="0"/>
              <a:t>300 руб. + 150 руб. = 450 руб.</a:t>
            </a:r>
          </a:p>
          <a:p>
            <a:r>
              <a:rPr lang="ru-RU" dirty="0"/>
              <a:t>300 руб. + 75 руб. = 375 руб.</a:t>
            </a:r>
          </a:p>
          <a:p>
            <a:r>
              <a:rPr lang="ru-RU" dirty="0"/>
              <a:t>300 руб.</a:t>
            </a:r>
          </a:p>
          <a:p>
            <a:r>
              <a:rPr lang="ru-RU" dirty="0"/>
              <a:t>300 руб. + 150 руб. = 450 руб.</a:t>
            </a:r>
          </a:p>
          <a:p>
            <a:r>
              <a:rPr lang="ru-RU" dirty="0"/>
              <a:t>300 руб.</a:t>
            </a:r>
          </a:p>
          <a:p>
            <a:r>
              <a:rPr lang="ru-RU" dirty="0"/>
              <a:t>300 руб.</a:t>
            </a:r>
          </a:p>
          <a:p>
            <a:r>
              <a:rPr lang="ru-RU" dirty="0"/>
              <a:t>300 руб.</a:t>
            </a:r>
          </a:p>
          <a:p>
            <a:r>
              <a:rPr lang="ru-RU" dirty="0"/>
              <a:t>300 руб. + 75 руб. + 50 руб. = 425 руб.</a:t>
            </a:r>
          </a:p>
          <a:p>
            <a:r>
              <a:rPr lang="ru-RU" dirty="0"/>
              <a:t>300 руб.</a:t>
            </a:r>
          </a:p>
          <a:p>
            <a:r>
              <a:rPr lang="ru-RU" dirty="0"/>
              <a:t>Итого: 4175 рублей.</a:t>
            </a:r>
          </a:p>
          <a:p>
            <a:r>
              <a:rPr lang="ru-RU" dirty="0"/>
              <a:t>Рассчитаем стоимость услуг за 2018 год, если бы абонент решил воспользоваться новым тарифом.</a:t>
            </a:r>
          </a:p>
          <a:p>
            <a:r>
              <a:rPr lang="ru-RU" dirty="0"/>
              <a:t>350 руб.</a:t>
            </a:r>
          </a:p>
          <a:p>
            <a:r>
              <a:rPr lang="ru-RU" dirty="0"/>
              <a:t>350 руб.</a:t>
            </a:r>
          </a:p>
          <a:p>
            <a:r>
              <a:rPr lang="ru-RU" dirty="0"/>
              <a:t>350 руб. + 50 руб. = 400 руб.</a:t>
            </a:r>
          </a:p>
          <a:p>
            <a:r>
              <a:rPr lang="ru-RU" dirty="0"/>
              <a:t>350 руб. + 30 руб. + 50 руб. = 430 руб.</a:t>
            </a:r>
          </a:p>
          <a:p>
            <a:r>
              <a:rPr lang="ru-RU" dirty="0"/>
              <a:t>350 руб.</a:t>
            </a:r>
          </a:p>
          <a:p>
            <a:r>
              <a:rPr lang="ru-RU" dirty="0"/>
              <a:t>350 руб.</a:t>
            </a:r>
          </a:p>
          <a:p>
            <a:r>
              <a:rPr lang="ru-RU" dirty="0"/>
              <a:t>350 руб. + 30 руб. = 380 руб.</a:t>
            </a:r>
          </a:p>
          <a:p>
            <a:r>
              <a:rPr lang="ru-RU" dirty="0"/>
              <a:t>350 руб.</a:t>
            </a:r>
          </a:p>
          <a:p>
            <a:r>
              <a:rPr lang="ru-RU" dirty="0"/>
              <a:t>350 руб.</a:t>
            </a:r>
          </a:p>
          <a:p>
            <a:r>
              <a:rPr lang="ru-RU" dirty="0"/>
              <a:t>350 руб.</a:t>
            </a:r>
          </a:p>
          <a:p>
            <a:r>
              <a:rPr lang="ru-RU" dirty="0"/>
              <a:t>350 руб. + 100 руб. = 450 руб.</a:t>
            </a:r>
          </a:p>
          <a:p>
            <a:r>
              <a:rPr lang="ru-RU" dirty="0"/>
              <a:t>350 руб. + 50 руб. = 400 руб.</a:t>
            </a:r>
          </a:p>
          <a:p>
            <a:r>
              <a:rPr lang="ru-RU" dirty="0"/>
              <a:t>Итого: 4510 рублей.</a:t>
            </a:r>
          </a:p>
          <a:p>
            <a:r>
              <a:rPr lang="ru-RU" dirty="0"/>
              <a:t>Абоненту менять тариф не выгодно, поэтому он в 2019 году будет пользоваться прежним тарифом с абонентской платой 300 рублей в месяц.</a:t>
            </a:r>
          </a:p>
          <a:p>
            <a:r>
              <a:rPr lang="ru-RU" b="1" dirty="0"/>
              <a:t>Ответ: 300.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Задачи ОСАГО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67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ждый водитель в Российской Федерации должен быть застрахован по программе обязательного срахования гражданской ответственности (ОСАГ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16462"/>
            <a:ext cx="6192688" cy="67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Задание 1 (ОГЭ 2020 ОСАГО)</a:t>
            </a:r>
            <a:endParaRPr lang="ru-RU" dirty="0"/>
          </a:p>
          <a:p>
            <a:r>
              <a:rPr lang="ru-RU" dirty="0"/>
              <a:t>Вячеслав страховал свою гражданскую ответственность 2 года. В течение первого года была сделана одна страховая выплата, после этого выплат не было. Какой класс будет присвоен Вячеславу на начало третьего года страхования?</a:t>
            </a:r>
          </a:p>
          <a:p>
            <a:r>
              <a:rPr lang="ru-RU" b="1" dirty="0"/>
              <a:t>Решение:</a:t>
            </a:r>
            <a:r>
              <a:rPr lang="ru-RU" dirty="0"/>
              <a:t> Работаем с таблицей к тексту заданий 1 — 5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начале первого года страхования Вячеславу присвоили 3 класс. В течение первого года страхования была произведена одна выплата. Поэтому, на начало второго года страхования Вячеславу присвоили 1 класс.</a:t>
            </a:r>
          </a:p>
          <a:p>
            <a:r>
              <a:rPr lang="ru-RU" dirty="0"/>
              <a:t>В течение 2-го года не было выплат — на начало 3-го года Вячеславу будет присвоен 2 класс водителя.</a:t>
            </a:r>
          </a:p>
          <a:p>
            <a:r>
              <a:rPr lang="ru-RU" b="1" dirty="0"/>
              <a:t>Ответ: 2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2" descr="Каждый водитель в Российской Федерации должен быть застрахован по программе обязательного срахования гражданской ответственности (ОСАГ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7" b="28155"/>
          <a:stretch/>
        </p:blipFill>
        <p:spPr bwMode="auto">
          <a:xfrm>
            <a:off x="611560" y="2132856"/>
            <a:ext cx="6048672" cy="22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Задание 2 (ОГЭ 2020 ОСАГО)</a:t>
            </a:r>
            <a:endParaRPr lang="ru-RU" dirty="0"/>
          </a:p>
          <a:p>
            <a:r>
              <a:rPr lang="ru-RU" dirty="0"/>
              <a:t>Чему равен КБМ на начало третьего года страхования?</a:t>
            </a:r>
          </a:p>
          <a:p>
            <a:r>
              <a:rPr lang="ru-RU" b="1" dirty="0"/>
              <a:t>Решение: </a:t>
            </a:r>
            <a:r>
              <a:rPr lang="ru-RU" dirty="0"/>
              <a:t>На начало третьего года страхования Вячеславу будет присвоен 2 класс. Из таблицы имеем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соответствующей строке находим, что </a:t>
            </a:r>
            <a:r>
              <a:rPr lang="ru-RU" dirty="0" err="1"/>
              <a:t>коээфициент</a:t>
            </a:r>
            <a:r>
              <a:rPr lang="ru-RU" dirty="0"/>
              <a:t> бонус-</a:t>
            </a:r>
            <a:r>
              <a:rPr lang="ru-RU" dirty="0" err="1"/>
              <a:t>малус</a:t>
            </a:r>
            <a:r>
              <a:rPr lang="ru-RU" dirty="0"/>
              <a:t> (КБМ) соответствует числу 1,4.</a:t>
            </a:r>
          </a:p>
          <a:p>
            <a:r>
              <a:rPr lang="ru-RU" b="1" dirty="0"/>
              <a:t>Ответ: 1,4.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mathembox.xyz/wp-content/uploads/2020/03/osago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3"/>
          <a:stretch/>
        </p:blipFill>
        <p:spPr bwMode="auto">
          <a:xfrm>
            <a:off x="1907704" y="2348880"/>
            <a:ext cx="5381625" cy="21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72454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Задание 3 (ОГЭ 2020 ОСАГО)</a:t>
            </a:r>
            <a:endParaRPr lang="ru-RU" dirty="0"/>
          </a:p>
          <a:p>
            <a:r>
              <a:rPr lang="ru-RU" dirty="0"/>
              <a:t>Коэффициент возраста и водительского стажа (KВС) также влияет на стоимость полиса (см. таблицу).</a:t>
            </a:r>
          </a:p>
          <a:p>
            <a:r>
              <a:rPr lang="ru-RU" dirty="0"/>
              <a:t>Когда Вячеслав получил водительские права и впервые оформил полис, ему было 23 года. Чему равен КВС на начало 3-го года страхования?</a:t>
            </a:r>
          </a:p>
          <a:p>
            <a:r>
              <a:rPr lang="ru-RU" b="1" dirty="0"/>
              <a:t>Решение: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начало 3-го года страхования Вячеславу исполнится 25 лет и водительский стаж составит 2 года. Из таблицы находим коэффициент водительского стажа (КВС) — 1,63.</a:t>
            </a:r>
          </a:p>
          <a:p>
            <a:r>
              <a:rPr lang="ru-RU" b="1" dirty="0"/>
              <a:t>Ответ: 1,63.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Когда Вячеслав получил водительские права и впервые оформил полис, ему было 23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246762" cy="22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Задание 4 (ОГЭ 2020 ОСАГО)</a:t>
            </a:r>
            <a:endParaRPr lang="ru-RU" dirty="0"/>
          </a:p>
          <a:p>
            <a:r>
              <a:rPr lang="ru-RU" dirty="0"/>
              <a:t>В начале второго года страхования Вячеслав заплатил за полис 27435 руб. Во сколько рублей обойдется Вячеславу полис на третий год, если значения других коэффициентов (кроме КБМ и КВС) не изменятся?</a:t>
            </a:r>
          </a:p>
          <a:p>
            <a:r>
              <a:rPr lang="ru-RU" b="1" dirty="0"/>
              <a:t>Решение:</a:t>
            </a:r>
            <a:r>
              <a:rPr lang="ru-RU" dirty="0"/>
              <a:t> Из условия известно, что полис ОСАГО рассчитывается исходя из базового тарифа, умножением на коэффициенты бонус-</a:t>
            </a:r>
            <a:r>
              <a:rPr lang="ru-RU" dirty="0" err="1"/>
              <a:t>малус</a:t>
            </a:r>
            <a:r>
              <a:rPr lang="ru-RU" dirty="0"/>
              <a:t> и водительского стажа.</a:t>
            </a:r>
          </a:p>
          <a:p>
            <a:r>
              <a:rPr lang="ru-RU" dirty="0"/>
              <a:t>Обозначим базовый тариф за Х рублей.</a:t>
            </a:r>
          </a:p>
          <a:p>
            <a:r>
              <a:rPr lang="ru-RU" dirty="0"/>
              <a:t>В начале второго года страхования Вячеславу исполнится 24 года и стаж </a:t>
            </a:r>
            <a:r>
              <a:rPr lang="ru-RU" dirty="0" err="1"/>
              <a:t>воождения</a:t>
            </a:r>
            <a:r>
              <a:rPr lang="ru-RU" dirty="0"/>
              <a:t> авто составит 1 год, поэтому КВС равен 1,77 (таблица в задании 3).</a:t>
            </a:r>
          </a:p>
          <a:p>
            <a:r>
              <a:rPr lang="ru-RU" dirty="0"/>
              <a:t>В задании 1 находили класс водителя на начало второго года страхования. Он равен 1, поэтому КБМ составляет 1,55.</a:t>
            </a:r>
          </a:p>
          <a:p>
            <a:r>
              <a:rPr lang="ru-RU" dirty="0"/>
              <a:t>В начале второго года страхования Вячеслав заплатил за полис ОСАГО 27435 рублей.</a:t>
            </a:r>
          </a:p>
          <a:p>
            <a:r>
              <a:rPr lang="ru-RU" dirty="0"/>
              <a:t>Составим уравнение.</a:t>
            </a:r>
          </a:p>
          <a:p>
            <a:r>
              <a:rPr lang="ru-RU" dirty="0"/>
              <a:t>х * 1,77 * 1,55 = 27435.</a:t>
            </a:r>
          </a:p>
          <a:p>
            <a:r>
              <a:rPr lang="ru-RU" dirty="0"/>
              <a:t>х = 10000 (руб.) — базовый тариф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Рассчитаем стоимость полиса на третий год.</a:t>
            </a:r>
          </a:p>
          <a:p>
            <a:r>
              <a:rPr lang="ru-RU" dirty="0"/>
              <a:t>КБМ = 1,4 и КВС = 1,63.</a:t>
            </a:r>
          </a:p>
          <a:p>
            <a:r>
              <a:rPr lang="ru-RU" dirty="0"/>
              <a:t>10000 * 1,4 * 1,63 = 22820 (руб.) </a:t>
            </a:r>
            <a:r>
              <a:rPr lang="ru-RU" dirty="0" smtClean="0"/>
              <a:t>—</a:t>
            </a:r>
          </a:p>
          <a:p>
            <a:r>
              <a:rPr lang="ru-RU" dirty="0" smtClean="0"/>
              <a:t> </a:t>
            </a:r>
            <a:r>
              <a:rPr lang="ru-RU" dirty="0"/>
              <a:t>стоимость полиса на третий год страхования.</a:t>
            </a:r>
          </a:p>
          <a:p>
            <a:r>
              <a:rPr lang="ru-RU" b="1" dirty="0"/>
              <a:t>Ответ: 22820.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Чему равен КВС на начало третьего года страхования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/>
          <a:stretch/>
        </p:blipFill>
        <p:spPr bwMode="auto">
          <a:xfrm>
            <a:off x="5558970" y="3501008"/>
            <a:ext cx="5627943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ждый водитель в Российской Федерации должен быть застрахован по программе обязательного срахования гражданской ответственности (ОСАГО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3"/>
          <a:stretch/>
        </p:blipFill>
        <p:spPr bwMode="auto">
          <a:xfrm>
            <a:off x="5558970" y="3861048"/>
            <a:ext cx="5695950" cy="386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5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ячеслав въехал на участок дороги протяженностью 3,3 км с камерам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7"/>
          <a:stretch/>
        </p:blipFill>
        <p:spPr bwMode="auto">
          <a:xfrm>
            <a:off x="424324" y="260648"/>
            <a:ext cx="87183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Задание 5 (ОГЭ 2020 ОСАГО)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Решение</a:t>
            </a:r>
            <a:r>
              <a:rPr lang="ru-RU" dirty="0"/>
              <a:t>: Найдем время движения авто на данном участке. Оно составляет 2 минуты 12 секунд.</a:t>
            </a:r>
          </a:p>
          <a:p>
            <a:r>
              <a:rPr lang="ru-RU" dirty="0"/>
              <a:t>2 мин 12 с = 2 * 60 + 12 = 120 + 12 = 132 (секунды)</a:t>
            </a:r>
          </a:p>
          <a:p>
            <a:r>
              <a:rPr lang="ru-RU" dirty="0"/>
              <a:t>Чтобы найти среднюю скорость на участке, раздели расстояние на время.</a:t>
            </a:r>
          </a:p>
          <a:p>
            <a:r>
              <a:rPr lang="ru-RU" dirty="0"/>
              <a:t>Переведем время в часы.</a:t>
            </a:r>
          </a:p>
          <a:p>
            <a:r>
              <a:rPr lang="ru-RU" dirty="0"/>
              <a:t>1 ч = 3600 с.</a:t>
            </a:r>
          </a:p>
          <a:p>
            <a:r>
              <a:rPr lang="ru-RU" dirty="0"/>
              <a:t>132 с = 132 /3600 ч = 11/300 ч.</a:t>
            </a:r>
          </a:p>
          <a:p>
            <a:r>
              <a:rPr lang="ru-RU" dirty="0"/>
              <a:t>Средняя скорость на участке с камерами: 3,3/ (11/300) = 90 (км/ч).</a:t>
            </a:r>
          </a:p>
          <a:p>
            <a:r>
              <a:rPr lang="ru-RU" dirty="0"/>
              <a:t>Разрешенная скорость на данном участке составляет 80 км/ч.</a:t>
            </a:r>
          </a:p>
          <a:p>
            <a:r>
              <a:rPr lang="ru-RU" dirty="0"/>
              <a:t>Вячеслав превысил скорость на 10 км/ч.</a:t>
            </a:r>
          </a:p>
          <a:p>
            <a:r>
              <a:rPr lang="ru-RU" b="1" dirty="0"/>
              <a:t>Ответ: 10.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теплице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39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дачном участке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16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Сергей Петрович решил построить на дачном участке</a:t>
            </a:r>
          </a:p>
          <a:p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теплицу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длиной 4м</a:t>
            </a:r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.</a:t>
            </a:r>
            <a:r>
              <a:rPr lang="ru-RU" dirty="0" smtClean="0">
                <a:latin typeface="Arial Black" pitchFamily="34" charset="0"/>
              </a:rPr>
              <a:t> Для этого сделал прямоугольный фундамент. Для каркаса теплицы Сергей Петрович заказал металлические 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дуги в форме полуокружностей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длиной 5м</a:t>
            </a:r>
          </a:p>
          <a:p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каждая и покрытие для обтяжки. Отдельно требуется купить пленку для передней и задней стенок  теплицы. В передней стенке планируется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вход</a:t>
            </a:r>
            <a:r>
              <a:rPr lang="ru-RU" dirty="0" smtClean="0">
                <a:latin typeface="Arial Black" pitchFamily="34" charset="0"/>
              </a:rPr>
              <a:t>, показанный на рисунке</a:t>
            </a:r>
          </a:p>
          <a:p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прямоугольником ВСС1В1</a:t>
            </a:r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, </a:t>
            </a:r>
            <a:r>
              <a:rPr lang="ru-RU" dirty="0" smtClean="0">
                <a:latin typeface="Arial Black" pitchFamily="34" charset="0"/>
              </a:rPr>
              <a:t>где точки В,О,С делят отрезок А</a:t>
            </a:r>
            <a:r>
              <a:rPr lang="en-US" dirty="0" smtClean="0">
                <a:latin typeface="Arial Black" pitchFamily="34" charset="0"/>
              </a:rPr>
              <a:t>D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на четыре равные части. Внутри теплицы Сергей Петрович планирует сделать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три грядки по длине теплицы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– одну центральную широкую грядку и две узкие грядки по краям. Между грядками будут </a:t>
            </a:r>
            <a:r>
              <a:rPr lang="ru-RU" b="1" u="sng" dirty="0" smtClean="0">
                <a:solidFill>
                  <a:srgbClr val="009900"/>
                </a:solidFill>
                <a:latin typeface="Arial Black" pitchFamily="34" charset="0"/>
              </a:rPr>
              <a:t>дорожки  шириной 40см</a:t>
            </a:r>
            <a:r>
              <a:rPr lang="ru-RU" dirty="0" smtClean="0">
                <a:latin typeface="Arial Black" pitchFamily="34" charset="0"/>
              </a:rPr>
              <a:t>, для которых необходимо купить 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тротуарную плитку</a:t>
            </a:r>
            <a:r>
              <a:rPr lang="ru-RU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u="sng" dirty="0" smtClean="0">
                <a:solidFill>
                  <a:srgbClr val="009900"/>
                </a:solidFill>
                <a:latin typeface="Arial Black" pitchFamily="34" charset="0"/>
              </a:rPr>
              <a:t>размером 20смХ20см</a:t>
            </a:r>
            <a:r>
              <a:rPr lang="ru-RU" u="sng" dirty="0" smtClean="0">
                <a:latin typeface="Arial Black" pitchFamily="34" charset="0"/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196" t="14011" r="9053" b="45681"/>
          <a:stretch>
            <a:fillRect/>
          </a:stretch>
        </p:blipFill>
        <p:spPr bwMode="auto">
          <a:xfrm>
            <a:off x="4071934" y="3929066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899316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наименьшее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количество дуг нужно заказать,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чтобы расстояние между соседними дугами было не более 60см?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5" idx="2"/>
            <a:endCxn id="6" idx="7"/>
          </p:cNvCxnSpPr>
          <p:nvPr/>
        </p:nvCxnSpPr>
        <p:spPr>
          <a:xfrm rot="10800000" flipH="1">
            <a:off x="428596" y="1168791"/>
            <a:ext cx="4664550" cy="623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428596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4929190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2321703" y="-607246"/>
            <a:ext cx="928694" cy="4572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500298" y="1785926"/>
            <a:ext cx="78581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85720" y="2285992"/>
            <a:ext cx="821537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4м=400см,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х-количество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отрезков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400:х     60; 400:60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         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 х=7, тогда дуг-8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 flipH="1">
            <a:off x="4460081" y="540523"/>
            <a:ext cx="428628" cy="776295"/>
          </a:xfrm>
          <a:prstGeom prst="leftBrace">
            <a:avLst>
              <a:gd name="adj1" fmla="val 8333"/>
              <a:gd name="adj2" fmla="val 46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285852" y="2928934"/>
          <a:ext cx="3000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Формула" r:id="rId3" imgW="126720" imgH="152280" progId="Equation.3">
                  <p:embed/>
                </p:oleObj>
              </mc:Choice>
              <mc:Fallback>
                <p:oleObj name="Формула" r:id="rId3" imgW="12672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928934"/>
                        <a:ext cx="3000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286116" y="2928934"/>
          <a:ext cx="300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Формула" r:id="rId5" imgW="126720" imgH="152280" progId="Equation.3">
                  <p:embed/>
                </p:oleObj>
              </mc:Choice>
              <mc:Fallback>
                <p:oleObj name="Формула" r:id="rId5" imgW="126720" imgH="152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928934"/>
                        <a:ext cx="300038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286248" y="2714620"/>
          <a:ext cx="6000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Формула" r:id="rId6" imgW="253800" imgH="393480" progId="Equation.3">
                  <p:embed/>
                </p:oleObj>
              </mc:Choice>
              <mc:Fallback>
                <p:oleObj name="Формула" r:id="rId6" imgW="2538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2714620"/>
                        <a:ext cx="600075" cy="930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929190" y="2928934"/>
          <a:ext cx="300038" cy="36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Формула" r:id="rId8" imgW="126720" imgH="152280" progId="Equation.3">
                  <p:embed/>
                </p:oleObj>
              </mc:Choice>
              <mc:Fallback>
                <p:oleObj name="Формула" r:id="rId8" imgW="12672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928934"/>
                        <a:ext cx="300038" cy="36194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одержимое 3"/>
          <p:cNvSpPr txBox="1">
            <a:spLocks/>
          </p:cNvSpPr>
          <p:nvPr/>
        </p:nvSpPr>
        <p:spPr>
          <a:xfrm>
            <a:off x="6072198" y="335756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786190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Сколько упаковок плитки 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нужно </a:t>
            </a:r>
            <a:r>
              <a:rPr lang="ru-RU" sz="20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купить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дорожек между грядками, если она продается </a:t>
            </a:r>
            <a:r>
              <a:rPr lang="ru-RU" sz="20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упаковках по 6 штук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000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571480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4786322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4365010"/>
            <a:ext cx="66437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Грядок-3, дорожек-2,   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40∙400 =16000см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площадь дорожки,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20∙20 =400см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площадь плитки,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16000:400 = 40 шт. плиток, 40 : 6 =       , значит упаковок -7 для одной дорожки, 7∙2=14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214950"/>
            <a:ext cx="1785950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158" y="5500702"/>
            <a:ext cx="178595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7158" y="5857892"/>
            <a:ext cx="178595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7072330" y="5500702"/>
          <a:ext cx="369669" cy="57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Формула" r:id="rId10" imgW="253800" imgH="393480" progId="Equation.3">
                  <p:embed/>
                </p:oleObj>
              </mc:Choice>
              <mc:Fallback>
                <p:oleObj name="Формула" r:id="rId10" imgW="2538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5500702"/>
                        <a:ext cx="369669" cy="5730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Содержимое 3"/>
          <p:cNvSpPr txBox="1">
            <a:spLocks/>
          </p:cNvSpPr>
          <p:nvPr/>
        </p:nvSpPr>
        <p:spPr>
          <a:xfrm>
            <a:off x="6572232" y="628649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1714480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2357422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4286248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3000364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3643306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1071538" y="1142984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 animBg="1"/>
      <p:bldP spid="16" grpId="0"/>
      <p:bldP spid="17" grpId="0"/>
      <p:bldP spid="19" grpId="0"/>
      <p:bldP spid="20" grpId="0"/>
      <p:bldP spid="21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8892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теплицы.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в метрах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точностью до десятых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l="16196" t="14011" r="9053" b="45681"/>
          <a:stretch>
            <a:fillRect/>
          </a:stretch>
        </p:blipFill>
        <p:spPr bwMode="auto">
          <a:xfrm>
            <a:off x="5500694" y="4429132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64291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14282" y="1000108"/>
            <a:ext cx="892971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Надо найти диаметр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полуокружности -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радиус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АО,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где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≈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3,14, </a:t>
            </a:r>
            <a:r>
              <a:rPr lang="ru-RU" sz="2400" b="1" u="sng" dirty="0" smtClean="0">
                <a:solidFill>
                  <a:srgbClr val="009900"/>
                </a:solidFill>
                <a:latin typeface="Arial Black" pitchFamily="34" charset="0"/>
              </a:rPr>
              <a:t>дуги теплицы - в форме полуокружностей</a:t>
            </a:r>
            <a:r>
              <a:rPr lang="ru-RU" sz="2400" u="sng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Arial Black" pitchFamily="34" charset="0"/>
              </a:rPr>
              <a:t>длиной 5м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окружности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=5∙2=10м,    </a:t>
            </a:r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10: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≈ 3,18 ≈ 3,2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000628" y="228599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43570" y="6143644"/>
            <a:ext cx="1928826" cy="7143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720" y="271462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центральной грядки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если она  </a:t>
            </a: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два раза больше ширины узкой грядки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u="sng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см </a:t>
            </a:r>
            <a:r>
              <a:rPr lang="ru-RU" sz="2400" b="1" dirty="0" smtClean="0">
                <a:solidFill>
                  <a:srgbClr val="0099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точностью до десятков</a:t>
            </a:r>
            <a:r>
              <a:rPr lang="ru-RU" sz="2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35751" y="4822041"/>
            <a:ext cx="2286016" cy="13573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57952" y="5499908"/>
            <a:ext cx="2286016" cy="1588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5720" y="385762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857628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центральной грядки СВ =2у, КН=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МА=у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МН =3,2м </a:t>
            </a: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/>
        </p:nvGraphicFramePr>
        <p:xfrm>
          <a:off x="214282" y="6286520"/>
          <a:ext cx="24822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name="Формула" r:id="rId4" imgW="164880" imgH="164880" progId="Equation.3">
                  <p:embed/>
                </p:oleObj>
              </mc:Choice>
              <mc:Fallback>
                <p:oleObj name="Формула" r:id="rId4" imgW="1648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6286520"/>
                        <a:ext cx="248228" cy="249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5"/>
          <p:cNvGraphicFramePr>
            <a:graphicFrameLocks noChangeAspect="1"/>
          </p:cNvGraphicFramePr>
          <p:nvPr/>
        </p:nvGraphicFramePr>
        <p:xfrm>
          <a:off x="857224" y="4429132"/>
          <a:ext cx="3302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429132"/>
                        <a:ext cx="330200" cy="250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1571604" y="6608762"/>
          <a:ext cx="19050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Формула" r:id="rId8" imgW="126720" imgH="164880" progId="Equation.3">
                  <p:embed/>
                </p:oleObj>
              </mc:Choice>
              <mc:Fallback>
                <p:oleObj name="Формула" r:id="rId8" imgW="12672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6608762"/>
                        <a:ext cx="190500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214414" y="4429132"/>
          <a:ext cx="2286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Формула" r:id="rId10" imgW="152280" imgH="177480" progId="Equation.3">
                  <p:embed/>
                </p:oleObj>
              </mc:Choice>
              <mc:Fallback>
                <p:oleObj name="Формула" r:id="rId10" imgW="1522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429132"/>
                        <a:ext cx="228600" cy="268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5"/>
          <p:cNvGraphicFramePr>
            <a:graphicFrameLocks noChangeAspect="1"/>
          </p:cNvGraphicFramePr>
          <p:nvPr/>
        </p:nvGraphicFramePr>
        <p:xfrm>
          <a:off x="1857356" y="6286520"/>
          <a:ext cx="2095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Формула" r:id="rId12" imgW="139680" imgH="164880" progId="Equation.3">
                  <p:embed/>
                </p:oleObj>
              </mc:Choice>
              <mc:Fallback>
                <p:oleObj name="Формула" r:id="rId12" imgW="1396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6286520"/>
                        <a:ext cx="209550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5"/>
          <p:cNvGraphicFramePr>
            <a:graphicFrameLocks noChangeAspect="1"/>
          </p:cNvGraphicFramePr>
          <p:nvPr/>
        </p:nvGraphicFramePr>
        <p:xfrm>
          <a:off x="428596" y="6357958"/>
          <a:ext cx="2476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Формула" r:id="rId14" imgW="164880" imgH="164880" progId="Equation.3">
                  <p:embed/>
                </p:oleObj>
              </mc:Choice>
              <mc:Fallback>
                <p:oleObj name="Формула" r:id="rId14" imgW="16488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357958"/>
                        <a:ext cx="247650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-356428" y="5499908"/>
            <a:ext cx="2286016" cy="1588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держимое 3"/>
          <p:cNvSpPr txBox="1">
            <a:spLocks/>
          </p:cNvSpPr>
          <p:nvPr/>
        </p:nvSpPr>
        <p:spPr>
          <a:xfrm>
            <a:off x="1928794" y="4572008"/>
            <a:ext cx="35719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 =(3,2∙100 – 2∙40):2=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240:2=120см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2357422" y="564357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4" grpId="0"/>
      <p:bldP spid="27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высоту входа в теплицу.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 дайте в см.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l="16196" t="14011" r="9053" b="45681"/>
          <a:stretch>
            <a:fillRect/>
          </a:stretch>
        </p:blipFill>
        <p:spPr bwMode="auto">
          <a:xfrm>
            <a:off x="357158" y="1071546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28728" y="2857496"/>
            <a:ext cx="500066" cy="158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321571" y="2250273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071538" y="2000240"/>
            <a:ext cx="1214446" cy="50006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357289" y="1785926"/>
          <a:ext cx="668277" cy="4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Формула" r:id="rId4" imgW="152280" imgH="164880" progId="Equation.3">
                  <p:embed/>
                </p:oleObj>
              </mc:Choice>
              <mc:Fallback>
                <p:oleObj name="Формула" r:id="rId4" imgW="15228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89" y="1785926"/>
                        <a:ext cx="668277" cy="4651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57620" y="928670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428736"/>
            <a:ext cx="542328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R=1,6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м=160см;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ОС=120:2 =60см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√160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10√ 220 ≈148м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86314" y="2786058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768" y="2786058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3"/>
          <p:cNvSpPr txBox="1">
            <a:spLocks/>
          </p:cNvSpPr>
          <p:nvPr/>
        </p:nvSpPr>
        <p:spPr>
          <a:xfrm>
            <a:off x="3500430" y="321468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12" grpId="0"/>
      <p:bldP spid="13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428868"/>
            <a:ext cx="7106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шины</a:t>
            </a:r>
            <a:endParaRPr lang="ru-RU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44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маркировки автомобильных шин применяется единая система обозначений (см. рис. 1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). Первое число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ширину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шины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(ширину протектора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в миллиметрах (см. рис.2).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число —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высота боковины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процентах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ширине шины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285860"/>
            <a:ext cx="2286016" cy="32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502688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Последующая буква означает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конструкцию шины.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буква  R значит, </a:t>
            </a:r>
          </a:p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что шина радиальная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есть нити каркаса в боковине шины расположены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Вдоль  радиусов колеса. На всех легковых автомобилях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применяются шины радиальной конструкции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обозначением типа конструкции шины идёт  число,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указывающее диаметр диска колеса в дюймах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 одном дюйме 25,4 мм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 По сути, это диаметр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внутреннего отверстия в шине. Таким образом,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диаметр колеса D легко найти, зная диаметр диска и  высоту боковины.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Последний символ в маркировке — индекс скорости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Возможны дополнительные маркировки, означающие допустимую нагрузку на шину, сезонность использования и тип дорожного покрытия, где рекомендуется использовать шину.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Завод производит автомобили и устанавливает на них шины с маркировкой: </a:t>
            </a:r>
            <a:r>
              <a:rPr lang="ru-RU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225/60 R18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Завод допускает установку шин с другими маркировками. В таблице показаны разрешённые размеры шин.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grayscl/>
          </a:blip>
          <a:srcRect l="43426" t="988" b="82016"/>
          <a:stretch>
            <a:fillRect/>
          </a:stretch>
        </p:blipFill>
        <p:spPr bwMode="auto">
          <a:xfrm>
            <a:off x="3500430" y="1357298"/>
            <a:ext cx="3114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16" cy="32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4071942"/>
          <a:ext cx="8358244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376122"/>
                <a:gridCol w="2071702"/>
                <a:gridCol w="1428760"/>
                <a:gridCol w="1428758"/>
              </a:tblGrid>
              <a:tr h="83862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диска</a:t>
                      </a:r>
                    </a:p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(дюймы)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 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шины(мм)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225/55, 225/60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28596" y="4071942"/>
            <a:ext cx="2071702" cy="1071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s://ds05.infourok.ru/uploads/ex/1199/00020d68-e5b4edce/img6.jpg"/>
          <p:cNvPicPr/>
          <p:nvPr/>
        </p:nvPicPr>
        <p:blipFill>
          <a:blip r:embed="rId3"/>
          <a:srcRect r="2484"/>
          <a:stretch>
            <a:fillRect/>
          </a:stretch>
        </p:blipFill>
        <p:spPr bwMode="auto">
          <a:xfrm>
            <a:off x="3071802" y="0"/>
            <a:ext cx="6072198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>
            <a:grayscl/>
          </a:blip>
          <a:srcRect l="43426" t="988" b="82016"/>
          <a:stretch>
            <a:fillRect/>
          </a:stretch>
        </p:blipFill>
        <p:spPr bwMode="auto">
          <a:xfrm>
            <a:off x="0" y="3214686"/>
            <a:ext cx="3114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Какой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наименьшей ширины шины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устанавливать на автомобиль, если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диаметр диска равен 19 дюймам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Ответ дайте в миллиметрах.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142984"/>
          <a:ext cx="8358244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376122"/>
                <a:gridCol w="2071702"/>
                <a:gridCol w="1428760"/>
                <a:gridCol w="1428758"/>
              </a:tblGrid>
              <a:tr h="83862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диска</a:t>
                      </a:r>
                    </a:p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(дюймы)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 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шины(мм)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215/60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225/55, 225/60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разр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235/50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235/45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28596" y="1142984"/>
            <a:ext cx="2071702" cy="1071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5894397" y="2249479"/>
            <a:ext cx="15001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2143108" y="2857496"/>
            <a:ext cx="44291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3"/>
          <p:cNvSpPr txBox="1">
            <a:spLocks/>
          </p:cNvSpPr>
          <p:nvPr/>
        </p:nvSpPr>
        <p:spPr>
          <a:xfrm>
            <a:off x="714348" y="3643314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92906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маркировкой 215/60 R18 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чем радиус колеса с маркировкой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235/55 R18 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6572232" y="600076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00063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(d + 2H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- (d + 2H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= d + 2H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d -2H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-2H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2(H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где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235∙55/100 = 129,25мм, Н/В∙100%=55%;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Н1 = 215∙ 60/100 = 129мм,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Н/В∙100%=60%;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тогда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=129,25-129=0,25мм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4483"/>
            <a:ext cx="2133600" cy="363517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  <p:bldP spid="12" grpId="0"/>
      <p:bldP spid="14" grpId="0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Найдите диаметр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колеса автомобиля, выходящего с завода.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 сантиметрах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2714612" y="264318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72,72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14282" y="857232"/>
            <a:ext cx="3643338" cy="300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Маркировка: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225/60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В=225;                           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Н/В∙100%=60%;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d=18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дюймов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857488" y="714356"/>
            <a:ext cx="4786346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D= d + 2H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 = 0,6В = 0,6∙225= 135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d = 18∙ 25,4 =457,2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 = 457,2 + 2∙ 135 =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457,2 + 270 = 727,2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мм =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72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7181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D колеса, если заменить шины, установленные на заводе, шинами с маркировкой 235/45 R20?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143380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 автомобиля, выходящего с завода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D1= 727,2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 шинами с маркировкой 235/45 R20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d + 2H= 20∙ 25,4 + 2∙ 0,45∙ 235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508 + 211,5 = 719,5мм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– D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727,2 – 719,5 = 7,7 мм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6572232" y="5929330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642918"/>
            <a:ext cx="152331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54256" cy="179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автомобиля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одном обороте колеса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если заменить шины, установленные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заводе, шинами с маркировкой 235/45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Округлите результат до десятых.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00240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 автомобиля, выходящего с завода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D1= 727,2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оборот =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727,2</a:t>
            </a:r>
            <a:r>
              <a:rPr lang="ru-RU" sz="2400" b="1" dirty="0" err="1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Диаметр колеса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 шинами с маркировкой 235/45 R20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719,5мм, радиус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оборот =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мм≈ 2259,23мм.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727,2</a:t>
            </a:r>
            <a:r>
              <a:rPr lang="ru-RU" sz="2400" b="1" dirty="0" err="1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100%, тогда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мм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х%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х%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∙ 100%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727,2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≈ 98,9%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100% - 98,9% = 1,1%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286512" y="600076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49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301148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0"/>
            <a:ext cx="4429124" cy="38576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На плане изображен дачный участок по адресу: СНТ Рассвет, ул. Морская, 7 (сторона каждой клетки на плане равна 2 м). </a:t>
            </a:r>
            <a:r>
              <a:rPr lang="ru-RU" sz="2600" b="1" u="sng" dirty="0" smtClean="0">
                <a:solidFill>
                  <a:srgbClr val="009900"/>
                </a:solidFill>
              </a:rPr>
              <a:t>Участок имеет прямоугольную форму</a:t>
            </a:r>
            <a:r>
              <a:rPr lang="ru-RU" sz="2600" b="1" dirty="0" smtClean="0"/>
              <a:t>. Въезд и выезд осуществляется через единственные ворота. </a:t>
            </a:r>
          </a:p>
          <a:p>
            <a:pPr marL="0" indent="0">
              <a:buNone/>
            </a:pPr>
            <a:r>
              <a:rPr lang="ru-RU" sz="2600" b="1" u="sng" dirty="0" smtClean="0">
                <a:solidFill>
                  <a:srgbClr val="009900"/>
                </a:solidFill>
              </a:rPr>
              <a:t>Площадь, занятая жилым домом, равна 64 кв. м</a:t>
            </a:r>
            <a:r>
              <a:rPr lang="ru-RU" sz="2600" b="1" dirty="0" smtClean="0"/>
              <a:t>. Помимо жилого дома, </a:t>
            </a:r>
            <a:r>
              <a:rPr lang="ru-RU" sz="2600" b="1" dirty="0" smtClean="0">
                <a:solidFill>
                  <a:srgbClr val="009900"/>
                </a:solidFill>
              </a:rPr>
              <a:t>на участке есть баня</a:t>
            </a:r>
            <a:r>
              <a:rPr lang="ru-RU" sz="2600" b="1" dirty="0" smtClean="0"/>
              <a:t>, к которой ведет дорожка, выложенная специальным садовым покрытием. </a:t>
            </a:r>
            <a:r>
              <a:rPr lang="ru-RU" sz="2600" b="1" u="sng" dirty="0" smtClean="0">
                <a:solidFill>
                  <a:srgbClr val="009900"/>
                </a:solidFill>
              </a:rPr>
              <a:t>Между жилым домом и баней находится цветник с теплицей. Теплица отмечена на плане цифрой 3</a:t>
            </a:r>
            <a:r>
              <a:rPr lang="ru-RU" sz="2600" b="1" dirty="0" smtClean="0"/>
              <a:t>. </a:t>
            </a:r>
            <a:endParaRPr lang="ru-RU" sz="26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377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3786190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000" b="1" u="sng" dirty="0" smtClean="0">
                <a:solidFill>
                  <a:srgbClr val="009900"/>
                </a:solidFill>
              </a:rPr>
              <a:t>Напротив жилого дома находится бак с водой </a:t>
            </a:r>
            <a:r>
              <a:rPr lang="ru-RU" sz="2000" b="1" dirty="0" smtClean="0"/>
              <a:t>для полива растений, за ним плодово-ягодные кустарники. В глубине участка есть </a:t>
            </a:r>
            <a:r>
              <a:rPr lang="ru-RU" sz="2000" b="1" u="sng" dirty="0" smtClean="0">
                <a:solidFill>
                  <a:srgbClr val="009900"/>
                </a:solidFill>
              </a:rPr>
              <a:t>огород</a:t>
            </a:r>
            <a:r>
              <a:rPr lang="ru-RU" sz="2000" b="1" dirty="0" smtClean="0"/>
              <a:t> для выращивания овощей, </a:t>
            </a:r>
            <a:r>
              <a:rPr lang="ru-RU" sz="2000" b="1" u="sng" dirty="0" smtClean="0">
                <a:solidFill>
                  <a:srgbClr val="009900"/>
                </a:solidFill>
              </a:rPr>
              <a:t>отмеченный цифрой 6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Все </a:t>
            </a:r>
            <a:r>
              <a:rPr lang="ru-RU" sz="2000" b="1" u="sng" dirty="0" smtClean="0">
                <a:solidFill>
                  <a:srgbClr val="009900"/>
                </a:solidFill>
              </a:rPr>
              <a:t>дорожки </a:t>
            </a:r>
            <a:r>
              <a:rPr lang="ru-RU" sz="2000" b="1" dirty="0" smtClean="0"/>
              <a:t>внутри </a:t>
            </a:r>
            <a:r>
              <a:rPr lang="ru-RU" sz="2000" b="1" u="sng" dirty="0" smtClean="0">
                <a:solidFill>
                  <a:srgbClr val="009900"/>
                </a:solidFill>
              </a:rPr>
              <a:t>участка</a:t>
            </a:r>
            <a:r>
              <a:rPr lang="ru-RU" sz="2000" b="1" dirty="0" smtClean="0"/>
              <a:t> имеют </a:t>
            </a:r>
            <a:r>
              <a:rPr lang="ru-RU" sz="2000" b="1" u="sng" dirty="0" smtClean="0">
                <a:solidFill>
                  <a:srgbClr val="009900"/>
                </a:solidFill>
              </a:rPr>
              <a:t>ширину 1 м </a:t>
            </a:r>
            <a:r>
              <a:rPr lang="ru-RU" sz="2000" b="1" dirty="0" smtClean="0"/>
              <a:t>и застелены садовым покрытием, состоящим </a:t>
            </a:r>
            <a:r>
              <a:rPr lang="ru-RU" sz="2000" b="1" dirty="0" smtClean="0">
                <a:solidFill>
                  <a:srgbClr val="009900"/>
                </a:solidFill>
              </a:rPr>
              <a:t>из плит размером 1м </a:t>
            </a:r>
            <a:r>
              <a:rPr lang="ru-RU" sz="2000" b="1" dirty="0" err="1" smtClean="0">
                <a:solidFill>
                  <a:srgbClr val="009900"/>
                </a:solidFill>
              </a:rPr>
              <a:t>х</a:t>
            </a:r>
            <a:r>
              <a:rPr lang="ru-RU" sz="2000" b="1" dirty="0" smtClean="0">
                <a:solidFill>
                  <a:srgbClr val="009900"/>
                </a:solidFill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</a:rPr>
              <a:t>1м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009900"/>
                </a:solidFill>
              </a:rPr>
              <a:t>Площадка вокруг дома выложена плитами такого же размера</a:t>
            </a:r>
            <a:r>
              <a:rPr lang="ru-RU" sz="2000" b="1" dirty="0" smtClean="0"/>
              <a:t>, но другой фактуры и цвета.</a:t>
            </a:r>
          </a:p>
          <a:p>
            <a:r>
              <a:rPr lang="ru-RU" sz="2000" b="1" dirty="0" smtClean="0"/>
              <a:t> К дачному участку проведено электричество. Имеется магистральное газоснабжение.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313" y="2428868"/>
            <a:ext cx="67553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</a:t>
            </a:r>
          </a:p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форматы листов</a:t>
            </a:r>
            <a:endParaRPr lang="ru-RU" sz="5400" dirty="0"/>
          </a:p>
        </p:txBody>
      </p:sp>
      <p:pic>
        <p:nvPicPr>
          <p:cNvPr id="3" name="Рисунок 2" descr="https://ru-static.z-dn.net/files/dfc/c3afae256f427cb3ba20455db173c9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84" y="0"/>
            <a:ext cx="77867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50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092 L -0.9552 0.0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88773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A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цифрой: A0, A1, A2 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далее. Если лист формата A0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разрезать пополам,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получаются два листа формата A1.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лист A1 разрезать пополам, получаются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листа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A2 и так далее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отношение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длины листа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его ширине у всех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форматов, обозначенных буквой A, одно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 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(то есть листы всех форматов подобны друг другу).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сделано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специально — чтобы можно было сохранить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пропорции текста на листе при изменении формата бумаги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(размер шрифта при этом тоже соответственно изменяется).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1893075" y="3857628"/>
            <a:ext cx="53578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51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таблице 1 даны размеры листов бумаги четырёх форматов: от AЗ до A6.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785794"/>
          <a:ext cx="6072229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3668"/>
                <a:gridCol w="2093872"/>
                <a:gridCol w="1814689"/>
              </a:tblGrid>
              <a:tr h="5986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85720" y="3286124"/>
            <a:ext cx="84059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листов бумаги форматов АЗ, А4, А5 и А6 определите, 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порядковыми номерами обозначены их размеры 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таблице 1. Заполните таблицу ниже, в бланк ответов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перенесите последовательность четырёх цифр.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4786322"/>
          <a:ext cx="8358244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/>
                <a:gridCol w="1376122"/>
                <a:gridCol w="2071702"/>
                <a:gridCol w="1428760"/>
                <a:gridCol w="142875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Форматы бумаги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А4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А5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А6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398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>
          <a:xfrm>
            <a:off x="6215074" y="607220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3241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71766" y="0"/>
            <a:ext cx="78004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листов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получится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разрезани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одного листа бумаги формата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000496" y="928670"/>
            <a:ext cx="5143504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А0=2А1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А1=2А2; А0 = 2А1=2×(2А2)=4А2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А2=2А3; А0 =4А2=4×(2А3)=8А3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А3=2А4; А0 =8А3=8×(2А4)=16А4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А4=2А5; А0 =16А4=16×(2А5)=32А5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А0=32А5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22300" y="3143248"/>
            <a:ext cx="9021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длину большей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 листа бумаги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дайте в миллиметрах.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4214818"/>
          <a:ext cx="5357849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9119"/>
                <a:gridCol w="1847534"/>
                <a:gridCol w="1601196"/>
              </a:tblGrid>
              <a:tr h="5542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1-А6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2-А4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3-А3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4-А5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43570" y="3571876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А3 имеет размеры: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297 × 420 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Тогда А2 имеет ширину 420 мм , длину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2× 297мм = 594мм</a:t>
            </a:r>
            <a:endParaRPr lang="ru-RU" sz="2400" dirty="0"/>
          </a:p>
        </p:txBody>
      </p:sp>
      <p:pic>
        <p:nvPicPr>
          <p:cNvPr id="12" name="Рисунок 11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357158" y="1000108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5929322" y="278605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5786446" y="5929330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594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1472" y="1785926"/>
            <a:ext cx="107157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53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8" grpId="0"/>
      <p:bldP spid="73733" grpId="0"/>
      <p:bldP spid="11" grpId="0"/>
      <p:bldP spid="13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1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52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листа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формата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дайте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квадратных сантиметрах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1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А3 имеет размеры: 297 × 420 мм;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= 29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 × 42см = 1247,4 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715008" y="2143116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1247,4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2786058"/>
            <a:ext cx="86910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длины большей стороны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листа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меньшей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бумаги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дайте с точностью до</a:t>
            </a:r>
          </a:p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000504"/>
            <a:ext cx="5072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А2 имеет размеры: 420 × 594мм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А1 имеет размеры: 594 × 2∙ 420мм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840: 594≈ 1,41..</a:t>
            </a:r>
            <a:endParaRPr lang="ru-RU" sz="2400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grayscl/>
          </a:blip>
          <a:srcRect l="50927" t="4085" b="69450"/>
          <a:stretch>
            <a:fillRect/>
          </a:stretch>
        </p:blipFill>
        <p:spPr bwMode="auto">
          <a:xfrm>
            <a:off x="428596" y="4000504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214942" y="5786454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54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3" grpId="0"/>
      <p:bldP spid="5" grpId="0"/>
      <p:bldP spid="83970" grpId="0"/>
      <p:bldP spid="7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709" y="2428868"/>
            <a:ext cx="48365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квартиры</a:t>
            </a:r>
            <a:endParaRPr lang="ru-RU" sz="5400" dirty="0"/>
          </a:p>
        </p:txBody>
      </p:sp>
      <p:pic>
        <p:nvPicPr>
          <p:cNvPr id="3" name="Рисунок 2" descr="https://ru-static.z-dn.net/files/dfc/c3afae256f427cb3ba20455db173c9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84" y="0"/>
            <a:ext cx="77867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55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092 L -0.9552 0.0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  <p:pic>
        <p:nvPicPr>
          <p:cNvPr id="72706" name="Picture 2" descr="http://mathembox.xyz/wp-content/uploads/2020/01/plan_trehkomnatnoy_kvartiri-1024x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72155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428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89090" name="Picture 2" descr="http://mathembox.xyz/wp-content/uploads/2020/01/plan_trehkomnatnoy_kvartiri1-1024x1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34" y="620688"/>
            <a:ext cx="8924542" cy="14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4919" y="487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Задание 1 (ОГЭ 2020)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4920" y="2276872"/>
            <a:ext cx="33007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Решение: </a:t>
            </a:r>
            <a:r>
              <a:rPr lang="ru-RU" dirty="0"/>
              <a:t>Из текста описания к задаче ясно, что детская комната на плане обозначена цифрой 2. Гостиная (5) расположена напротив спальни (7), а кухня (4) напротив детской. Прихожая на плане трехкомнатной </a:t>
            </a:r>
            <a:r>
              <a:rPr lang="ru-RU" dirty="0" smtClean="0"/>
              <a:t>квартиры </a:t>
            </a:r>
            <a:r>
              <a:rPr lang="ru-RU" dirty="0"/>
              <a:t>обозначена цифрой 3.</a:t>
            </a:r>
          </a:p>
          <a:p>
            <a:r>
              <a:rPr lang="ru-RU" b="1" dirty="0"/>
              <a:t>Ответ: 25437.</a:t>
            </a:r>
            <a:endParaRPr lang="ru-RU" dirty="0"/>
          </a:p>
        </p:txBody>
      </p:sp>
      <p:pic>
        <p:nvPicPr>
          <p:cNvPr id="6" name="Picture 2" descr="http://mathembox.xyz/wp-content/uploads/2020/01/plan_trehkomnatnoy_kvartiri-1024x5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53" y="2276872"/>
            <a:ext cx="59497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76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793507"/>
          </a:xfrm>
        </p:spPr>
        <p:txBody>
          <a:bodyPr/>
          <a:lstStyle/>
          <a:p>
            <a:r>
              <a:rPr lang="ru-RU" b="1" dirty="0"/>
              <a:t>Задание 2 (ОГЭ 2020)</a:t>
            </a:r>
            <a:endParaRPr lang="ru-RU" dirty="0"/>
          </a:p>
          <a:p>
            <a:r>
              <a:rPr lang="ru-RU" dirty="0"/>
              <a:t>Найдите длину остекления лоджии в спальне. Ответ дайте в метрах.</a:t>
            </a:r>
          </a:p>
          <a:p>
            <a:r>
              <a:rPr lang="ru-RU" b="1" dirty="0"/>
              <a:t>Решение:</a:t>
            </a:r>
            <a:r>
              <a:rPr lang="ru-RU" dirty="0"/>
              <a:t> Длина лоджии в спальне на плане равна 7 клеткам. Длина одной клетки составляет 0,5 м. 0,5 * 7 = 3,5 (м).</a:t>
            </a:r>
          </a:p>
          <a:p>
            <a:r>
              <a:rPr lang="ru-RU" b="1" dirty="0"/>
              <a:t>Ответ: 3,5 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5" name="Picture 2" descr="http://mathembox.xyz/wp-content/uploads/2020/01/plan_trehkomnatnoy_kvartiri-1024x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77258"/>
            <a:ext cx="5328592" cy="29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022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532440" cy="6582312"/>
          </a:xfrm>
        </p:spPr>
        <p:txBody>
          <a:bodyPr>
            <a:normAutofit/>
          </a:bodyPr>
          <a:lstStyle/>
          <a:p>
            <a:r>
              <a:rPr lang="ru-RU" b="1" dirty="0"/>
              <a:t>Задание 3 (план трехкомнатной квартиры)</a:t>
            </a:r>
            <a:endParaRPr lang="ru-RU" dirty="0"/>
          </a:p>
          <a:p>
            <a:r>
              <a:rPr lang="ru-RU" b="1" dirty="0"/>
              <a:t>Решение:</a:t>
            </a:r>
            <a:r>
              <a:rPr lang="ru-RU" dirty="0"/>
              <a:t> Найдем площадь пола в гостиной. 7 * 12 * 0,5 * 0,5 = 21(кв. м)</a:t>
            </a:r>
          </a:p>
          <a:p>
            <a:r>
              <a:rPr lang="ru-RU" dirty="0"/>
              <a:t>Площадь одной паркетной доски. 100 * 25 = 2500(кв. см) = 0,25(кв. м).</a:t>
            </a:r>
          </a:p>
          <a:p>
            <a:r>
              <a:rPr lang="ru-RU" dirty="0"/>
              <a:t>21 : 0,25 = 84 (шт.) плитки нужно, чтобы выложить пол в гостиной.</a:t>
            </a:r>
          </a:p>
          <a:p>
            <a:r>
              <a:rPr lang="ru-RU" dirty="0"/>
              <a:t>84 : 5 = 16,8.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17 упаковок паркетной доски.</a:t>
            </a:r>
          </a:p>
          <a:p>
            <a:r>
              <a:rPr lang="ru-RU" dirty="0"/>
              <a:t>Ответ: 17.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5" name="Picture 2" descr="http://mathembox.xyz/wp-content/uploads/2020/01/plan_trehkomnatnoy_kvartiri-1024x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3717032"/>
            <a:ext cx="5328592" cy="296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2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8501122" cy="178595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объектов, указанных в таблице, определите,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какими цифрами они обозначены на плане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Заполните таблицу,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бланк ответов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перенесите последовательность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четырех цифр без пробелов, запятых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других дополнительных символов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571876"/>
            <a:ext cx="2143140" cy="4286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214554"/>
          <a:ext cx="8501125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/>
                <a:gridCol w="1500198"/>
                <a:gridCol w="1857386"/>
                <a:gridCol w="1571636"/>
                <a:gridCol w="1357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Цветник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 с водой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3"/>
          <p:cNvSpPr txBox="1">
            <a:spLocks/>
          </p:cNvSpPr>
          <p:nvPr/>
        </p:nvSpPr>
        <p:spPr>
          <a:xfrm>
            <a:off x="357158" y="4000504"/>
            <a:ext cx="8358246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Плиты для садовых дорожек продаются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упаковке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штук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Сколько упаковок плит понадобилось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чтобы выложить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все дорожки и площадку вокруг дома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14282" y="5143512"/>
            <a:ext cx="8929718" cy="171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Решение:  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дорожка от дома до бани имеет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22 плитки , дорожка от дома кустарников – 8 плиток,  площадка вокруг дома –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14 ∙ 11 – 8∙ 8 = 154-64 = 90 . Итого: 30 + 90 =120 плиток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120:6 = 20 упаковок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572264" y="6143644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Задание 4 (ОГЭ 2020)</a:t>
            </a:r>
            <a:endParaRPr lang="ru-RU" dirty="0"/>
          </a:p>
          <a:p>
            <a:r>
              <a:rPr lang="ru-RU" dirty="0"/>
              <a:t>Найдите площадь, которую занимает прихожая. Ответ дайте в квадратных метрах.</a:t>
            </a:r>
          </a:p>
          <a:p>
            <a:r>
              <a:rPr lang="ru-RU" b="1" dirty="0"/>
              <a:t>Решение: </a:t>
            </a:r>
            <a:r>
              <a:rPr lang="ru-RU" dirty="0"/>
              <a:t>На рисунке, изображенного в описании к задаче, плана трехкомнатной квартиры прихожая обозначена цифрой 3. Найдем площадь прихожей, для этого подсчитаем количество клеток, то есть 11 * 9 = 99.</a:t>
            </a:r>
          </a:p>
          <a:p>
            <a:pPr marL="0" indent="0">
              <a:buNone/>
            </a:pPr>
            <a:r>
              <a:rPr lang="ru-RU" dirty="0"/>
              <a:t>Площадь одной </a:t>
            </a:r>
            <a:r>
              <a:rPr lang="ru-RU" dirty="0" smtClean="0"/>
              <a:t>клетки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составляет: 0,5 * 0,5 = 0,25 (кв. м).</a:t>
            </a:r>
          </a:p>
          <a:p>
            <a:pPr marL="0" indent="0">
              <a:buNone/>
            </a:pPr>
            <a:r>
              <a:rPr lang="ru-RU" dirty="0"/>
              <a:t>Площадь гостиной </a:t>
            </a:r>
            <a:r>
              <a:rPr lang="ru-RU" dirty="0" smtClean="0"/>
              <a:t>равна</a:t>
            </a:r>
          </a:p>
          <a:p>
            <a:pPr marL="0" indent="0">
              <a:buNone/>
            </a:pPr>
            <a:r>
              <a:rPr lang="ru-RU" dirty="0" smtClean="0"/>
              <a:t>: </a:t>
            </a:r>
            <a:r>
              <a:rPr lang="ru-RU" dirty="0"/>
              <a:t>99 * 0,25 = 24,75 (кв. м).</a:t>
            </a:r>
          </a:p>
          <a:p>
            <a:r>
              <a:rPr lang="ru-RU" b="1" dirty="0"/>
              <a:t>Ответ: 24,75.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  <p:pic>
        <p:nvPicPr>
          <p:cNvPr id="5" name="Picture 2" descr="http://mathembox.xyz/wp-content/uploads/2020/01/plan_trehkomnatnoy_kvartiri-1024x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4644008" cy="25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13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550547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Задание 5 (ОГЭ 2020)</a:t>
            </a:r>
            <a:endParaRPr lang="ru-RU" dirty="0"/>
          </a:p>
          <a:p>
            <a:r>
              <a:rPr lang="ru-RU" dirty="0"/>
              <a:t>На сколько процентов площадь спальни (без лоджии) меньше площади кухни?</a:t>
            </a:r>
          </a:p>
          <a:p>
            <a:r>
              <a:rPr lang="ru-RU" b="1" dirty="0"/>
              <a:t>Решение:</a:t>
            </a:r>
            <a:endParaRPr lang="ru-RU" dirty="0"/>
          </a:p>
          <a:p>
            <a:r>
              <a:rPr lang="ru-RU" dirty="0"/>
              <a:t>Решаем данную задачу с помощью пропорции.</a:t>
            </a:r>
          </a:p>
          <a:p>
            <a:r>
              <a:rPr lang="ru-RU" dirty="0"/>
              <a:t>Для этого найдем площади спальни и кухни. Площадь кухни будем брать за 100%.</a:t>
            </a:r>
          </a:p>
          <a:p>
            <a:pPr marL="0" indent="0">
              <a:buNone/>
            </a:pPr>
            <a:r>
              <a:rPr lang="ru-RU" dirty="0"/>
              <a:t>12 * 6 = 72 — площадь кухни на плане,</a:t>
            </a:r>
          </a:p>
          <a:p>
            <a:pPr marL="0" indent="0">
              <a:buNone/>
            </a:pPr>
            <a:r>
              <a:rPr lang="ru-RU" dirty="0"/>
              <a:t>9 * 7 = 63 — площадь спальни на рисунке.</a:t>
            </a:r>
          </a:p>
          <a:p>
            <a:r>
              <a:rPr lang="ru-RU" dirty="0"/>
              <a:t>Составим пропорцию.</a:t>
            </a:r>
          </a:p>
          <a:p>
            <a:r>
              <a:rPr lang="ru-RU" dirty="0"/>
              <a:t>72 — 100%</a:t>
            </a:r>
          </a:p>
          <a:p>
            <a:r>
              <a:rPr lang="ru-RU" dirty="0"/>
              <a:t>63 — х%</a:t>
            </a:r>
          </a:p>
          <a:p>
            <a:r>
              <a:rPr lang="ru-RU" dirty="0"/>
              <a:t>Найдем неизвестный член пропорции.</a:t>
            </a:r>
          </a:p>
          <a:p>
            <a:r>
              <a:rPr lang="ru-RU" dirty="0"/>
              <a:t>х = 6300 / 72 = 87,5 (%) — спальня.</a:t>
            </a:r>
          </a:p>
          <a:p>
            <a:endParaRPr lang="ru-RU" smtClean="0"/>
          </a:p>
          <a:p>
            <a:r>
              <a:rPr lang="ru-RU" smtClean="0"/>
              <a:t>100</a:t>
            </a:r>
            <a:r>
              <a:rPr lang="ru-RU" dirty="0"/>
              <a:t>% — 87,5% = 12,5% — на столько процентов спальня меньше кухни.</a:t>
            </a:r>
          </a:p>
          <a:p>
            <a:r>
              <a:rPr lang="ru-RU" b="1" dirty="0"/>
              <a:t>Ответ: 12,5.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5" name="Picture 2" descr="http://mathembox.xyz/wp-content/uploads/2020/01/plan_trehkomnatnoy_kvartiri-1024x5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644008" cy="25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7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Учитель\Pictures\фон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1857364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8572560" cy="19288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Найдите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бани. Ответ дайте в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квадратных метрах.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 smtClean="0">
                <a:solidFill>
                  <a:srgbClr val="0070C0"/>
                </a:solidFill>
              </a:rPr>
              <a:t>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квадрата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кл=2м, значит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6м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err="1" smtClean="0"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6 =36 м</a:t>
            </a:r>
            <a:r>
              <a:rPr lang="ru-RU" b="1" baseline="30000" dirty="0" smtClean="0"/>
              <a:t>2</a:t>
            </a:r>
            <a:endParaRPr lang="ru-RU" baseline="30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786058"/>
            <a:ext cx="8643998" cy="33575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суммарную площадь плитки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прямоугольной площадке вокруг дома.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квадратных метрах.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 smtClean="0">
                <a:solidFill>
                  <a:srgbClr val="0070C0"/>
                </a:solidFill>
              </a:rPr>
              <a:t>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кл=2м ;1 кл=2плиткам по 1м, значит </a:t>
            </a:r>
            <a:r>
              <a:rPr lang="ru-RU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14м, 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11м,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 –квадрат, сторона = 4∙2м=8м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14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11 - 8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 = 90 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5804" b="72341"/>
          <a:stretch>
            <a:fillRect/>
          </a:stretch>
        </p:blipFill>
        <p:spPr bwMode="auto">
          <a:xfrm>
            <a:off x="7000892" y="66922"/>
            <a:ext cx="1857388" cy="15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500694" y="1643050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57446" r="62193" b="10639"/>
          <a:stretch>
            <a:fillRect/>
          </a:stretch>
        </p:blipFill>
        <p:spPr bwMode="auto">
          <a:xfrm>
            <a:off x="0" y="5000636"/>
            <a:ext cx="27384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715008" y="5929330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"/>
            <a:ext cx="8501122" cy="1857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Хозяин участка планирует установить в жилом доме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систему отопления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Он рассматривает два варианта: 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электрическое и газовое отопление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Цены на оборудование  и стоимость его установки, данные о расходе газа, электроэнергии и их стоимости даны в таблице.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143512"/>
            <a:ext cx="8329642" cy="1428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Обдумав оба варианта, хозяин решил установить газовое оборудование. </a:t>
            </a: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Через сколько часов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непрерывной работы отопления экономия от использования газа вместо электричества </a:t>
            </a: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компенсирует разницу в стоимости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установки газового и электрического оборудования?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785926"/>
          <a:ext cx="8501125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500198"/>
                <a:gridCol w="1571636"/>
                <a:gridCol w="1571636"/>
                <a:gridCol w="18573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16412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 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4,4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12000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4,7 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865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571876"/>
            <a:ext cx="8929718" cy="35004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стоимость оборудования и монтажа: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22000 +16412= 38412 руб. - газ ; 18000 + 12000 = 30000 руб.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отоп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между стоимостью установки: 38412 – 30000 =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8412 руб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Расход 1 часа обогрева </a:t>
            </a:r>
            <a:r>
              <a:rPr lang="ru-RU" sz="2200" dirty="0" smtClean="0"/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1,3 куб. м/ч ∙ 4,4 руб./ куб. м =5,72 руб./ч –газ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4,7 руб./ куб. м ∙ 4,2 руб./(кВт ∙ ч) = 19,74 руб./ч  - электриче</a:t>
            </a:r>
            <a:r>
              <a:rPr lang="ru-RU" sz="2200" dirty="0" smtClean="0"/>
              <a:t>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тво</a:t>
            </a:r>
          </a:p>
          <a:p>
            <a:pPr>
              <a:buNone/>
            </a:pPr>
            <a:r>
              <a:rPr lang="ru-RU" sz="2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между стоимостью потребления </a:t>
            </a:r>
            <a:r>
              <a:rPr lang="ru-RU" sz="2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 1 час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 19,74 - 5,72 =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14,02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руб./ч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Через сколько часов экономия от использования газа компенсирует затраты: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8412 руб. : 14,02 руб./ч  = 600ч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8"/>
          <a:ext cx="8501125" cy="3261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500198"/>
                <a:gridCol w="1571636"/>
                <a:gridCol w="1571636"/>
                <a:gridCol w="18573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16412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 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4,4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12000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4,7 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6286512" y="6215082"/>
            <a:ext cx="214314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 smtClean="0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4474</Words>
  <Application>Microsoft Office PowerPoint</Application>
  <PresentationFormat>Экран (4:3)</PresentationFormat>
  <Paragraphs>752</Paragraphs>
  <Slides>62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Формула</vt:lpstr>
      <vt:lpstr>Приемы решения практико-ориентированных задач нового типа  ОГЭ  Иванова О.Е. МАОУ «Лицей 44» г.Липецка</vt:lpstr>
      <vt:lpstr>Что нужно уметь </vt:lpstr>
      <vt:lpstr>Что нужно знать </vt:lpstr>
      <vt:lpstr>Задачи о дачном участке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земледелии в горных районах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мобильном интернете и тарифе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теплице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плане изображен дачный участок по адресу: с. Авдеево, 3-й Поперечный пер., д. 13 (сторона каждой клетки на плане равна 2 м). Участок имеет прямоугольную форму. Выезд и въезд осуществляются через единственные ворота. При входе на участок справа от ворот находится баня, а слева гараж, отмеченный на плане цифрой 7. Площадь, занятая гаражом, равна 32 кв. м. Жилой дом находится в глубине территории. Помимо гаража, жилого дома и бани, на участке имеется сарай (подсобное помещение), расположенный рядом с гаражом, и теплица, построенная на территории огорода (огород отмечен цифрой 2). Перед жилым домом имеются яблоневые посадки. Все дорожки внутри участка имеют ширину 1 м и вымощены тротуарной плиткой размером 1м×1м . Между баней и гаражом имеется площадка площадью 64 кв. м, вымощенная такой же плиткой. К домохозяйству подведено электричество. Имеется магистральное газоснабжение. </dc:title>
  <dc:creator>Учитель</dc:creator>
  <cp:lastModifiedBy>ivano</cp:lastModifiedBy>
  <cp:revision>301</cp:revision>
  <dcterms:created xsi:type="dcterms:W3CDTF">2019-11-07T10:28:36Z</dcterms:created>
  <dcterms:modified xsi:type="dcterms:W3CDTF">2020-11-09T21:25:18Z</dcterms:modified>
</cp:coreProperties>
</file>