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maina.edusite.ru/DswMedia/prikazrosobrnadzoraovpr119_110221.pdf" TargetMode="External"/><Relationship Id="rId2" Type="http://schemas.openxmlformats.org/officeDocument/2006/relationships/hyperlink" Target="https://schoolmaina.edusite.ru/DswMedia/pismo-rosobrnadzora-ot-12022021-_-14_15-o-provedenii-vp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moko48.lipetsk.ru/monitoring/data/vpr/%D0%9F%D1%80%D0%B8%D0%BA%D0%B0%D0%B7%20%D0%BE%D1%82%2019.02.2021%20%E2%84%96230_%D0%BE%20%D0%BF%D1%80%D0%BE%D0%B2%D0%B5%D0%B4%D0%B5%D0%BD%D0%B8%D0%B8%20%D0%92%D0%9F%D0%A0_%D0%BC%D0%B0%D1%80%D1%82-%D0%B0%D0%BF%D1%80%D0%B5%D0%BB%D1%8C_2021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hys7-vpr.sdamgia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ВПР 2021 </a:t>
            </a:r>
            <a:br>
              <a:rPr lang="ru-RU" dirty="0" smtClean="0"/>
            </a:br>
            <a:r>
              <a:rPr lang="ru-RU" dirty="0" smtClean="0"/>
              <a:t>по физике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Гоголашвили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5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940966"/>
          </a:xfrm>
        </p:spPr>
        <p:txBody>
          <a:bodyPr/>
          <a:lstStyle/>
          <a:p>
            <a:r>
              <a:rPr lang="ru-RU" sz="2800" dirty="0" smtClean="0"/>
              <a:t>КИМ ВПР </a:t>
            </a:r>
            <a:r>
              <a:rPr lang="ru-RU" sz="2800" dirty="0"/>
              <a:t>направлены на проверку </a:t>
            </a:r>
            <a:r>
              <a:rPr lang="ru-RU" sz="2800" dirty="0" err="1"/>
              <a:t>сформированности</a:t>
            </a:r>
            <a:r>
              <a:rPr lang="ru-RU" sz="2800" dirty="0"/>
              <a:t> у обучающихся следующих результатов освоения естественнонаучных учебных предметов: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3399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– формирование целостной научной картины мира;</a:t>
            </a:r>
          </a:p>
          <a:p>
            <a:r>
              <a:rPr lang="ru-RU" dirty="0"/>
              <a:t>– овладение научным подходом к решению различных задач;</a:t>
            </a:r>
          </a:p>
          <a:p>
            <a:r>
              <a:rPr lang="ru-RU" dirty="0"/>
              <a:t>– овладение умениями: формулировать гипотезы; конструировать; проводить наблюдения, описание, измерение, эксперименты; оценивать полученные результаты;</a:t>
            </a:r>
          </a:p>
          <a:p>
            <a:r>
              <a:rPr lang="ru-RU" dirty="0"/>
              <a:t>– овладение умением сопоставлять эмпирические и теоретические знания с объективными реалиями окружающего мира;</a:t>
            </a:r>
          </a:p>
          <a:p>
            <a:r>
              <a:rPr lang="ru-RU" dirty="0"/>
              <a:t>– воспитание ответственного и бережного отношения к окружающей среде;</a:t>
            </a:r>
          </a:p>
          <a:p>
            <a:r>
              <a:rPr lang="ru-RU" dirty="0"/>
              <a:t>– формирование умений безопасного и эффективного использования лабораторного оборудования, проведения точных измерений и адекватной оценки полученных результатов, представления научно обоснованных аргументов своих действий, основанных на </a:t>
            </a:r>
            <a:r>
              <a:rPr lang="ru-RU" dirty="0" err="1"/>
              <a:t>межпредметном</a:t>
            </a:r>
            <a:r>
              <a:rPr lang="ru-RU" dirty="0"/>
              <a:t> анализе учебных 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6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/>
              <a:t>КИМ ВПР 7 и 8 классов</a:t>
            </a:r>
            <a:r>
              <a:rPr lang="ru-RU" sz="2800" dirty="0"/>
              <a:t> направлены на проверку у обучающихся следующих </a:t>
            </a:r>
            <a:r>
              <a:rPr lang="ru-RU" sz="2800" i="1" dirty="0"/>
              <a:t>предметных требований</a:t>
            </a:r>
            <a:r>
              <a:rPr lang="ru-RU" sz="2800" dirty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1) формирование представлений о закономерной связи и познаваемости явлений природы, об объективности научного знания; о системообразующей роли физики для развития других естественных наук, техники и технологий; научного мировоззрения как результата изучения основ строения материи и фундаментальных законов физики;</a:t>
            </a:r>
          </a:p>
          <a:p>
            <a:r>
              <a:rPr lang="ru-RU" sz="1800" dirty="0"/>
              <a:t>2) формирование первоначальных представлений о физической сущности явлений природы (механических, тепловых, электромагнитных и квантовых), видах материи (вещество и поле), движении как способе существования материи; усвоение основных идей механики, атомно- молекулярного учения о строении вещества, элементов электродинамики и квантовой физики; овладение понятийным аппаратом и символическим языком физики;</a:t>
            </a:r>
          </a:p>
          <a:p>
            <a:r>
              <a:rPr lang="ru-RU" sz="1800" dirty="0"/>
              <a:t>3) приобретение опыта применения научных методов познания, наблюдения физических явлений, проведения опытов, простых экспериментальных исследований, прямых и косвенных измерений с использованием аналоговых и цифровых измерительных приборов; понимание неизбежности погрешностей любых измерений</a:t>
            </a:r>
            <a:r>
              <a:rPr lang="ru-RU" sz="1800" dirty="0" smtClean="0"/>
              <a:t>;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90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>
                <a:solidFill>
                  <a:srgbClr val="675E47"/>
                </a:solidFill>
              </a:rPr>
              <a:t>КИМ ВПР 7 и 8 классов</a:t>
            </a:r>
            <a:r>
              <a:rPr lang="ru-RU" sz="2800" dirty="0">
                <a:solidFill>
                  <a:srgbClr val="675E47"/>
                </a:solidFill>
              </a:rPr>
              <a:t> направлены на проверку у обучающихся следующих </a:t>
            </a:r>
            <a:r>
              <a:rPr lang="ru-RU" sz="2800" i="1" dirty="0">
                <a:solidFill>
                  <a:srgbClr val="675E47"/>
                </a:solidFill>
              </a:rPr>
              <a:t>предметных требований</a:t>
            </a:r>
            <a:r>
              <a:rPr lang="ru-RU" sz="2800" dirty="0">
                <a:solidFill>
                  <a:srgbClr val="675E47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4) понимание физических основ и принципов действия (работы) машин и механизмов, средств передвижения и связи, бытовых приборов, промышленных технологических процессов, влияния их на окружающую среду; осознание возможных причин техногенных и экологических катастроф;</a:t>
            </a:r>
          </a:p>
          <a:p>
            <a:r>
              <a:rPr lang="ru-RU" dirty="0"/>
              <a:t>5) осознание необходимости применения достижений физики и технологий для рационального природопользования;</a:t>
            </a:r>
          </a:p>
          <a:p>
            <a:r>
              <a:rPr lang="ru-RU" dirty="0"/>
              <a:t>6) овладение основами безопасного использования естественных и искусственных электрических и магнитных полей, электромагнитных и звуковых волн, естественных и искусственных ионизирующих излучений во избежание их вредного воздействия на окружающую среду и организм человека;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5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>
                <a:solidFill>
                  <a:srgbClr val="675E47"/>
                </a:solidFill>
              </a:rPr>
              <a:t>КИМ ВПР 7 и 8 классов</a:t>
            </a:r>
            <a:r>
              <a:rPr lang="ru-RU" sz="2800" dirty="0">
                <a:solidFill>
                  <a:srgbClr val="675E47"/>
                </a:solidFill>
              </a:rPr>
              <a:t> направлены на проверку у обучающихся следующих </a:t>
            </a:r>
            <a:r>
              <a:rPr lang="ru-RU" sz="2800" i="1" dirty="0">
                <a:solidFill>
                  <a:srgbClr val="675E47"/>
                </a:solidFill>
              </a:rPr>
              <a:t>предметных требований</a:t>
            </a:r>
            <a:r>
              <a:rPr lang="ru-RU" sz="2800" dirty="0">
                <a:solidFill>
                  <a:srgbClr val="675E47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7) развитие умения планировать в повседневной жизни свои действия с применением полученных знаний законов механики, электродинамики, термодинамики и тепловых явлений с целью сбережения здоровья;</a:t>
            </a:r>
          </a:p>
          <a:p>
            <a:r>
              <a:rPr lang="ru-RU" dirty="0"/>
              <a:t>8) формирование представлений о нерациональном использовании природных ресурсов и энергии, загрязнении окружающей среды как следствие несовершенства машин и механизмов.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9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проверочной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4195936"/>
          </a:xfrm>
        </p:spPr>
        <p:txBody>
          <a:bodyPr/>
          <a:lstStyle/>
          <a:p>
            <a:r>
              <a:rPr lang="ru-RU" dirty="0"/>
              <a:t>Вариант проверочной работы состоит из 11 заданий, которые различаются по содержанию и проверяемым требованиям.</a:t>
            </a:r>
          </a:p>
          <a:p>
            <a:r>
              <a:rPr lang="ru-RU" dirty="0"/>
              <a:t>Задания 1, 3–6, 8 и 9 требуют краткого ответа. Задания 2, 7, 10, 11 предполагают развернутую запись решения и ответа.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7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уровню сложности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483968"/>
          </a:xfrm>
        </p:spPr>
        <p:txBody>
          <a:bodyPr>
            <a:normAutofit/>
          </a:bodyPr>
          <a:lstStyle/>
          <a:p>
            <a:r>
              <a:rPr lang="ru-RU" sz="2800" dirty="0"/>
              <a:t>Задания 1, 2, 3, 4, 5 проверочной работы относятся к базовому уровню сложности.</a:t>
            </a:r>
          </a:p>
          <a:p>
            <a:r>
              <a:rPr lang="ru-RU" sz="2800" dirty="0"/>
              <a:t>Задания 6, 7, 8, 9 проверочной работы относятся к повышенному уровню сложности.</a:t>
            </a:r>
          </a:p>
          <a:p>
            <a:r>
              <a:rPr lang="ru-RU" sz="2800" dirty="0"/>
              <a:t>Задания 10, 11 проверочной работы относятся к высокому уровню сложности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95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заданий, сценарии выполнения </a:t>
            </a:r>
            <a:r>
              <a:rPr lang="ru-RU" dirty="0" smtClean="0"/>
              <a:t>заданий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378024"/>
              </p:ext>
            </p:extLst>
          </p:nvPr>
        </p:nvGraphicFramePr>
        <p:xfrm>
          <a:off x="457200" y="1600200"/>
          <a:ext cx="76200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задании 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проверяется осознание учеником роли эксперимента в физике, понимание способов измерения изученных физических величин, понимание неизбежности погрешностей при проведении измерений и умение оценивать эти погрешности, умение определить значение физической величины показаниям приборов, а также цену деления прибора. В качестве ответа необходимо привести численный результат.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задании 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проверяется осознание учеником роли эксперимента в физике, понимание способов измерения изученных физических величин, понимание неизбежности погрешностей при проведении измерений и умение оценивать эти погрешности, умение определить значение физической величины показаниям приборов, а также цену деления прибора. В качестве ответа необходимо привести численный результат.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6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032840"/>
              </p:ext>
            </p:extLst>
          </p:nvPr>
        </p:nvGraphicFramePr>
        <p:xfrm>
          <a:off x="457200" y="1600200"/>
          <a:ext cx="7620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задании 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проверяется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обучающихся базовых представлений о физической сущности явлений, наблюдаемых в природе и в повседневной жизни (в быту). Обучающимся необходимо привести развернутый ответ на вопрос: назвать явление и качественно объяснить его суть, либо записать формулу и назвать входящие в нее величины.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задании 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проверяется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обучающихся базовых представлений о физической сущности явлений, наблюдаемых в природе и в повседневной жизни (в быту). Обучающимся необходимо привести развернутый ответ на вопрос: назвать явление и качественно объяснить его суть.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1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253625"/>
              </p:ext>
            </p:extLst>
          </p:nvPr>
        </p:nvGraphicFramePr>
        <p:xfrm>
          <a:off x="457200" y="1600200"/>
          <a:ext cx="7620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заданиях 3-6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проверяются базовые умения школьника: использовать законы физики в различных условиях, сопоставлять экспериментальные данные и теоретические сведения, применять знания из соответствующих разделов физики.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заданиях 3-6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проверяются базовые умения школьника: использовать законы физики в различных условиях, сопоставлять экспериментальные данные и теоретические сведения, применять знания из соответствующих разделов физики.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2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306047"/>
              </p:ext>
            </p:extLst>
          </p:nvPr>
        </p:nvGraphicFramePr>
        <p:xfrm>
          <a:off x="457200" y="1600200"/>
          <a:ext cx="76200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задании 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проверяется умение использовать закон/понятие в конкретных условиях. Обучающимся необходимо решить простую задачу (один логический шаг или одно действие). В качестве ответа необходимо привести численный результат.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задача с графиком. Проверяются умения читать графики, извлекать из них информацию и делать на ее основе выводы. В качестве ответа необходимо привести численный результат.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задании 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проверяется умение использовать закон/понятие в конкретных условиях. Обучающимся необходимо решить простую задачу (один логический шаг или одно действие). В качестве ответа необходимо привести численный результат.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задача с графиком или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схемой электрической цепи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Проверяются умения читать графики или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анализировать схему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извлекать из графиков (схем) информацию и делать на ее основе выводы. В качестве ответа необходимо привести численный результат.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4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Нормативные документы ВПР 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Федеральные:</a:t>
            </a:r>
          </a:p>
          <a:p>
            <a:pPr marL="114300" indent="0">
              <a:buNone/>
            </a:pPr>
            <a:r>
              <a:rPr lang="ru-RU" dirty="0" smtClean="0"/>
              <a:t>- </a:t>
            </a:r>
            <a:r>
              <a:rPr lang="ru-RU" dirty="0">
                <a:hlinkClick r:id="rId2"/>
              </a:rPr>
              <a:t>Письмо </a:t>
            </a:r>
            <a:r>
              <a:rPr lang="ru-RU" dirty="0" err="1">
                <a:hlinkClick r:id="rId2"/>
              </a:rPr>
              <a:t>Рособрнадзора</a:t>
            </a:r>
            <a:r>
              <a:rPr lang="ru-RU" dirty="0">
                <a:hlinkClick r:id="rId2"/>
              </a:rPr>
              <a:t> от 12.02.2021 № 14-15 «О проведении ВПР в 4-8, 10-11 классах в 2021 году</a:t>
            </a:r>
            <a:r>
              <a:rPr lang="ru-RU" dirty="0" smtClean="0">
                <a:hlinkClick r:id="rId2"/>
              </a:rPr>
              <a:t>»</a:t>
            </a:r>
            <a:r>
              <a:rPr lang="ru-RU" dirty="0" smtClean="0"/>
              <a:t>;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- </a:t>
            </a:r>
            <a:r>
              <a:rPr lang="ru-RU" dirty="0">
                <a:hlinkClick r:id="rId3"/>
              </a:rPr>
              <a:t>Приказ </a:t>
            </a:r>
            <a:r>
              <a:rPr lang="ru-RU" dirty="0" err="1">
                <a:hlinkClick r:id="rId3"/>
              </a:rPr>
              <a:t>Рособрнадзора</a:t>
            </a:r>
            <a:r>
              <a:rPr lang="ru-RU" dirty="0">
                <a:hlinkClick r:id="rId3"/>
              </a:rPr>
              <a:t> от 11.02.2021 г № 119 "О проведении Федеральной службой по надзору в сфере образования и науки мониторинга качества подготовки обучающихся образовательных организаций в форме всероссийских проверочных работ в 2021 </a:t>
            </a:r>
            <a:r>
              <a:rPr lang="ru-RU" dirty="0" smtClean="0">
                <a:hlinkClick r:id="rId3"/>
              </a:rPr>
              <a:t>году«</a:t>
            </a:r>
            <a:r>
              <a:rPr lang="ru-RU" b="1" dirty="0" smtClean="0"/>
              <a:t>;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Региональные:</a:t>
            </a:r>
          </a:p>
          <a:p>
            <a:pPr marL="114300" indent="0">
              <a:buNone/>
            </a:pPr>
            <a:r>
              <a:rPr lang="ru-RU" dirty="0" smtClean="0"/>
              <a:t>-</a:t>
            </a:r>
            <a:r>
              <a:rPr lang="ru-RU" dirty="0">
                <a:hlinkClick r:id="rId4"/>
              </a:rPr>
              <a:t>Приказ управления образования и науки Липецкой области от 19.02.2021 №230 «Об участии образовательных организаций Липецкой области во всероссийских проверочных работах в 2021 году»</a:t>
            </a: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6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69477"/>
              </p:ext>
            </p:extLst>
          </p:nvPr>
        </p:nvGraphicFramePr>
        <p:xfrm>
          <a:off x="467544" y="332656"/>
          <a:ext cx="7620000" cy="61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86014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5806074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проверяет умение интерпретировать результаты физического эксперимента. Проверяются умения делать логические выводы из представленных экспериментальных данных, пользоваться для этого теоретическими сведениями. В качестве ответа необходимо привести численный результат.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текстовая задача из реальной жизни, проверяющая умение применять в бытовых (жизненных) ситуациях знание физических явлений и объясняющих их количественных закономерностей. В качестве ответа необходимо привести численный результат.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проверяет умение интерпретировать результаты физического эксперимента. Проверяются умения делать логические выводы из представленных экспериментальных данных, пользоваться для этого теоретическими сведениями. В качестве ответа необходимо привести численный результат.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текстовая задача из реальной жизни, проверяющая умение применять в бытовых (жизненных) ситуациях знание физических явлений и объясняющих их количественных закономерностей. В качестве ответа необходимо привести численный результат.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8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044123"/>
              </p:ext>
            </p:extLst>
          </p:nvPr>
        </p:nvGraphicFramePr>
        <p:xfrm>
          <a:off x="457200" y="1600200"/>
          <a:ext cx="7620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задача, проверяющая умение работать с экспериментальными данными, представленными в виде таблиц. Проверяется умение сопоставлять экспериментальные данные и теоретические сведения, делать из них выводы, совместно использовать для этого различные физические законы.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 краткий текстовый ответ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проверяет умение работать с экспериментальными данными, представленными в виде таблиц. Проверяется умение сопоставлять экспериментальные данные и теоретические сведения, делать из них выводы, совместно использовать для этого различные физические законы.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качестве ответа необходимо привести численный результат.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9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693569"/>
              </p:ext>
            </p:extLst>
          </p:nvPr>
        </p:nvGraphicFramePr>
        <p:xfrm>
          <a:off x="457200" y="1600200"/>
          <a:ext cx="76200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задача по теме «Основы гидростатики». В качестве ответа необходимо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привести численный результат.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задача, проверяющая знание школьниками понятия «средняя величина», умение усреднять различные физические величины, переводить их значения из одних единиц измерения в другие. Задача содержит два вопроса. В качестве ответа необходимо привести два численных результата.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качественная задача по теме «Магнитные явления». В качестве ответа необходимо привести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краткий текстовый ответ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задача, проверяющая знание школьниками понятия «средняя величина», умение усреднять различные физические величины, переводить их значения из одних единиц измерения в другие. Задача содержит два вопроса. В качестве ответа необходимо привести два численных результата.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355225"/>
              </p:ext>
            </p:extLst>
          </p:nvPr>
        </p:nvGraphicFramePr>
        <p:xfrm>
          <a:off x="457200" y="1600200"/>
          <a:ext cx="7620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Задания 10, 11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требуют от обучающихся умения самостоятельно строить модель описанного явления, применять к нему известные законы физики, выполнять анализ исходных данных или полученных результатов.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Задания 10, 11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требуют от обучающихся умения самостоятельно строить модель описанного явления, применять к нему известные законы физики, выполнять анализ исходных данных или полученных результатов.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5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199006"/>
              </p:ext>
            </p:extLst>
          </p:nvPr>
        </p:nvGraphicFramePr>
        <p:xfrm>
          <a:off x="683568" y="620688"/>
          <a:ext cx="7620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41733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4698827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10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комбинированная задача, требующая совместного использования различных физических законов, работы с графиками, построения физической модели, анализа исходных данных или результатов. Задача содержит три вопроса. Требуется развернутое решение.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11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нацелено на проверку понимания обучающимися базовых принципов обработки экспериментальных данных с учетом погрешностей измерения. Проверяет способность разбираться в нетипичной ситуации. Задача содержит три вопроса. Требуется развернутое решение.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10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комбинированная задача, требующая совместного использования различных физических законов, работы с графиками, построения физической модели, анализа исходных данных или результатов. Задача содержит три вопроса. Требуется развернутое решение.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11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нацелено на проверку понимания обучающимися базовых принципов обработки экспериментальных данных с учетом погрешностей измерения. Проверяет способность разбираться в нетипичной ситуации. Задача содержит три вопроса. Требуется развернутое решение.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5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Система оценивания выполнения отдельных заданий и проверочной работы в </a:t>
            </a:r>
            <a:r>
              <a:rPr lang="ru-RU" sz="2800" dirty="0" smtClean="0"/>
              <a:t>целом (</a:t>
            </a:r>
            <a:r>
              <a:rPr lang="ru-RU" sz="2800" dirty="0"/>
              <a:t>Максимальный первичный балл – </a:t>
            </a:r>
            <a:r>
              <a:rPr lang="ru-RU" sz="2800" dirty="0" smtClean="0"/>
              <a:t>18)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625936"/>
              </p:ext>
            </p:extLst>
          </p:nvPr>
        </p:nvGraphicFramePr>
        <p:xfrm>
          <a:off x="457200" y="1989138"/>
          <a:ext cx="76200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Правильный ответ на каждое из заданий 1, 3-6, 8 оценивается 1 баллом.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Полный правильный ответ на задание 9 оценивается 2 баллами. Если в ответе допущена одна ошибка (одно из чисел не записано или записано неправильно), выставляется 1 балл; если оба числа записаны неправильно или не записаны – 0 баллов.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 на каждое из заданий 2, 7, 10, 11 оценивается в соответствии с критериями.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Правильный ответ на каждое из заданий 1, 3-7 оценивается 1 баллом.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Полный правильный ответ на задание 9 оценивается 2 баллами. Если в ответе допущена одна ошибка (одно из чисел не записано или записано неправильно), выставляется 1 балл; если оба числа записаны неправильно или не записаны – 0 баллов.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 на каждое из заданий 2, 8, 10, 11 оценивается в соответствии с критериями.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0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Рекомендации по переводу первичных баллов в отметки по пятибалльной </a:t>
            </a:r>
            <a:r>
              <a:rPr lang="ru-RU" sz="3200" dirty="0" smtClean="0"/>
              <a:t>шкале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989721"/>
              </p:ext>
            </p:extLst>
          </p:nvPr>
        </p:nvGraphicFramePr>
        <p:xfrm>
          <a:off x="1296352" y="2996952"/>
          <a:ext cx="6516009" cy="1656184"/>
        </p:xfrm>
        <a:graphic>
          <a:graphicData uri="http://schemas.openxmlformats.org/drawingml/2006/table">
            <a:tbl>
              <a:tblPr firstRow="1" firstCol="1" bandRow="1"/>
              <a:tblGrid>
                <a:gridCol w="3353060"/>
                <a:gridCol w="690807"/>
                <a:gridCol w="793871"/>
                <a:gridCol w="793871"/>
                <a:gridCol w="884400"/>
              </a:tblGrid>
              <a:tr h="828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Отметка по пятибалльной шкале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Первичные баллы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0–4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5–7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8–10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11–18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1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dirty="0"/>
              <a:t>Время выполнения варианта проверочной работы:</a:t>
            </a:r>
          </a:p>
          <a:p>
            <a:r>
              <a:rPr lang="ru-RU" sz="2800" dirty="0"/>
              <a:t>На выполнение проверочной работы дается 45 минут.</a:t>
            </a:r>
          </a:p>
          <a:p>
            <a:pPr marL="82296" indent="0">
              <a:buNone/>
            </a:pPr>
            <a:r>
              <a:rPr lang="ru-RU" sz="2800" b="1" dirty="0"/>
              <a:t>Описание дополнительных материалов и оборудования, необходимых для проведения проверочной работы:</a:t>
            </a:r>
          </a:p>
          <a:p>
            <a:r>
              <a:rPr lang="ru-RU" sz="2800" dirty="0"/>
              <a:t>При проведении работы может использоваться непрограммируемый калькулятор.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4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Рекомендации по подготовке к ВПР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Изучение демоверсий проверочных работ</a:t>
            </a:r>
            <a:endParaRPr lang="ru-RU" dirty="0"/>
          </a:p>
          <a:p>
            <a:r>
              <a:rPr lang="ru-RU" b="1" dirty="0"/>
              <a:t>Тренировка написания ВПР, используя интернет ресурсы: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- Основную </a:t>
            </a:r>
            <a:r>
              <a:rPr lang="ru-RU" dirty="0"/>
              <a:t>помощь в подготовке ребенка оказывают тестовые задания на </a:t>
            </a:r>
            <a:r>
              <a:rPr lang="ru-RU" b="1" i="1" dirty="0"/>
              <a:t>сайте «Сдам ГИА: решу ВПР»</a:t>
            </a:r>
            <a:r>
              <a:rPr lang="ru-RU" dirty="0"/>
              <a:t>  </a:t>
            </a:r>
            <a:r>
              <a:rPr lang="ru-RU" u="sng" dirty="0">
                <a:hlinkClick r:id="rId2"/>
              </a:rPr>
              <a:t>https://phys7-vpr.sdamgia.ru/</a:t>
            </a:r>
            <a:r>
              <a:rPr lang="ru-RU" dirty="0"/>
              <a:t>  для 7 класса.</a:t>
            </a:r>
          </a:p>
          <a:p>
            <a:pPr>
              <a:buFontTx/>
              <a:buChar char="-"/>
            </a:pPr>
            <a:r>
              <a:rPr lang="ru-RU" dirty="0" smtClean="0"/>
              <a:t>Можно </a:t>
            </a:r>
            <a:r>
              <a:rPr lang="ru-RU" dirty="0"/>
              <a:t>составить вариант из необходимого количества заданий по тем или иным разделам задачного каталога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b="1" dirty="0"/>
              <a:t>Решение задач по тематическим сборникам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4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Разбор варианта ВПР (8 класс)</a:t>
            </a:r>
            <a:endParaRPr lang="ru-RU" sz="40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5801" t="24787" r="27724" b="10825"/>
          <a:stretch/>
        </p:blipFill>
        <p:spPr bwMode="auto">
          <a:xfrm>
            <a:off x="611560" y="1268760"/>
            <a:ext cx="7344816" cy="513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41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проведения ВПР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ВПР проводятся в целях:</a:t>
            </a:r>
          </a:p>
          <a:p>
            <a:r>
              <a:rPr lang="ru-RU" dirty="0"/>
              <a:t>осуществления мониторинга системы образования, в том числе </a:t>
            </a:r>
            <a:r>
              <a:rPr lang="ru-RU" dirty="0" smtClean="0"/>
              <a:t>мониторинга уровня </a:t>
            </a:r>
            <a:r>
              <a:rPr lang="ru-RU" dirty="0"/>
              <a:t>подготовки обучающихся в соответствии с федеральными </a:t>
            </a:r>
            <a:r>
              <a:rPr lang="ru-RU" dirty="0" smtClean="0"/>
              <a:t>государственными образовательными </a:t>
            </a:r>
            <a:r>
              <a:rPr lang="ru-RU" dirty="0"/>
              <a:t>стандартами, федеральным компонентом </a:t>
            </a:r>
            <a:r>
              <a:rPr lang="ru-RU" dirty="0" smtClean="0"/>
              <a:t>государственного стандарта </a:t>
            </a:r>
            <a:r>
              <a:rPr lang="ru-RU" dirty="0"/>
              <a:t>общего образования;</a:t>
            </a:r>
          </a:p>
          <a:p>
            <a:r>
              <a:rPr lang="ru-RU" dirty="0"/>
              <a:t>совершенствования преподавания учебных предметов и повышения </a:t>
            </a:r>
            <a:r>
              <a:rPr lang="ru-RU" dirty="0" smtClean="0"/>
              <a:t>качества образования </a:t>
            </a:r>
            <a:r>
              <a:rPr lang="ru-RU" dirty="0"/>
              <a:t>в образовательных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14287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4" t="28539" r="27714" b="24476"/>
          <a:stretch/>
        </p:blipFill>
        <p:spPr bwMode="auto">
          <a:xfrm>
            <a:off x="610182" y="917702"/>
            <a:ext cx="7558583" cy="438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43016" r="27572" b="21936"/>
          <a:stretch/>
        </p:blipFill>
        <p:spPr bwMode="auto">
          <a:xfrm>
            <a:off x="713309" y="1988840"/>
            <a:ext cx="734674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8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8" t="35651" r="27857" b="21429"/>
          <a:stretch/>
        </p:blipFill>
        <p:spPr bwMode="auto">
          <a:xfrm>
            <a:off x="467544" y="1218768"/>
            <a:ext cx="7586039" cy="40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35143" r="27857" b="23461"/>
          <a:stretch/>
        </p:blipFill>
        <p:spPr bwMode="auto">
          <a:xfrm>
            <a:off x="467544" y="1237888"/>
            <a:ext cx="7632848" cy="390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51651" r="27572" b="19905"/>
          <a:stretch/>
        </p:blipFill>
        <p:spPr bwMode="auto">
          <a:xfrm>
            <a:off x="847569" y="2780928"/>
            <a:ext cx="7192488" cy="25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1" t="51143" r="27572" b="18635"/>
          <a:stretch/>
        </p:blipFill>
        <p:spPr bwMode="auto">
          <a:xfrm>
            <a:off x="540886" y="2492896"/>
            <a:ext cx="7525418" cy="28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38190" r="27572" b="27016"/>
          <a:stretch/>
        </p:blipFill>
        <p:spPr bwMode="auto">
          <a:xfrm>
            <a:off x="472996" y="1699618"/>
            <a:ext cx="7699404" cy="328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8" t="18635" r="27572" b="7207"/>
          <a:stretch/>
        </p:blipFill>
        <p:spPr bwMode="auto">
          <a:xfrm>
            <a:off x="467544" y="476672"/>
            <a:ext cx="763284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4" t="36665" r="27572" b="19743"/>
          <a:stretch/>
        </p:blipFill>
        <p:spPr bwMode="auto">
          <a:xfrm>
            <a:off x="1036114" y="836713"/>
            <a:ext cx="7136285" cy="461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4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15842" r="27429" b="49619"/>
          <a:stretch/>
        </p:blipFill>
        <p:spPr bwMode="auto">
          <a:xfrm>
            <a:off x="503626" y="1700808"/>
            <a:ext cx="76720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2780928"/>
            <a:ext cx="33843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ВПР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/>
              <a:t>Участниками ВПР по каждому учебному предмету являются все обучающиеся соответствующих классов всех образовательных организаций Российской Федерации, реализующих программы начального общего, основного общего и/или среднего общего образования. </a:t>
            </a:r>
          </a:p>
          <a:p>
            <a:pPr marL="82296" indent="0">
              <a:buNone/>
            </a:pPr>
            <a:r>
              <a:rPr lang="ru-RU" dirty="0"/>
              <a:t>Перечень учебных предметов и классов, обучающиеся которых в обязательном порядке являются участниками ВПР, а также перечень учебных предметов и классов, по которым решение об участии в ВПР принимает образовательная организация, ежегодно утверждается </a:t>
            </a:r>
            <a:r>
              <a:rPr lang="ru-RU" dirty="0" err="1"/>
              <a:t>Рособрнадзором</a:t>
            </a:r>
            <a:r>
              <a:rPr lang="ru-RU" dirty="0"/>
              <a:t>. </a:t>
            </a:r>
          </a:p>
          <a:p>
            <a:pPr marL="82296" indent="0">
              <a:buNone/>
            </a:pPr>
            <a:r>
              <a:rPr lang="ru-RU" dirty="0"/>
              <a:t>Обучающиеся тех классов, в которых ВПР проводится в первый год, принимают участие в ВПР по решению образовательной организации. </a:t>
            </a:r>
          </a:p>
          <a:p>
            <a:pPr marL="82296" indent="0">
              <a:buNone/>
            </a:pPr>
            <a:r>
              <a:rPr lang="ru-RU" dirty="0"/>
              <a:t>Обучающиеся 11 классов принимают участие в ВПР по решению образовательной организации. В случае принятия образовательной организацией такого решения в ВПР по конкретному учебному предмету принимают участие все обучающиеся этой образовательной организации, не планирующие проходить государственную итоговую аттестацию в форме единого государственного экзамена (далее - ЕГЭ) по данному учебному предмету. Обучающиеся 11 классов, планирующие сдавать ЕГЭ по конкретному учебному предмету, принимают участие в ВПР по данному предмету по своему выбору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результатов написания ВПР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Учителю:</a:t>
            </a:r>
          </a:p>
          <a:p>
            <a:pPr marL="114300" indent="0">
              <a:buNone/>
            </a:pPr>
            <a:r>
              <a:rPr lang="ru-RU" dirty="0" smtClean="0"/>
              <a:t>- разработать </a:t>
            </a:r>
            <a:r>
              <a:rPr lang="ru-RU" dirty="0"/>
              <a:t>и внедрить программы повышения эффективности преподавания и обучения, внести изменения в основную образовательную программу;</a:t>
            </a:r>
          </a:p>
          <a:p>
            <a:pPr marL="114300" indent="0">
              <a:buNone/>
            </a:pPr>
            <a:r>
              <a:rPr lang="ru-RU" dirty="0" smtClean="0"/>
              <a:t>- определить </a:t>
            </a:r>
            <a:r>
              <a:rPr lang="ru-RU" dirty="0"/>
              <a:t>узкие места в изучении пройденного материала и разработать соответствующие рекомендации для каждого учащегося;</a:t>
            </a:r>
          </a:p>
          <a:p>
            <a:pPr marL="114300" indent="0">
              <a:buNone/>
            </a:pPr>
            <a:r>
              <a:rPr lang="ru-RU" dirty="0" smtClean="0"/>
              <a:t>- выявить </a:t>
            </a:r>
            <a:r>
              <a:rPr lang="ru-RU" dirty="0"/>
              <a:t>наименее подготовленных учащихся в целях предоставления им необходимой помощи;</a:t>
            </a:r>
          </a:p>
          <a:p>
            <a:pPr marL="114300" indent="0">
              <a:buNone/>
            </a:pPr>
            <a:r>
              <a:rPr lang="ru-RU" dirty="0" smtClean="0"/>
              <a:t>- иметь </a:t>
            </a:r>
            <a:r>
              <a:rPr lang="ru-RU" dirty="0"/>
              <a:t>независимую оценку деятельности каждого учащегося ввиду независимости составления проверочной работы.</a:t>
            </a:r>
          </a:p>
          <a:p>
            <a:r>
              <a:rPr lang="ru-RU" dirty="0"/>
              <a:t>В дальнейшем педагог использует результаты оценочных процедур для корректировки своих рабочих программ, а также при подготовке к прохождению аттестации в целях установления квалификационной категории.</a:t>
            </a:r>
          </a:p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2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675E47"/>
                </a:solidFill>
              </a:rPr>
              <a:t>Использование результатов написания ВПР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Обучающиеся и их родители</a:t>
            </a:r>
          </a:p>
          <a:p>
            <a:pPr marL="114300" indent="0">
              <a:buNone/>
            </a:pPr>
            <a:r>
              <a:rPr lang="ru-RU" dirty="0" smtClean="0"/>
              <a:t>- получают </a:t>
            </a:r>
            <a:r>
              <a:rPr lang="ru-RU" dirty="0"/>
              <a:t>рекомендации по формированию индивидуального учебного плана, внесению изменений в индивидуальный учебный план, а также перспективам получения дальнейшего профессионального образования.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Назначение ВПР по учебному предмету «Физика»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оценить качество общеобразовательной подготовки обучающихся 7, 8 классов в соответствии с требованиями ФГОС. ВПР позволяют осуществить диагностику достижения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результатов, в том числе овладение </a:t>
            </a:r>
            <a:r>
              <a:rPr lang="ru-RU" dirty="0" err="1"/>
              <a:t>межпредметными</a:t>
            </a:r>
            <a:r>
              <a:rPr lang="ru-RU" dirty="0"/>
              <a:t> понятиями и способность использования универсальных учебных действий (УУД) в учебной, познавательной и социальной </a:t>
            </a:r>
            <a:r>
              <a:rPr lang="ru-RU" dirty="0" smtClean="0"/>
              <a:t>практике</a:t>
            </a:r>
          </a:p>
          <a:p>
            <a:pPr fontAlgn="base"/>
            <a:r>
              <a:rPr lang="ru-RU" dirty="0"/>
              <a:t>Результаты ВПР в совокупности с имеющейся в общеобразовательной организации информацией, отражающей индивидуальные образовательные траектории обучающихся, могут быть использованы для оценки личностных результатов обучения.</a:t>
            </a:r>
          </a:p>
          <a:p>
            <a:r>
              <a:rPr lang="ru-RU" dirty="0"/>
              <a:t>Результаты ВПР могут быть использованы общеобразовательными организациями для совершенствования методики преподавания физики в процессе обучения предмету, муниципальными и региональными органами исполнительной власти, осуществляющими государственное управление в сфере образования, для анализа текущего состояния муниципальных и региональных систем образования и формирования программ их развития.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5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Не предусмотрено использование результатов ВПР для оценки деятельности общеобразовательных организаций, учителей, муниципальных и региональных органов исполнительной власти, осуществляющих государственное управление в сфере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3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Решение о выставлении отметок обучающимся по результатам ВПР и иных формах использования результатов ВПР в рамках образовательного процесса принимает образовательная организация в соответствии с установленной действующим законодательством Российской Федерации в сфере образования компетенцией</a:t>
            </a:r>
            <a:r>
              <a:rPr lang="ru-RU" sz="3200" dirty="0" smtClean="0">
                <a:solidFill>
                  <a:prstClr val="black"/>
                </a:solidFill>
                <a:latin typeface="Corbel"/>
              </a:rPr>
              <a:t>.</a:t>
            </a:r>
          </a:p>
          <a:p>
            <a:pPr marL="82296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ru-RU" sz="3200" dirty="0">
              <a:solidFill>
                <a:prstClr val="black"/>
              </a:solidFill>
              <a:latin typeface="Corbe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Документы, определяющие содержание проверочной работы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Содержание и структура проверочной работы определяются на основе Федерального государственного образовательного стандарта основного общего образования (приказ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17.12.2010 № 1897) с учетом Примерной основной образовательной программы основного общего образования (одобрена решением Федерального учебно-методического объединения по общему образованию (протокол от 08.04.2015 № 1/15)) и содержания учебников, включенных в Федеральный перечень на учебный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8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Подходы к отбору содержания, разработке структуры проверочной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483968"/>
          </a:xfrm>
        </p:spPr>
        <p:txBody>
          <a:bodyPr/>
          <a:lstStyle/>
          <a:p>
            <a:r>
              <a:rPr lang="ru-RU" dirty="0"/>
              <a:t>Всероссийские проверочные работы основаны на системно-</a:t>
            </a:r>
            <a:r>
              <a:rPr lang="ru-RU" dirty="0" err="1"/>
              <a:t>деятельностном</a:t>
            </a:r>
            <a:r>
              <a:rPr lang="ru-RU" dirty="0"/>
              <a:t>, </a:t>
            </a:r>
            <a:r>
              <a:rPr lang="ru-RU" dirty="0" err="1"/>
              <a:t>компетентностном</a:t>
            </a:r>
            <a:r>
              <a:rPr lang="ru-RU" dirty="0"/>
              <a:t> и уровневом подходах в обучении.</a:t>
            </a:r>
          </a:p>
          <a:p>
            <a:r>
              <a:rPr lang="ru-RU" dirty="0"/>
              <a:t>В рамках ВПР наряду с предметными результатами обучения учащихся основной школы оцениваются также </a:t>
            </a:r>
            <a:r>
              <a:rPr lang="ru-RU" dirty="0" err="1"/>
              <a:t>метапредметные</a:t>
            </a:r>
            <a:r>
              <a:rPr lang="ru-RU" dirty="0"/>
              <a:t> результаты, в том числе уровень </a:t>
            </a:r>
            <a:r>
              <a:rPr lang="ru-RU" dirty="0" err="1"/>
              <a:t>сформированности</a:t>
            </a:r>
            <a:r>
              <a:rPr lang="ru-RU" dirty="0"/>
              <a:t> универсальных учебных действий (УУД) и овладения </a:t>
            </a:r>
            <a:r>
              <a:rPr lang="ru-RU" dirty="0" err="1"/>
              <a:t>межпредметными</a:t>
            </a:r>
            <a:r>
              <a:rPr lang="ru-RU" dirty="0"/>
              <a:t> понятиями.</a:t>
            </a:r>
          </a:p>
          <a:p>
            <a:r>
              <a:rPr lang="ru-RU" dirty="0"/>
              <a:t>Предусмотрена оценка </a:t>
            </a:r>
            <a:r>
              <a:rPr lang="ru-RU" dirty="0" err="1"/>
              <a:t>сформированности</a:t>
            </a:r>
            <a:r>
              <a:rPr lang="ru-RU" dirty="0"/>
              <a:t> следующих УУД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8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177</TotalTime>
  <Words>2528</Words>
  <Application>Microsoft Office PowerPoint</Application>
  <PresentationFormat>Экран (4:3)</PresentationFormat>
  <Paragraphs>140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Соседство</vt:lpstr>
      <vt:lpstr>ВПР 2021  по физике</vt:lpstr>
      <vt:lpstr>Нормативные документы ВПР 2021</vt:lpstr>
      <vt:lpstr>Цели проведения ВПР</vt:lpstr>
      <vt:lpstr>Участники ВПР</vt:lpstr>
      <vt:lpstr>Назначение ВПР по учебному предмету «Физика» </vt:lpstr>
      <vt:lpstr>Презентация PowerPoint</vt:lpstr>
      <vt:lpstr>Презентация PowerPoint</vt:lpstr>
      <vt:lpstr>Документы, определяющие содержание проверочной работы</vt:lpstr>
      <vt:lpstr>Подходы к отбору содержания, разработке структуры проверочной работы</vt:lpstr>
      <vt:lpstr>КИМ ВПР направлены на проверку сформированности у обучающихся следующих результатов освоения естественнонаучных учебных предметов:</vt:lpstr>
      <vt:lpstr>КИМ ВПР 7 и 8 классов направлены на проверку у обучающихся следующих предметных требований:</vt:lpstr>
      <vt:lpstr>КИМ ВПР 7 и 8 классов направлены на проверку у обучающихся следующих предметных требований:</vt:lpstr>
      <vt:lpstr>КИМ ВПР 7 и 8 классов направлены на проверку у обучающихся следующих предметных требований:</vt:lpstr>
      <vt:lpstr>Структура проверочной работы</vt:lpstr>
      <vt:lpstr>Распределение заданий проверочной работы по уровню сложности</vt:lpstr>
      <vt:lpstr>Типы заданий, сценарии выполнения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оценивания выполнения отдельных заданий и проверочной работы в целом (Максимальный первичный балл – 18)</vt:lpstr>
      <vt:lpstr>Рекомендации по переводу первичных баллов в отметки по пятибалльной шкале</vt:lpstr>
      <vt:lpstr>Презентация PowerPoint</vt:lpstr>
      <vt:lpstr>Рекомендации по подготовке к ВПР</vt:lpstr>
      <vt:lpstr>Разбор варианта ВПР (8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результатов написания ВПР </vt:lpstr>
      <vt:lpstr>Использование результатов написания ВПР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2021</dc:title>
  <dc:creator>Тимур</dc:creator>
  <cp:lastModifiedBy>Тимур</cp:lastModifiedBy>
  <cp:revision>21</cp:revision>
  <dcterms:created xsi:type="dcterms:W3CDTF">2021-03-15T08:26:17Z</dcterms:created>
  <dcterms:modified xsi:type="dcterms:W3CDTF">2021-03-15T11:34:14Z</dcterms:modified>
</cp:coreProperties>
</file>