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308" r:id="rId3"/>
    <p:sldId id="310" r:id="rId4"/>
    <p:sldId id="309" r:id="rId5"/>
    <p:sldId id="256" r:id="rId6"/>
    <p:sldId id="313" r:id="rId7"/>
    <p:sldId id="314" r:id="rId8"/>
    <p:sldId id="311" r:id="rId9"/>
    <p:sldId id="312" r:id="rId10"/>
    <p:sldId id="316" r:id="rId11"/>
    <p:sldId id="315" r:id="rId12"/>
    <p:sldId id="318" r:id="rId13"/>
    <p:sldId id="317" r:id="rId14"/>
    <p:sldId id="320" r:id="rId15"/>
    <p:sldId id="322" r:id="rId16"/>
    <p:sldId id="323" r:id="rId17"/>
    <p:sldId id="31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ble of Content" id="{38BF282D-A0F4-4168-A86D-ABEB022366F0}">
          <p14:sldIdLst>
            <p14:sldId id="307"/>
            <p14:sldId id="308"/>
            <p14:sldId id="310"/>
            <p14:sldId id="309"/>
            <p14:sldId id="256"/>
            <p14:sldId id="313"/>
            <p14:sldId id="314"/>
            <p14:sldId id="311"/>
            <p14:sldId id="312"/>
            <p14:sldId id="316"/>
            <p14:sldId id="315"/>
            <p14:sldId id="318"/>
            <p14:sldId id="317"/>
            <p14:sldId id="320"/>
            <p14:sldId id="322"/>
            <p14:sldId id="323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78E"/>
    <a:srgbClr val="F4B882"/>
    <a:srgbClr val="8BC53F"/>
    <a:srgbClr val="192052"/>
    <a:srgbClr val="ECFF88"/>
    <a:srgbClr val="4CD2B1"/>
    <a:srgbClr val="00BCD4"/>
    <a:srgbClr val="429AE2"/>
    <a:srgbClr val="E8ECEB"/>
    <a:srgbClr val="99A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53" autoAdjust="0"/>
  </p:normalViewPr>
  <p:slideViewPr>
    <p:cSldViewPr snapToGrid="0" showGuides="1">
      <p:cViewPr varScale="1">
        <p:scale>
          <a:sx n="104" d="100"/>
          <a:sy n="104" d="100"/>
        </p:scale>
        <p:origin x="732" y="72"/>
      </p:cViewPr>
      <p:guideLst>
        <p:guide orient="horz" pos="2160"/>
        <p:guide pos="3840"/>
        <p:guide pos="257"/>
        <p:guide orient="horz" pos="255"/>
        <p:guide pos="7423"/>
        <p:guide orient="horz" pos="40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FE698-14AE-46F4-B6C3-6B7F0C5B048A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86277-F9FB-4BB3-A7ED-7C790BC066F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0FE2BC-DDAC-4B2A-810E-C633B8B4EF76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9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pos="74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FE698-14AE-46F4-B6C3-6B7F0C5B048A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86277-F9FB-4BB3-A7ED-7C790BC066F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</p:spTree>
    <p:extLst>
      <p:ext uri="{BB962C8B-B14F-4D97-AF65-F5344CB8AC3E}">
        <p14:creationId xmlns:p14="http://schemas.microsoft.com/office/powerpoint/2010/main" val="3432488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1B77C7-5DE8-4B09-8C7A-E5346A9AE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9" y="404814"/>
            <a:ext cx="11376025" cy="6048372"/>
          </a:xfrm>
          <a:custGeom>
            <a:avLst/>
            <a:gdLst>
              <a:gd name="connsiteX0" fmla="*/ 0 w 11376025"/>
              <a:gd name="connsiteY0" fmla="*/ 0 h 6048372"/>
              <a:gd name="connsiteX1" fmla="*/ 11376025 w 11376025"/>
              <a:gd name="connsiteY1" fmla="*/ 0 h 6048372"/>
              <a:gd name="connsiteX2" fmla="*/ 11376025 w 11376025"/>
              <a:gd name="connsiteY2" fmla="*/ 6048372 h 6048372"/>
              <a:gd name="connsiteX3" fmla="*/ 0 w 11376025"/>
              <a:gd name="connsiteY3" fmla="*/ 6048372 h 604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6025" h="6048372">
                <a:moveTo>
                  <a:pt x="0" y="0"/>
                </a:moveTo>
                <a:lnTo>
                  <a:pt x="11376025" y="0"/>
                </a:lnTo>
                <a:lnTo>
                  <a:pt x="11376025" y="6048372"/>
                </a:lnTo>
                <a:lnTo>
                  <a:pt x="0" y="6048372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4FEA-F5B4-4DA0-8F63-ACF08F5483E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7D38-D492-4419-9217-4061DFE1D0B1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50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0ABF4E-52EA-4BB4-AF11-4E98A9789C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9321" y="986676"/>
            <a:ext cx="4015409" cy="5466512"/>
          </a:xfrm>
          <a:custGeom>
            <a:avLst/>
            <a:gdLst>
              <a:gd name="connsiteX0" fmla="*/ 0 w 4015409"/>
              <a:gd name="connsiteY0" fmla="*/ 0 h 5466512"/>
              <a:gd name="connsiteX1" fmla="*/ 4015409 w 4015409"/>
              <a:gd name="connsiteY1" fmla="*/ 0 h 5466512"/>
              <a:gd name="connsiteX2" fmla="*/ 4015409 w 4015409"/>
              <a:gd name="connsiteY2" fmla="*/ 5466512 h 5466512"/>
              <a:gd name="connsiteX3" fmla="*/ 0 w 4015409"/>
              <a:gd name="connsiteY3" fmla="*/ 5466512 h 54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409" h="5466512">
                <a:moveTo>
                  <a:pt x="0" y="0"/>
                </a:moveTo>
                <a:lnTo>
                  <a:pt x="4015409" y="0"/>
                </a:lnTo>
                <a:lnTo>
                  <a:pt x="4015409" y="5466512"/>
                </a:lnTo>
                <a:lnTo>
                  <a:pt x="0" y="5466512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4FEA-F5B4-4DA0-8F63-ACF08F5483E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7D38-D492-4419-9217-4061DFE1D0B1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1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B1C4B5-C159-4ACB-BE17-C00C5D5E8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5024" y="1761314"/>
            <a:ext cx="2501952" cy="3334335"/>
          </a:xfrm>
          <a:custGeom>
            <a:avLst/>
            <a:gdLst>
              <a:gd name="connsiteX0" fmla="*/ 0 w 2501952"/>
              <a:gd name="connsiteY0" fmla="*/ 0 h 3334335"/>
              <a:gd name="connsiteX1" fmla="*/ 2501952 w 2501952"/>
              <a:gd name="connsiteY1" fmla="*/ 0 h 3334335"/>
              <a:gd name="connsiteX2" fmla="*/ 2501952 w 2501952"/>
              <a:gd name="connsiteY2" fmla="*/ 3334335 h 3334335"/>
              <a:gd name="connsiteX3" fmla="*/ 0 w 2501952"/>
              <a:gd name="connsiteY3" fmla="*/ 3334335 h 333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952" h="3334335">
                <a:moveTo>
                  <a:pt x="0" y="0"/>
                </a:moveTo>
                <a:lnTo>
                  <a:pt x="2501952" y="0"/>
                </a:lnTo>
                <a:lnTo>
                  <a:pt x="2501952" y="3334335"/>
                </a:lnTo>
                <a:lnTo>
                  <a:pt x="0" y="3334335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4FEA-F5B4-4DA0-8F63-ACF08F5483E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7D38-D492-4419-9217-4061DFE1D0B1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60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DCC33A-76A4-442A-9857-BAEFCB707E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283329"/>
            <a:ext cx="5688012" cy="4291343"/>
          </a:xfrm>
          <a:custGeom>
            <a:avLst/>
            <a:gdLst>
              <a:gd name="connsiteX0" fmla="*/ 0 w 5688012"/>
              <a:gd name="connsiteY0" fmla="*/ 0 h 4291343"/>
              <a:gd name="connsiteX1" fmla="*/ 5688012 w 5688012"/>
              <a:gd name="connsiteY1" fmla="*/ 0 h 4291343"/>
              <a:gd name="connsiteX2" fmla="*/ 5688012 w 5688012"/>
              <a:gd name="connsiteY2" fmla="*/ 4291343 h 4291343"/>
              <a:gd name="connsiteX3" fmla="*/ 0 w 5688012"/>
              <a:gd name="connsiteY3" fmla="*/ 4291343 h 42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12" h="4291343">
                <a:moveTo>
                  <a:pt x="0" y="0"/>
                </a:moveTo>
                <a:lnTo>
                  <a:pt x="5688012" y="0"/>
                </a:lnTo>
                <a:lnTo>
                  <a:pt x="5688012" y="4291343"/>
                </a:lnTo>
                <a:lnTo>
                  <a:pt x="0" y="4291343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4FEA-F5B4-4DA0-8F63-ACF08F5483E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7D38-D492-4419-9217-4061DFE1D0B1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40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DC65F2-D329-4B34-BED2-8966406B0E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49886" y="3429001"/>
            <a:ext cx="3024187" cy="3024187"/>
          </a:xfrm>
          <a:custGeom>
            <a:avLst/>
            <a:gdLst>
              <a:gd name="connsiteX0" fmla="*/ 0 w 3024187"/>
              <a:gd name="connsiteY0" fmla="*/ 0 h 3024187"/>
              <a:gd name="connsiteX1" fmla="*/ 3024187 w 3024187"/>
              <a:gd name="connsiteY1" fmla="*/ 0 h 3024187"/>
              <a:gd name="connsiteX2" fmla="*/ 3024187 w 3024187"/>
              <a:gd name="connsiteY2" fmla="*/ 3024187 h 3024187"/>
              <a:gd name="connsiteX3" fmla="*/ 0 w 3024187"/>
              <a:gd name="connsiteY3" fmla="*/ 3024187 h 30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87" h="3024187">
                <a:moveTo>
                  <a:pt x="0" y="0"/>
                </a:moveTo>
                <a:lnTo>
                  <a:pt x="3024187" y="0"/>
                </a:lnTo>
                <a:lnTo>
                  <a:pt x="3024187" y="3024187"/>
                </a:lnTo>
                <a:lnTo>
                  <a:pt x="0" y="3024187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E416F3-3752-4B03-ACE4-5C77C95A12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5701" y="404814"/>
            <a:ext cx="3024187" cy="3024187"/>
          </a:xfrm>
          <a:custGeom>
            <a:avLst/>
            <a:gdLst>
              <a:gd name="connsiteX0" fmla="*/ 0 w 3024187"/>
              <a:gd name="connsiteY0" fmla="*/ 0 h 3024187"/>
              <a:gd name="connsiteX1" fmla="*/ 3024187 w 3024187"/>
              <a:gd name="connsiteY1" fmla="*/ 0 h 3024187"/>
              <a:gd name="connsiteX2" fmla="*/ 3024187 w 3024187"/>
              <a:gd name="connsiteY2" fmla="*/ 3024187 h 3024187"/>
              <a:gd name="connsiteX3" fmla="*/ 0 w 3024187"/>
              <a:gd name="connsiteY3" fmla="*/ 3024187 h 30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87" h="3024187">
                <a:moveTo>
                  <a:pt x="0" y="0"/>
                </a:moveTo>
                <a:lnTo>
                  <a:pt x="3024187" y="0"/>
                </a:lnTo>
                <a:lnTo>
                  <a:pt x="3024187" y="3024187"/>
                </a:lnTo>
                <a:lnTo>
                  <a:pt x="0" y="3024187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98B27-4AF6-4DCA-8444-476172E30555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3605C3-724F-463A-AEB6-3AE07A1C4B5E}"/>
              </a:ext>
            </a:extLst>
          </p:cNvPr>
          <p:cNvSpPr txBox="1">
            <a:spLocks/>
          </p:cNvSpPr>
          <p:nvPr userDrawn="1"/>
        </p:nvSpPr>
        <p:spPr>
          <a:xfrm>
            <a:off x="417927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 algn="l"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75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daek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06E104-121C-4D49-9C9E-E2EA4C33D3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07117" y="1560836"/>
            <a:ext cx="2638448" cy="3736328"/>
          </a:xfrm>
          <a:custGeom>
            <a:avLst/>
            <a:gdLst>
              <a:gd name="connsiteX0" fmla="*/ 0 w 2638448"/>
              <a:gd name="connsiteY0" fmla="*/ 0 h 3736328"/>
              <a:gd name="connsiteX1" fmla="*/ 2638448 w 2638448"/>
              <a:gd name="connsiteY1" fmla="*/ 0 h 3736328"/>
              <a:gd name="connsiteX2" fmla="*/ 2638448 w 2638448"/>
              <a:gd name="connsiteY2" fmla="*/ 3736328 h 3736328"/>
              <a:gd name="connsiteX3" fmla="*/ 0 w 2638448"/>
              <a:gd name="connsiteY3" fmla="*/ 3736328 h 37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48" h="3736328">
                <a:moveTo>
                  <a:pt x="0" y="0"/>
                </a:moveTo>
                <a:lnTo>
                  <a:pt x="2638448" y="0"/>
                </a:lnTo>
                <a:lnTo>
                  <a:pt x="2638448" y="3736328"/>
                </a:lnTo>
                <a:lnTo>
                  <a:pt x="0" y="37363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06D502-8217-41D6-8FF0-B93099B31D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5565" y="1560836"/>
            <a:ext cx="2638448" cy="3736328"/>
          </a:xfrm>
          <a:custGeom>
            <a:avLst/>
            <a:gdLst>
              <a:gd name="connsiteX0" fmla="*/ 0 w 2638448"/>
              <a:gd name="connsiteY0" fmla="*/ 0 h 3736328"/>
              <a:gd name="connsiteX1" fmla="*/ 2638448 w 2638448"/>
              <a:gd name="connsiteY1" fmla="*/ 0 h 3736328"/>
              <a:gd name="connsiteX2" fmla="*/ 2638448 w 2638448"/>
              <a:gd name="connsiteY2" fmla="*/ 3736328 h 3736328"/>
              <a:gd name="connsiteX3" fmla="*/ 0 w 2638448"/>
              <a:gd name="connsiteY3" fmla="*/ 3736328 h 37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48" h="3736328">
                <a:moveTo>
                  <a:pt x="0" y="0"/>
                </a:moveTo>
                <a:lnTo>
                  <a:pt x="2638448" y="0"/>
                </a:lnTo>
                <a:lnTo>
                  <a:pt x="2638448" y="3736328"/>
                </a:lnTo>
                <a:lnTo>
                  <a:pt x="0" y="37363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78F42C-E151-48D1-BFCA-60ADBAF49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8669" y="1560836"/>
            <a:ext cx="2638448" cy="3736328"/>
          </a:xfrm>
          <a:custGeom>
            <a:avLst/>
            <a:gdLst>
              <a:gd name="connsiteX0" fmla="*/ 0 w 2638448"/>
              <a:gd name="connsiteY0" fmla="*/ 0 h 3736328"/>
              <a:gd name="connsiteX1" fmla="*/ 2638448 w 2638448"/>
              <a:gd name="connsiteY1" fmla="*/ 0 h 3736328"/>
              <a:gd name="connsiteX2" fmla="*/ 2638448 w 2638448"/>
              <a:gd name="connsiteY2" fmla="*/ 3736328 h 3736328"/>
              <a:gd name="connsiteX3" fmla="*/ 0 w 2638448"/>
              <a:gd name="connsiteY3" fmla="*/ 3736328 h 37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48" h="3736328">
                <a:moveTo>
                  <a:pt x="0" y="0"/>
                </a:moveTo>
                <a:lnTo>
                  <a:pt x="2638448" y="0"/>
                </a:lnTo>
                <a:lnTo>
                  <a:pt x="2638448" y="3736328"/>
                </a:lnTo>
                <a:lnTo>
                  <a:pt x="0" y="37363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5ECAF-E84D-4651-817F-C424E2F4DD71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660661-9121-417D-8FA9-A274F61C973D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99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0B7CE-F38E-47F0-B57C-F97C169E016F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93F503-4012-4F62-9714-B4675D6468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2717" y="404814"/>
            <a:ext cx="3826566" cy="6048375"/>
          </a:xfrm>
          <a:custGeom>
            <a:avLst/>
            <a:gdLst>
              <a:gd name="connsiteX0" fmla="*/ 0 w 3826566"/>
              <a:gd name="connsiteY0" fmla="*/ 0 h 6048375"/>
              <a:gd name="connsiteX1" fmla="*/ 3826566 w 3826566"/>
              <a:gd name="connsiteY1" fmla="*/ 0 h 6048375"/>
              <a:gd name="connsiteX2" fmla="*/ 3826566 w 3826566"/>
              <a:gd name="connsiteY2" fmla="*/ 6048375 h 6048375"/>
              <a:gd name="connsiteX3" fmla="*/ 0 w 3826566"/>
              <a:gd name="connsiteY3" fmla="*/ 6048375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566" h="6048375">
                <a:moveTo>
                  <a:pt x="0" y="0"/>
                </a:moveTo>
                <a:lnTo>
                  <a:pt x="3826566" y="0"/>
                </a:lnTo>
                <a:lnTo>
                  <a:pt x="3826566" y="6048375"/>
                </a:lnTo>
                <a:lnTo>
                  <a:pt x="0" y="6048375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56FF5-A3D7-45DF-9BA8-441CF19A01CC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F26A92-C045-466B-8E2A-C156149A97B5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50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BEA2-E75F-4D2B-898F-122049D1463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D084-39BF-4E4B-88BA-A3CB8221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1" r:id="rId2"/>
    <p:sldLayoutId id="2147483700" r:id="rId3"/>
    <p:sldLayoutId id="2147483697" r:id="rId4"/>
    <p:sldLayoutId id="2147483691" r:id="rId5"/>
    <p:sldLayoutId id="2147483687" r:id="rId6"/>
    <p:sldLayoutId id="2147483679" r:id="rId7"/>
    <p:sldLayoutId id="2147483678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prodetlit.ru/index.php/%D0%92%D1%81%D0%B5%D1%80%D0%BE%D1%81%D1%81%D0%B8%D0%B9%D1%81%D0%BA%D0%B0%D1%8F_%D0%BB%D0%B8%D1%82%D0%B5%D1%80%D0%B0%D1%82%D1%83%D1%80%D0%BD%D0%B0%D1%8F_%D0%BF%D1%80%D0%B5%D0%BC%D0%B8%D1%8F_%D0%B8%D0%BC._%D0%A1._%D0%AF._%D0%9C%D0%B0%D1%80%D1%88%D0%B0%D0%BA%D0%B0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49657E-00F2-4A3E-B0EA-9E086133D91D}"/>
              </a:ext>
            </a:extLst>
          </p:cNvPr>
          <p:cNvSpPr/>
          <p:nvPr/>
        </p:nvSpPr>
        <p:spPr>
          <a:xfrm>
            <a:off x="407988" y="404813"/>
            <a:ext cx="11376025" cy="60483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88" y="399334"/>
            <a:ext cx="11376024" cy="6053853"/>
          </a:xfrm>
          <a:prstGeom prst="rect">
            <a:avLst/>
          </a:prstGeom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407987" y="295080"/>
            <a:ext cx="5600943" cy="62623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16" name="TextBox 15"/>
          <p:cNvSpPr txBox="1"/>
          <p:nvPr/>
        </p:nvSpPr>
        <p:spPr>
          <a:xfrm>
            <a:off x="6008930" y="1518038"/>
            <a:ext cx="5688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 ЯКОВЛЕВИЧ МАРШАК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7432" y="3230545"/>
            <a:ext cx="195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(1887-1964)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3261" y="5004608"/>
            <a:ext cx="482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«Я думал, чувствовал, я жил…»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542260" y="606055"/>
            <a:ext cx="10898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Великой Отечественной войны стихи Самуила Маршака регулярно появлялись на страницах центральных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содружестве с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Кукрыниксами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работал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боевыми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плакатами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600" b="1" spc="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 </a:t>
            </a:r>
            <a:endParaRPr lang="en-ID" sz="2600" b="1" spc="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5099" y="2656722"/>
            <a:ext cx="3596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«Мартенам нужен лом»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6781" y="3519918"/>
            <a:ext cx="9813851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лома                               Непригодные детали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Найдётся дома.                        Переплавим в слитки стали,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отходов                          Сталь – в снаряд и в острый штык,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свалках заводов.              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пушку,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танк и в броневик!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457200" y="627322"/>
            <a:ext cx="113130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огромный вклад в развитие литературы Самуил Маршак получил четыре Сталинских и одну Ленинскую премии, он удостоился Ордена Трудового Красного Знамени и Ордена Ленина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Маршак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передал Сталинскую премию второй степени, полученную им в 1942 году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тяжёлого танка «Беспощадный».</a:t>
            </a:r>
          </a:p>
        </p:txBody>
      </p:sp>
    </p:spTree>
    <p:extLst>
      <p:ext uri="{BB962C8B-B14F-4D97-AF65-F5344CB8AC3E}">
        <p14:creationId xmlns:p14="http://schemas.microsoft.com/office/powerpoint/2010/main" val="13291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4162056" y="5204125"/>
            <a:ext cx="729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4C778E"/>
                </a:solidFill>
              </a:rPr>
              <a:t>. </a:t>
            </a:r>
            <a:endParaRPr lang="ru-RU" sz="2800" dirty="0">
              <a:solidFill>
                <a:srgbClr val="4C778E"/>
              </a:solidFill>
            </a:endParaRPr>
          </a:p>
          <a:p>
            <a:pPr algn="ctr"/>
            <a:r>
              <a:rPr lang="en-ID" sz="3600" b="1" spc="600" dirty="0" smtClean="0">
                <a:latin typeface="+mj-lt"/>
                <a:ea typeface="Roboto" pitchFamily="2" charset="0"/>
              </a:rPr>
              <a:t> </a:t>
            </a:r>
            <a:endParaRPr lang="en-ID" sz="3600" b="1" spc="600" dirty="0">
              <a:latin typeface="+mj-lt"/>
              <a:ea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92" y="597848"/>
            <a:ext cx="6958617" cy="523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51838" y="5831032"/>
            <a:ext cx="788832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С. Маршак на фоне танка Беспощадный, фото 1943 г.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411480" y="585216"/>
            <a:ext cx="114025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dirty="0" smtClean="0"/>
          </a:p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Перу Самуила Маршака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принадлежат переложения творчества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Милна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Киплинга, Байрона и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Шекспира.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стараниям читатели из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СССР смогли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с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английскими поэтами.</a:t>
            </a:r>
          </a:p>
          <a:p>
            <a:pPr algn="ctr"/>
            <a:endParaRPr lang="ru-RU" sz="2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Сталинская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премия второй степени была вручена Маршаку в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1949 году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переводы сонетов В. Шекспира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кредиту доверия,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 Маршак 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выпустил сборник «Избранная лирика», который включил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взрослых.</a:t>
            </a:r>
            <a:endParaRPr lang="en-ID" sz="2600" b="1" spc="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498809" y="397751"/>
            <a:ext cx="11194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Супругой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 и писателя была Софья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Мильвидская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ней литератор познакомился в годы поездки на Ближний Восток.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Маршак с женой стали родителями трех детей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sz="3600" b="1" spc="600" dirty="0" smtClean="0">
                <a:latin typeface="+mj-lt"/>
                <a:ea typeface="Roboto" pitchFamily="2" charset="0"/>
              </a:rPr>
              <a:t> </a:t>
            </a:r>
            <a:endParaRPr lang="en-ID" sz="3600" b="1" spc="600" dirty="0">
              <a:latin typeface="+mj-lt"/>
              <a:ea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89" y="1737360"/>
            <a:ext cx="7266022" cy="4544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7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415636" y="4604720"/>
            <a:ext cx="113884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можно охарактеризовать моего отца одним понятием, я бы выбрал – движение. В нём не было ничего от инерции, застоя, скуки. Он умел „заводить“ душевный механизм людей, нарушать их пассивность работой, юмором, радостью-игрой или любовью-заботой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Иммануэль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Маршак</a:t>
            </a:r>
            <a:endParaRPr lang="en-ID" sz="3600" b="1" spc="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48" y="498764"/>
            <a:ext cx="5653304" cy="4105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17514" y="349396"/>
            <a:ext cx="11402567" cy="6271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На могиле Самуила Маршака всегда свежие цветы, их несут благодарные читатели, выросшие на творчестве поэта, подарившего им радость детства.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5DCF5-65E3-4957-8DC4-6692CE8B6146}"/>
              </a:ext>
            </a:extLst>
          </p:cNvPr>
          <p:cNvSpPr txBox="1"/>
          <p:nvPr/>
        </p:nvSpPr>
        <p:spPr>
          <a:xfrm>
            <a:off x="417514" y="2062662"/>
            <a:ext cx="3706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 великого литератора остановилось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 1964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1DC314-4CBE-4510-AA34-ABA905ACDDD0}"/>
              </a:ext>
            </a:extLst>
          </p:cNvPr>
          <p:cNvSpPr/>
          <p:nvPr/>
        </p:nvSpPr>
        <p:spPr>
          <a:xfrm>
            <a:off x="8055049" y="622110"/>
            <a:ext cx="35552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памятниках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Самуила Маршака всегда свежие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несут благодарные читатели, выросшие на творчестве поэта, подарившего им радость детства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ru-RU" sz="2400" dirty="0" smtClean="0"/>
              <a:t> </a:t>
            </a:r>
            <a:r>
              <a:rPr lang="en-ID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556" r="6556"/>
          <a:stretch>
            <a:fillRect/>
          </a:stretch>
        </p:blipFill>
        <p:spPr>
          <a:xfrm>
            <a:off x="4201182" y="349395"/>
            <a:ext cx="3853867" cy="6271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7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7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659248" y="744350"/>
            <a:ext cx="108983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2003 году по инициативе Союза писателей Санкт-Петербурга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учреждена </a:t>
            </a:r>
            <a:r>
              <a:rPr lang="ru-RU" sz="26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Всероссийская литературная премия им. С. Я. Маршака"/>
              </a:rPr>
              <a:t>Всероссийская литературная премия им. С.Я. Маршака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Цель премии — выявление и награждение наиболее талантливых поэтов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писателей России, создающих литературу для детей. </a:t>
            </a:r>
            <a:endParaRPr lang="en-ID" sz="3600" b="1" spc="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itchFamily="2" charset="0"/>
            </a:endParaRPr>
          </a:p>
        </p:txBody>
      </p:sp>
      <p:pic>
        <p:nvPicPr>
          <p:cNvPr id="6" name="Рисунок 5" descr="https://kancelar53.ru/export/img/4244eb3b-79a7-11ea-8dcf-ac1f6bbcbf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21" y="3309362"/>
            <a:ext cx="1930672" cy="2393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s://kancelar53.ru/export/img/deb8a168-6635-11eb-8dd3-ac1f6bbcbf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" y="2618152"/>
            <a:ext cx="1767384" cy="2322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http://ftp.libs.spb.ru/covers/images/cover_19719027-ks_2020-12-22_17-01-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60" y="3644021"/>
            <a:ext cx="2078610" cy="2456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s://cdn2.static1-sima-land.com/items/1136867/0/700-nw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 t="5068" r="13569" b="5296"/>
          <a:stretch/>
        </p:blipFill>
        <p:spPr bwMode="auto">
          <a:xfrm>
            <a:off x="8105406" y="3195459"/>
            <a:ext cx="2160052" cy="244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xn--80aaph2avkn4e.xn--p1ai/wa-data/public/shop/products/05/13/121305/images/266842/266842.750x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44" y="2538721"/>
            <a:ext cx="1892948" cy="2210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029" y="3643940"/>
            <a:ext cx="1909895" cy="2456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3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659248" y="614755"/>
            <a:ext cx="108983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 Маршак – известный отечественный поэт, переводчик, драматург, сценарист, литературный критик.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многочисленных книг для детей. </a:t>
            </a:r>
            <a:r>
              <a:rPr lang="en-ID" sz="3600" b="1" spc="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 </a:t>
            </a:r>
            <a:endParaRPr lang="en-ID" sz="3600" b="1" spc="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itchFamily="2" charset="0"/>
            </a:endParaRPr>
          </a:p>
        </p:txBody>
      </p:sp>
      <p:pic>
        <p:nvPicPr>
          <p:cNvPr id="11" name="Рисунок 10" descr="https://otveri.info/wp-content/uploads/2017/10/marsha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97" y="2169042"/>
            <a:ext cx="6158316" cy="4104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1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56BF7B8-A181-406C-A116-383A5152B533}"/>
              </a:ext>
            </a:extLst>
          </p:cNvPr>
          <p:cNvSpPr txBox="1"/>
          <p:nvPr/>
        </p:nvSpPr>
        <p:spPr>
          <a:xfrm>
            <a:off x="9160001" y="662978"/>
            <a:ext cx="163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Яков Маршак</a:t>
            </a:r>
            <a:endParaRPr lang="id-ID" sz="1600" dirty="0">
              <a:solidFill>
                <a:schemeClr val="accent1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4E9D30-D86B-468B-951D-E342841C4960}"/>
              </a:ext>
            </a:extLst>
          </p:cNvPr>
          <p:cNvSpPr/>
          <p:nvPr/>
        </p:nvSpPr>
        <p:spPr>
          <a:xfrm>
            <a:off x="8759873" y="1548250"/>
            <a:ext cx="3024187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ID" sz="1100" dirty="0" smtClean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DA405F2-BFBA-44C7-AF6C-CE78E9C1F76F}"/>
              </a:ext>
            </a:extLst>
          </p:cNvPr>
          <p:cNvSpPr/>
          <p:nvPr/>
        </p:nvSpPr>
        <p:spPr>
          <a:xfrm>
            <a:off x="5725700" y="4572436"/>
            <a:ext cx="3024187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accent6"/>
              </a:buClr>
            </a:pPr>
            <a:r>
              <a:rPr lang="en-ID" sz="1100" dirty="0" smtClean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 descr="3456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9"/>
          <a:stretch/>
        </p:blipFill>
        <p:spPr bwMode="auto">
          <a:xfrm>
            <a:off x="1145741" y="465673"/>
            <a:ext cx="2605424" cy="3372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67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6697" r="5248" b="20556"/>
          <a:stretch/>
        </p:blipFill>
        <p:spPr bwMode="auto">
          <a:xfrm>
            <a:off x="8109792" y="2911709"/>
            <a:ext cx="2874086" cy="3440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064278" y="1528397"/>
            <a:ext cx="7041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Получил неплохое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был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умелым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инженером-химиком,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работал 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заводе.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3867" y="4631908"/>
            <a:ext cx="6743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После замужества отдала себя дому.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Занималась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хозяйством, смотрела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детьми.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956" y="4026795"/>
            <a:ext cx="469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C7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Евгения Борисовна </a:t>
            </a:r>
            <a:r>
              <a:rPr lang="ru-RU" sz="2400" dirty="0" err="1">
                <a:solidFill>
                  <a:srgbClr val="4C7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Гительсон</a:t>
            </a:r>
            <a:endParaRPr lang="ru-RU" sz="2400" dirty="0">
              <a:solidFill>
                <a:srgbClr val="4C77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2651" y="966844"/>
            <a:ext cx="381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4C7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 </a:t>
            </a:r>
            <a:r>
              <a:rPr lang="ru-RU" sz="2400" dirty="0" err="1" smtClean="0">
                <a:solidFill>
                  <a:srgbClr val="4C7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Миронович</a:t>
            </a:r>
            <a:r>
              <a:rPr lang="ru-RU" sz="2400" dirty="0" smtClean="0">
                <a:solidFill>
                  <a:srgbClr val="4C7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4C7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Маршак</a:t>
            </a:r>
          </a:p>
        </p:txBody>
      </p:sp>
    </p:spTree>
    <p:extLst>
      <p:ext uri="{BB962C8B-B14F-4D97-AF65-F5344CB8AC3E}">
        <p14:creationId xmlns:p14="http://schemas.microsoft.com/office/powerpoint/2010/main" val="6166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4769830" y="1190856"/>
            <a:ext cx="69430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Фамилия «Маршак» принадлежала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представителям древнейшего рода-исследователей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Талмуда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Вначале Маршаки жили в Витебске,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Покрове,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Бахмуте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1900-м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Острогожске.</a:t>
            </a:r>
          </a:p>
          <a:p>
            <a:pPr algn="ctr"/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Самуил Маршак 3 ноября 1887 года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воронежской слободе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Чижовка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sz="2400" b="1" spc="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 </a:t>
            </a:r>
            <a:endParaRPr lang="en-ID" sz="2400" b="1" spc="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" y="463550"/>
            <a:ext cx="4042147" cy="59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8154" y="404814"/>
            <a:ext cx="11402568" cy="608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39ADF-08B4-4B86-BFC1-8E5F215CAF76}"/>
              </a:ext>
            </a:extLst>
          </p:cNvPr>
          <p:cNvSpPr/>
          <p:nvPr/>
        </p:nvSpPr>
        <p:spPr>
          <a:xfrm>
            <a:off x="8289718" y="3060342"/>
            <a:ext cx="2891804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ID" sz="1100" dirty="0" smtClean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597E5D-6B39-45D9-BF68-F906AED581D4}"/>
              </a:ext>
            </a:extLst>
          </p:cNvPr>
          <p:cNvSpPr/>
          <p:nvPr/>
        </p:nvSpPr>
        <p:spPr>
          <a:xfrm>
            <a:off x="8289718" y="593320"/>
            <a:ext cx="3458937" cy="572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вместе с братьями и сестрами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переезжают 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Маршак остался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Острогожске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перевестись в столицу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просто невозможно.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B01052-50E6-4508-B75F-45FF081802E8}"/>
              </a:ext>
            </a:extLst>
          </p:cNvPr>
          <p:cNvSpPr txBox="1"/>
          <p:nvPr/>
        </p:nvSpPr>
        <p:spPr>
          <a:xfrm>
            <a:off x="471479" y="593320"/>
            <a:ext cx="36199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Представителям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национальных меньшинств дорога в школы частенько была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заказана.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1900 году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 сумел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поступить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гимназию. </a:t>
            </a:r>
            <a:endParaRPr lang="en-ID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B0D974E-9973-49FB-BF11-35C0EAD2A8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1" name="Рисунок 20" descr="Самуил Яковлевич Марша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38" y="404814"/>
            <a:ext cx="4029401" cy="6080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5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87350" y="404813"/>
            <a:ext cx="11432732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5DCF5-65E3-4957-8DC4-6692CE8B6146}"/>
              </a:ext>
            </a:extLst>
          </p:cNvPr>
          <p:cNvSpPr txBox="1"/>
          <p:nvPr/>
        </p:nvSpPr>
        <p:spPr>
          <a:xfrm>
            <a:off x="446709" y="1043710"/>
            <a:ext cx="3525805" cy="454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Петербурге Самуил познакомился с известным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критиком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искусствоведом Владимиром Стасовым, сыгравшим очень большую роль в его биографии.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1DC314-4CBE-4510-AA34-ABA905ACDDD0}"/>
              </a:ext>
            </a:extLst>
          </p:cNvPr>
          <p:cNvSpPr/>
          <p:nvPr/>
        </p:nvSpPr>
        <p:spPr>
          <a:xfrm>
            <a:off x="8112642" y="1798084"/>
            <a:ext cx="3707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«Да, этот мальчишечка, если проживёт и не собьется с рельса, будет что-то крупное!». </a:t>
            </a:r>
            <a:r>
              <a:rPr lang="en-ID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7" t="12009" r="15023" b="18046"/>
          <a:stretch/>
        </p:blipFill>
        <p:spPr/>
      </p:pic>
    </p:spTree>
    <p:extLst>
      <p:ext uri="{BB962C8B-B14F-4D97-AF65-F5344CB8AC3E}">
        <p14:creationId xmlns:p14="http://schemas.microsoft.com/office/powerpoint/2010/main" val="3544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6" y="371051"/>
            <a:ext cx="11400508" cy="6084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B4592-B977-4229-B9CE-68DE3ACB03EF}"/>
              </a:ext>
            </a:extLst>
          </p:cNvPr>
          <p:cNvSpPr txBox="1"/>
          <p:nvPr/>
        </p:nvSpPr>
        <p:spPr>
          <a:xfrm>
            <a:off x="5006109" y="1052945"/>
            <a:ext cx="6790145" cy="455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1911-м Маршак предпринял поездку на Ближний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 корреспондентом.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Результатом длительного зарубежного турне стал один из наиболее известных циклов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стихотворений — «Палестина».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1912 г. поступил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Лондонский политехнический университет, где учился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вплоть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1914 года.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731" r="9260" b="309"/>
          <a:stretch/>
        </p:blipFill>
        <p:spPr>
          <a:xfrm>
            <a:off x="609599" y="647792"/>
            <a:ext cx="4061909" cy="55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425302" y="414670"/>
            <a:ext cx="113236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революции Маршак создал в Краснодаре «Детский городок», пристанище для сирот: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кружки, мастерские и детский театр.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принципы- художественное творчество, основанное на уважении к ребенку и его участие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художественном процессе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sz="3600" b="1" spc="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itchFamily="2" charset="0"/>
              </a:rPr>
              <a:t> </a:t>
            </a:r>
            <a:endParaRPr lang="en-ID" sz="3600" b="1" spc="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8"/>
            <a:ext cx="12216868" cy="6871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291" y="2043795"/>
            <a:ext cx="4100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Начиная с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1923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года, в Петрограде постоянно выходят книги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Маршака. 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36" y="771813"/>
            <a:ext cx="6857596" cy="5105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7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07 Light">
      <a:dk1>
        <a:srgbClr val="1A242E"/>
      </a:dk1>
      <a:lt1>
        <a:srgbClr val="F9F9F9"/>
      </a:lt1>
      <a:dk2>
        <a:srgbClr val="2C3E50"/>
      </a:dk2>
      <a:lt2>
        <a:srgbClr val="E7E6E6"/>
      </a:lt2>
      <a:accent1>
        <a:srgbClr val="B8B96F"/>
      </a:accent1>
      <a:accent2>
        <a:srgbClr val="EF9A00"/>
      </a:accent2>
      <a:accent3>
        <a:srgbClr val="D3AA42"/>
      </a:accent3>
      <a:accent4>
        <a:srgbClr val="83D7C1"/>
      </a:accent4>
      <a:accent5>
        <a:srgbClr val="9DC899"/>
      </a:accent5>
      <a:accent6>
        <a:srgbClr val="4B5554"/>
      </a:accent6>
      <a:hlink>
        <a:srgbClr val="0563C1"/>
      </a:hlink>
      <a:folHlink>
        <a:srgbClr val="954F72"/>
      </a:folHlink>
    </a:clrScheme>
    <a:fontScheme name="Custom 5">
      <a:majorFont>
        <a:latin typeface="Poppins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6123</TotalTime>
  <Words>746</Words>
  <Application>Microsoft Office PowerPoint</Application>
  <PresentationFormat>Широкоэкранный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Helvetica</vt:lpstr>
      <vt:lpstr>Open Sans</vt:lpstr>
      <vt:lpstr>Playfair Display Black</vt:lpstr>
      <vt:lpstr>Poppins</vt:lpstr>
      <vt:lpstr>Roboto</vt:lpstr>
      <vt:lpstr>Roboto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</dc:creator>
  <cp:lastModifiedBy>Библиотека ИРО</cp:lastModifiedBy>
  <cp:revision>115</cp:revision>
  <dcterms:created xsi:type="dcterms:W3CDTF">2016-11-04T05:31:34Z</dcterms:created>
  <dcterms:modified xsi:type="dcterms:W3CDTF">2022-11-24T09:44:05Z</dcterms:modified>
</cp:coreProperties>
</file>