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549" r:id="rId2"/>
    <p:sldId id="585" r:id="rId3"/>
    <p:sldId id="605" r:id="rId4"/>
    <p:sldId id="607" r:id="rId5"/>
    <p:sldId id="597" r:id="rId6"/>
    <p:sldId id="595" r:id="rId7"/>
    <p:sldId id="584" r:id="rId8"/>
    <p:sldId id="598" r:id="rId9"/>
    <p:sldId id="599" r:id="rId10"/>
    <p:sldId id="596" r:id="rId11"/>
    <p:sldId id="606" r:id="rId12"/>
    <p:sldId id="608" r:id="rId13"/>
    <p:sldId id="609" r:id="rId14"/>
    <p:sldId id="610" r:id="rId15"/>
    <p:sldId id="600" r:id="rId16"/>
    <p:sldId id="611" r:id="rId17"/>
    <p:sldId id="602" r:id="rId18"/>
    <p:sldId id="612" r:id="rId19"/>
    <p:sldId id="601" r:id="rId20"/>
    <p:sldId id="613" r:id="rId21"/>
    <p:sldId id="603" r:id="rId22"/>
    <p:sldId id="604" r:id="rId23"/>
    <p:sldId id="614" r:id="rId24"/>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8CBAD"/>
    <a:srgbClr val="660033"/>
    <a:srgbClr val="FFFF66"/>
    <a:srgbClr val="000099"/>
    <a:srgbClr val="0033CC"/>
    <a:srgbClr val="0066CC"/>
    <a:srgbClr val="CCFFFF"/>
    <a:srgbClr val="66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657" autoAdjust="0"/>
  </p:normalViewPr>
  <p:slideViewPr>
    <p:cSldViewPr snapToGrid="0">
      <p:cViewPr varScale="1">
        <p:scale>
          <a:sx n="109" d="100"/>
          <a:sy n="109" d="100"/>
        </p:scale>
        <p:origin x="534" y="12"/>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3AE7B4B-890B-4572-B2AD-2BCDCD953DAA}" type="datetimeFigureOut">
              <a:rPr lang="ru-RU"/>
              <a:pPr>
                <a:defRPr/>
              </a:pPr>
              <a:t>28.12.2022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AC95A16-9CFE-4BEE-A916-B0C99B061E9A}" type="slidenum">
              <a:rPr lang="ru-RU"/>
              <a:pPr>
                <a:defRPr/>
              </a:pPr>
              <a:t>‹#›</a:t>
            </a:fld>
            <a:endParaRPr lang="ru-RU"/>
          </a:p>
        </p:txBody>
      </p:sp>
    </p:spTree>
    <p:extLst>
      <p:ext uri="{BB962C8B-B14F-4D97-AF65-F5344CB8AC3E}">
        <p14:creationId xmlns:p14="http://schemas.microsoft.com/office/powerpoint/2010/main" val="37915024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F5AE96A-AC18-44F8-BDAD-6980DA403CBB}" type="datetimeFigureOut">
              <a:rPr lang="ru-RU"/>
              <a:pPr>
                <a:defRPr/>
              </a:pPr>
              <a:t>28.12.2022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5930B3-6ED0-40CE-9787-FEB80EF079A3}" type="slidenum">
              <a:rPr lang="ru-RU" altLang="ru-RU"/>
              <a:pPr>
                <a:defRPr/>
              </a:pPr>
              <a:t>‹#›</a:t>
            </a:fld>
            <a:endParaRPr lang="ru-RU" altLang="ru-RU"/>
          </a:p>
        </p:txBody>
      </p:sp>
    </p:spTree>
    <p:extLst>
      <p:ext uri="{BB962C8B-B14F-4D97-AF65-F5344CB8AC3E}">
        <p14:creationId xmlns:p14="http://schemas.microsoft.com/office/powerpoint/2010/main" val="927582088"/>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46CC5B3-31DD-4DC4-BAAB-359E0B668B88}" type="datetimeFigureOut">
              <a:rPr lang="ru-RU"/>
              <a:pPr>
                <a:defRPr/>
              </a:pPr>
              <a:t>28.12.2022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983B646-4675-44AF-8758-8C8C53E2BA06}" type="slidenum">
              <a:rPr lang="ru-RU" altLang="ru-RU"/>
              <a:pPr>
                <a:defRPr/>
              </a:pPr>
              <a:t>‹#›</a:t>
            </a:fld>
            <a:endParaRPr lang="ru-RU" altLang="ru-RU"/>
          </a:p>
        </p:txBody>
      </p:sp>
    </p:spTree>
    <p:extLst>
      <p:ext uri="{BB962C8B-B14F-4D97-AF65-F5344CB8AC3E}">
        <p14:creationId xmlns:p14="http://schemas.microsoft.com/office/powerpoint/2010/main" val="359892325"/>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9E255AE-CC1B-42CC-A1FF-271DB66963D3}" type="datetimeFigureOut">
              <a:rPr lang="ru-RU"/>
              <a:pPr>
                <a:defRPr/>
              </a:pPr>
              <a:t>28.12.2022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FBED593-EBE6-4BE1-9122-B403DD65009B}" type="slidenum">
              <a:rPr lang="ru-RU" altLang="ru-RU"/>
              <a:pPr>
                <a:defRPr/>
              </a:pPr>
              <a:t>‹#›</a:t>
            </a:fld>
            <a:endParaRPr lang="ru-RU" altLang="ru-RU"/>
          </a:p>
        </p:txBody>
      </p:sp>
    </p:spTree>
    <p:extLst>
      <p:ext uri="{BB962C8B-B14F-4D97-AF65-F5344CB8AC3E}">
        <p14:creationId xmlns:p14="http://schemas.microsoft.com/office/powerpoint/2010/main" val="2014639368"/>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E9579F1-704A-45E3-B453-CBF525FA95C7}" type="datetimeFigureOut">
              <a:rPr lang="ru-RU"/>
              <a:pPr>
                <a:defRPr/>
              </a:pPr>
              <a:t>28.12.2022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E512E40-8F56-47A9-B2E7-390B6624ACF3}" type="slidenum">
              <a:rPr lang="ru-RU" altLang="ru-RU"/>
              <a:pPr>
                <a:defRPr/>
              </a:pPr>
              <a:t>‹#›</a:t>
            </a:fld>
            <a:endParaRPr lang="ru-RU" altLang="ru-RU"/>
          </a:p>
        </p:txBody>
      </p:sp>
    </p:spTree>
    <p:extLst>
      <p:ext uri="{BB962C8B-B14F-4D97-AF65-F5344CB8AC3E}">
        <p14:creationId xmlns:p14="http://schemas.microsoft.com/office/powerpoint/2010/main" val="4033042273"/>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0D4721D-30E3-4676-B409-7B940573568D}" type="datetimeFigureOut">
              <a:rPr lang="ru-RU"/>
              <a:pPr>
                <a:defRPr/>
              </a:pPr>
              <a:t>28.12.2022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4E9B16-38EC-4FF4-9053-B0205CC3E345}" type="slidenum">
              <a:rPr lang="ru-RU" altLang="ru-RU"/>
              <a:pPr>
                <a:defRPr/>
              </a:pPr>
              <a:t>‹#›</a:t>
            </a:fld>
            <a:endParaRPr lang="ru-RU" altLang="ru-RU"/>
          </a:p>
        </p:txBody>
      </p:sp>
    </p:spTree>
    <p:extLst>
      <p:ext uri="{BB962C8B-B14F-4D97-AF65-F5344CB8AC3E}">
        <p14:creationId xmlns:p14="http://schemas.microsoft.com/office/powerpoint/2010/main" val="4045270082"/>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1A80462-1948-422D-B295-A166E548F18A}" type="datetimeFigureOut">
              <a:rPr lang="ru-RU"/>
              <a:pPr>
                <a:defRPr/>
              </a:pPr>
              <a:t>28.12.2022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D195646-FD27-4769-BE50-523F03EFAD95}" type="slidenum">
              <a:rPr lang="ru-RU" altLang="ru-RU"/>
              <a:pPr>
                <a:defRPr/>
              </a:pPr>
              <a:t>‹#›</a:t>
            </a:fld>
            <a:endParaRPr lang="ru-RU" altLang="ru-RU"/>
          </a:p>
        </p:txBody>
      </p:sp>
    </p:spTree>
    <p:extLst>
      <p:ext uri="{BB962C8B-B14F-4D97-AF65-F5344CB8AC3E}">
        <p14:creationId xmlns:p14="http://schemas.microsoft.com/office/powerpoint/2010/main" val="1032594961"/>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2F73FF9-990A-44D7-AE25-FE6AFA99FD56}" type="datetimeFigureOut">
              <a:rPr lang="ru-RU"/>
              <a:pPr>
                <a:defRPr/>
              </a:pPr>
              <a:t>28.12.2022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161310A-FA16-4EF3-A9FE-1A1629986AEA}" type="slidenum">
              <a:rPr lang="ru-RU" altLang="ru-RU"/>
              <a:pPr>
                <a:defRPr/>
              </a:pPr>
              <a:t>‹#›</a:t>
            </a:fld>
            <a:endParaRPr lang="ru-RU" altLang="ru-RU"/>
          </a:p>
        </p:txBody>
      </p:sp>
    </p:spTree>
    <p:extLst>
      <p:ext uri="{BB962C8B-B14F-4D97-AF65-F5344CB8AC3E}">
        <p14:creationId xmlns:p14="http://schemas.microsoft.com/office/powerpoint/2010/main" val="748328914"/>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9726A5F-D41A-466F-A5AC-CA1957CBF7B9}" type="datetimeFigureOut">
              <a:rPr lang="ru-RU"/>
              <a:pPr>
                <a:defRPr/>
              </a:pPr>
              <a:t>28.12.2022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3641398-B775-447D-9A42-A35BAC133B88}" type="slidenum">
              <a:rPr lang="ru-RU" altLang="ru-RU"/>
              <a:pPr>
                <a:defRPr/>
              </a:pPr>
              <a:t>‹#›</a:t>
            </a:fld>
            <a:endParaRPr lang="ru-RU" altLang="ru-RU"/>
          </a:p>
        </p:txBody>
      </p:sp>
    </p:spTree>
    <p:extLst>
      <p:ext uri="{BB962C8B-B14F-4D97-AF65-F5344CB8AC3E}">
        <p14:creationId xmlns:p14="http://schemas.microsoft.com/office/powerpoint/2010/main" val="363963384"/>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E9F777E-8FBA-45A5-A2B6-E047DFCF4BB7}" type="datetimeFigureOut">
              <a:rPr lang="ru-RU"/>
              <a:pPr>
                <a:defRPr/>
              </a:pPr>
              <a:t>28.12.2022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21F07F8-E97E-4F3C-8228-0C61CBAD9F74}" type="slidenum">
              <a:rPr lang="ru-RU" altLang="ru-RU"/>
              <a:pPr>
                <a:defRPr/>
              </a:pPr>
              <a:t>‹#›</a:t>
            </a:fld>
            <a:endParaRPr lang="ru-RU" altLang="ru-RU"/>
          </a:p>
        </p:txBody>
      </p:sp>
    </p:spTree>
    <p:extLst>
      <p:ext uri="{BB962C8B-B14F-4D97-AF65-F5344CB8AC3E}">
        <p14:creationId xmlns:p14="http://schemas.microsoft.com/office/powerpoint/2010/main" val="121010467"/>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45E0EC7-82B0-4D54-A2B7-75C2E6957D5F}" type="datetimeFigureOut">
              <a:rPr lang="ru-RU"/>
              <a:pPr>
                <a:defRPr/>
              </a:pPr>
              <a:t>28.12.2022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7DF26F8-6D19-41E8-981C-9451002ECD11}" type="slidenum">
              <a:rPr lang="ru-RU" altLang="ru-RU"/>
              <a:pPr>
                <a:defRPr/>
              </a:pPr>
              <a:t>‹#›</a:t>
            </a:fld>
            <a:endParaRPr lang="ru-RU" altLang="ru-RU"/>
          </a:p>
        </p:txBody>
      </p:sp>
    </p:spTree>
    <p:extLst>
      <p:ext uri="{BB962C8B-B14F-4D97-AF65-F5344CB8AC3E}">
        <p14:creationId xmlns:p14="http://schemas.microsoft.com/office/powerpoint/2010/main" val="3370981502"/>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EA5D0B4-4E20-41EE-A581-BEE4C14046A6}" type="datetimeFigureOut">
              <a:rPr lang="ru-RU"/>
              <a:pPr>
                <a:defRPr/>
              </a:pPr>
              <a:t>28.12.2022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9589DCE-8842-4BD6-91A1-C59101F8F0B8}" type="slidenum">
              <a:rPr lang="ru-RU" altLang="ru-RU"/>
              <a:pPr>
                <a:defRPr/>
              </a:pPr>
              <a:t>‹#›</a:t>
            </a:fld>
            <a:endParaRPr lang="ru-RU" altLang="ru-RU"/>
          </a:p>
        </p:txBody>
      </p:sp>
    </p:spTree>
    <p:extLst>
      <p:ext uri="{BB962C8B-B14F-4D97-AF65-F5344CB8AC3E}">
        <p14:creationId xmlns:p14="http://schemas.microsoft.com/office/powerpoint/2010/main" val="1473949889"/>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5DFCBCA-74BD-4A6C-B40C-3D490B668B92}" type="datetimeFigureOut">
              <a:rPr lang="ru-RU"/>
              <a:pPr>
                <a:defRPr/>
              </a:pPr>
              <a:t>28.12.2022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1C8A30A-A850-44C3-9568-51E61AC263D2}"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Local Users\kiselev\Desktop\2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087" y="-93137"/>
            <a:ext cx="3795315" cy="2334357"/>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542928" y="1363901"/>
            <a:ext cx="13211175" cy="987424"/>
          </a:xfrm>
          <a:prstGeom prst="rect">
            <a:avLst/>
          </a:prstGeom>
          <a:solidFill>
            <a:srgbClr val="00B050">
              <a:alpha val="7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103" name="TextBox 102"/>
          <p:cNvSpPr txBox="1"/>
          <p:nvPr/>
        </p:nvSpPr>
        <p:spPr>
          <a:xfrm>
            <a:off x="4729669" y="1349782"/>
            <a:ext cx="2513584" cy="1015663"/>
          </a:xfrm>
          <a:prstGeom prst="rect">
            <a:avLst/>
          </a:prstGeom>
          <a:noFill/>
        </p:spPr>
        <p:txBody>
          <a:bodyPr wrap="square" rtlCol="0">
            <a:spAutoFit/>
          </a:bodyPr>
          <a:lstStyle/>
          <a:p>
            <a:pPr algn="ctr"/>
            <a:r>
              <a:rPr lang="en-US"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lade Runner Movie Font" panose="020B0703020202090204" pitchFamily="34" charset="0"/>
              </a:rPr>
              <a:t>INFO</a:t>
            </a:r>
            <a:endParaRPr lang="ru-RU"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 name="Прямоугольник 1"/>
          <p:cNvSpPr/>
          <p:nvPr/>
        </p:nvSpPr>
        <p:spPr>
          <a:xfrm>
            <a:off x="-33340" y="3240231"/>
            <a:ext cx="12192000" cy="1246495"/>
          </a:xfrm>
          <a:prstGeom prst="rect">
            <a:avLst/>
          </a:prstGeom>
        </p:spPr>
        <p:txBody>
          <a:bodyPr wrap="square">
            <a:spAutoFit/>
          </a:bodyPr>
          <a:lstStyle/>
          <a:p>
            <a:pPr algn="ctr"/>
            <a:r>
              <a:rPr lang="ru-RU" sz="7500" b="1" dirty="0" smtClean="0">
                <a:solidFill>
                  <a:srgbClr val="00B050"/>
                </a:solidFill>
                <a:latin typeface="Georgia" panose="02040502050405020303" pitchFamily="18" charset="0"/>
              </a:rPr>
              <a:t>В ЭТОТ ДЕНЬ…</a:t>
            </a:r>
            <a:endParaRPr lang="ru-RU" sz="7500" dirty="0">
              <a:solidFill>
                <a:srgbClr val="00B050"/>
              </a:solidFill>
              <a:latin typeface="Georgia" panose="02040502050405020303" pitchFamily="18" charset="0"/>
            </a:endParaRPr>
          </a:p>
        </p:txBody>
      </p:sp>
      <p:pic>
        <p:nvPicPr>
          <p:cNvPr id="11" name="Picture 2" descr="T:\!Логотипы ИРО\brandbook-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6667"/>
          <a:stretch/>
        </p:blipFill>
        <p:spPr bwMode="auto">
          <a:xfrm>
            <a:off x="4739876" y="5786290"/>
            <a:ext cx="2645568" cy="54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138912"/>
      </p:ext>
    </p:extLst>
  </p:cSld>
  <p:clrMapOvr>
    <a:masterClrMapping/>
  </p:clrMapOvr>
  <mc:AlternateContent xmlns:mc="http://schemas.openxmlformats.org/markup-compatibility/2006" xmlns:p14="http://schemas.microsoft.com/office/powerpoint/2010/main">
    <mc:Choice Requires="p14">
      <p:transition spd="slow" p14:dur="800" advClick="0" advTm="10000">
        <p14:flythrough/>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500"/>
                                        <p:tgtEl>
                                          <p:spTgt spid="10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023640"/>
            <a:ext cx="7066345" cy="5096730"/>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i="1" dirty="0" smtClean="0">
                <a:solidFill>
                  <a:srgbClr val="003366"/>
                </a:solidFill>
              </a:rPr>
              <a:t>	</a:t>
            </a:r>
            <a:r>
              <a:rPr lang="ru-RU" sz="2800" i="1" dirty="0">
                <a:solidFill>
                  <a:srgbClr val="003366"/>
                </a:solidFill>
              </a:rPr>
              <a:t>Советский физик, «отец» советской атомной бомбы. Трижды Герой Социалистического Труда. Академик АН СССР и АН Узбекской ССР, доктор физико-математических наук, профессор. Основатель и первый директор Института атомной энергии. Главный научный руководитель атомной проблемы в СССР, один из основоположников использования ядерной энергии в мирных целях. Лауреат Ленинской премии и четырёх Сталинских премий</a:t>
            </a:r>
            <a:r>
              <a:rPr lang="ru-RU" sz="2800" dirty="0" smtClean="0">
                <a:solidFill>
                  <a:srgbClr val="003366"/>
                </a:solidFill>
                <a:effectLst>
                  <a:outerShdw blurRad="38100" dist="38100" dir="2700000" algn="tl">
                    <a:srgbClr val="000000">
                      <a:alpha val="43137"/>
                    </a:srgbClr>
                  </a:outerShdw>
                </a:effectLst>
              </a:rPr>
              <a:t>.</a:t>
            </a:r>
          </a:p>
        </p:txBody>
      </p:sp>
      <p:sp>
        <p:nvSpPr>
          <p:cNvPr id="106" name="Скругленный прямоугольник 105"/>
          <p:cNvSpPr/>
          <p:nvPr/>
        </p:nvSpPr>
        <p:spPr>
          <a:xfrm>
            <a:off x="2582791" y="138895"/>
            <a:ext cx="9500054"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a:solidFill>
                  <a:srgbClr val="00B050"/>
                </a:solidFill>
              </a:rPr>
              <a:t>120 лет со дня </a:t>
            </a:r>
            <a:r>
              <a:rPr lang="ru-RU" sz="3600" b="1" i="1" dirty="0" smtClean="0">
                <a:solidFill>
                  <a:srgbClr val="00B050"/>
                </a:solidFill>
              </a:rPr>
              <a:t>рождения</a:t>
            </a:r>
          </a:p>
          <a:p>
            <a:pPr indent="457200" algn="ctr"/>
            <a:r>
              <a:rPr lang="ru-RU" sz="3600" b="1" i="1" dirty="0" smtClean="0">
                <a:solidFill>
                  <a:srgbClr val="00B050"/>
                </a:solidFill>
              </a:rPr>
              <a:t> </a:t>
            </a:r>
            <a:r>
              <a:rPr lang="ru-RU" sz="3600" b="1" i="1" dirty="0">
                <a:solidFill>
                  <a:srgbClr val="00B050"/>
                </a:solidFill>
              </a:rPr>
              <a:t>Игоря Васильевича Курчатова (1903-1960) </a:t>
            </a:r>
            <a:r>
              <a:rPr lang="ru-RU" sz="3600" b="1" i="1" dirty="0" smtClean="0">
                <a:solidFill>
                  <a:srgbClr val="00B050"/>
                </a:solidFill>
              </a:rPr>
              <a:t>  </a:t>
            </a:r>
            <a:endParaRPr lang="ru-RU" sz="36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12</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100" b="1" i="1" dirty="0" smtClean="0">
                  <a:solidFill>
                    <a:srgbClr val="00B050"/>
                  </a:solidFill>
                  <a:latin typeface="Bookman Old Style" panose="02050604050505020204" pitchFamily="18" charset="0"/>
                </a:rPr>
                <a:t>января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3" name="Рисунок 2"/>
          <p:cNvPicPr>
            <a:picLocks noChangeAspect="1"/>
          </p:cNvPicPr>
          <p:nvPr/>
        </p:nvPicPr>
        <p:blipFill>
          <a:blip r:embed="rId6"/>
          <a:stretch>
            <a:fillRect/>
          </a:stretch>
        </p:blipFill>
        <p:spPr>
          <a:xfrm>
            <a:off x="130775" y="1344972"/>
            <a:ext cx="4606325" cy="4466739"/>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val="1719450257"/>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16500" y="1233149"/>
            <a:ext cx="7066345" cy="4705787"/>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i="1" dirty="0" smtClean="0">
                <a:solidFill>
                  <a:srgbClr val="003366"/>
                </a:solidFill>
              </a:rPr>
              <a:t>	</a:t>
            </a:r>
            <a:r>
              <a:rPr lang="ru-RU" sz="2800" dirty="0">
                <a:solidFill>
                  <a:srgbClr val="003366"/>
                </a:solidFill>
                <a:effectLst>
                  <a:outerShdw blurRad="38100" dist="38100" dir="2700000" algn="tl">
                    <a:srgbClr val="000000">
                      <a:alpha val="43137"/>
                    </a:srgbClr>
                  </a:outerShdw>
                </a:effectLst>
              </a:rPr>
              <a:t>13 января в России отмечается профессиональный праздник работников периодической печати, средств массовой информации, журналистов — День российской печати.</a:t>
            </a:r>
          </a:p>
          <a:p>
            <a:pPr algn="just"/>
            <a:r>
              <a:rPr lang="ru-RU" sz="2800" dirty="0" smtClean="0">
                <a:solidFill>
                  <a:srgbClr val="003366"/>
                </a:solidFill>
                <a:effectLst>
                  <a:outerShdw blurRad="38100" dist="38100" dir="2700000" algn="tl">
                    <a:srgbClr val="000000">
                      <a:alpha val="43137"/>
                    </a:srgbClr>
                  </a:outerShdw>
                </a:effectLst>
              </a:rPr>
              <a:t>	Он </a:t>
            </a:r>
            <a:r>
              <a:rPr lang="ru-RU" sz="2800" dirty="0">
                <a:solidFill>
                  <a:srgbClr val="003366"/>
                </a:solidFill>
                <a:effectLst>
                  <a:outerShdw blurRad="38100" dist="38100" dir="2700000" algn="tl">
                    <a:srgbClr val="000000">
                      <a:alpha val="43137"/>
                    </a:srgbClr>
                  </a:outerShdw>
                </a:effectLst>
              </a:rPr>
              <a:t>связан с исторической датой — началом издания первой российской печатной газеты. </a:t>
            </a:r>
            <a:r>
              <a:rPr lang="ru-RU" sz="2800" dirty="0" smtClean="0">
                <a:solidFill>
                  <a:srgbClr val="003366"/>
                </a:solidFill>
                <a:effectLst>
                  <a:outerShdw blurRad="38100" dist="38100" dir="2700000" algn="tl">
                    <a:srgbClr val="000000">
                      <a:alpha val="43137"/>
                    </a:srgbClr>
                  </a:outerShdw>
                </a:effectLst>
              </a:rPr>
              <a:t>13 </a:t>
            </a:r>
            <a:r>
              <a:rPr lang="ru-RU" sz="2800" dirty="0">
                <a:solidFill>
                  <a:srgbClr val="003366"/>
                </a:solidFill>
                <a:effectLst>
                  <a:outerShdw blurRad="38100" dist="38100" dir="2700000" algn="tl">
                    <a:srgbClr val="000000">
                      <a:alpha val="43137"/>
                    </a:srgbClr>
                  </a:outerShdw>
                </a:effectLst>
              </a:rPr>
              <a:t>января 1703 года в России по указу Петра I вышел в свет первый номер русскоязычной газеты «Ведомости».</a:t>
            </a:r>
            <a:endParaRPr lang="ru-RU" sz="2800" dirty="0" smtClean="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82791" y="138895"/>
            <a:ext cx="9500054"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a:solidFill>
                  <a:srgbClr val="00B050"/>
                </a:solidFill>
              </a:rPr>
              <a:t>День российской печати </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13</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100" b="1" i="1" dirty="0" smtClean="0">
                  <a:solidFill>
                    <a:srgbClr val="00B050"/>
                  </a:solidFill>
                  <a:latin typeface="Bookman Old Style" panose="02050604050505020204" pitchFamily="18" charset="0"/>
                </a:rPr>
                <a:t>января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67291" y="1598862"/>
            <a:ext cx="4669809" cy="3799129"/>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val="1935444003"/>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16500" y="1233149"/>
            <a:ext cx="7066345" cy="4705787"/>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i="1" dirty="0">
                <a:solidFill>
                  <a:srgbClr val="003366"/>
                </a:solidFill>
              </a:rPr>
              <a:t> </a:t>
            </a:r>
            <a:r>
              <a:rPr lang="ru-RU" sz="2800" i="1" dirty="0" smtClean="0">
                <a:solidFill>
                  <a:srgbClr val="003366"/>
                </a:solidFill>
              </a:rPr>
              <a:t>   Русский </a:t>
            </a:r>
            <a:r>
              <a:rPr lang="ru-RU" sz="2800" i="1" dirty="0">
                <a:solidFill>
                  <a:srgbClr val="003366"/>
                </a:solidFill>
              </a:rPr>
              <a:t>и советский театральный режиссёр, актёр, педагог, теоретик, реформатор театра. Первый народный артист СССР, кавалер ордена Ленина. Почётный член АН СССР. Создатель знаменитой актёрской системы, которая на протяжении 100 лет имеет огромную популярность в России и в мире. </a:t>
            </a:r>
            <a:endParaRPr lang="ru-RU" sz="2800" dirty="0" smtClean="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82791" y="86957"/>
            <a:ext cx="9500054" cy="975909"/>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a:solidFill>
                  <a:srgbClr val="00B050"/>
                </a:solidFill>
              </a:rPr>
              <a:t>160 лет со дня рождения </a:t>
            </a:r>
            <a:endParaRPr lang="ru-RU" sz="3600" b="1" i="1" dirty="0" smtClean="0">
              <a:solidFill>
                <a:srgbClr val="00B050"/>
              </a:solidFill>
            </a:endParaRPr>
          </a:p>
          <a:p>
            <a:pPr indent="457200" algn="ctr"/>
            <a:r>
              <a:rPr lang="ru-RU" sz="3600" b="1" i="1" dirty="0" smtClean="0">
                <a:solidFill>
                  <a:srgbClr val="00B050"/>
                </a:solidFill>
              </a:rPr>
              <a:t>Константина </a:t>
            </a:r>
            <a:r>
              <a:rPr lang="ru-RU" sz="3600" b="1" i="1" dirty="0">
                <a:solidFill>
                  <a:srgbClr val="00B050"/>
                </a:solidFill>
              </a:rPr>
              <a:t>Сергеевича Станиславского </a:t>
            </a:r>
            <a:r>
              <a:rPr lang="ru-RU" sz="3600" b="1" i="1" dirty="0" smtClean="0">
                <a:solidFill>
                  <a:srgbClr val="00B050"/>
                </a:solidFill>
              </a:rPr>
              <a:t> </a:t>
            </a:r>
            <a:endParaRPr lang="ru-RU" sz="36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582791" y="102363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17</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100" b="1" i="1" dirty="0" smtClean="0">
                  <a:solidFill>
                    <a:srgbClr val="00B050"/>
                  </a:solidFill>
                  <a:latin typeface="Bookman Old Style" panose="02050604050505020204" pitchFamily="18" charset="0"/>
                </a:rPr>
                <a:t>января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3" name="Рисунок 2"/>
          <p:cNvPicPr>
            <a:picLocks noChangeAspect="1"/>
          </p:cNvPicPr>
          <p:nvPr/>
        </p:nvPicPr>
        <p:blipFill>
          <a:blip r:embed="rId6"/>
          <a:stretch>
            <a:fillRect/>
          </a:stretch>
        </p:blipFill>
        <p:spPr>
          <a:xfrm>
            <a:off x="551553" y="1263056"/>
            <a:ext cx="3809431" cy="4756640"/>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val="2499975164"/>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16500" y="1233149"/>
            <a:ext cx="7066345" cy="4705787"/>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i="1" dirty="0">
                <a:solidFill>
                  <a:srgbClr val="003366"/>
                </a:solidFill>
              </a:rPr>
              <a:t> </a:t>
            </a:r>
            <a:r>
              <a:rPr lang="ru-RU" sz="2800" i="1" dirty="0" smtClean="0">
                <a:solidFill>
                  <a:srgbClr val="003366"/>
                </a:solidFill>
              </a:rPr>
              <a:t>    Известный </a:t>
            </a:r>
            <a:r>
              <a:rPr lang="ru-RU" sz="2800" i="1" dirty="0">
                <a:solidFill>
                  <a:srgbClr val="003366"/>
                </a:solidFill>
              </a:rPr>
              <a:t>русский советский писатель, публицист, журналист, яркий представитель социалистического реализма, лауреат Государственной премии, кавалер ордена Ленина и двух орденов Красного Знамени-Александр Попов, вошедший в литературу под псевдонимом Серафимович. Александр Серафимович - явление необыкновенное, всё, что он писал – он писал сердцем, пропуская через свою </a:t>
            </a:r>
            <a:r>
              <a:rPr lang="ru-RU" sz="2800" i="1" dirty="0" smtClean="0">
                <a:solidFill>
                  <a:srgbClr val="003366"/>
                </a:solidFill>
              </a:rPr>
              <a:t>душу. </a:t>
            </a:r>
            <a:endParaRPr lang="ru-RU" sz="2800" dirty="0" smtClean="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82791" y="138895"/>
            <a:ext cx="9500054"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a:solidFill>
                  <a:srgbClr val="00B050"/>
                </a:solidFill>
              </a:rPr>
              <a:t>160 лет со дня рождения </a:t>
            </a:r>
            <a:endParaRPr lang="ru-RU" sz="3600" b="1" i="1" dirty="0" smtClean="0">
              <a:solidFill>
                <a:srgbClr val="00B050"/>
              </a:solidFill>
            </a:endParaRPr>
          </a:p>
          <a:p>
            <a:pPr indent="457200" algn="ctr"/>
            <a:r>
              <a:rPr lang="ru-RU" sz="3600" b="1" i="1" dirty="0" smtClean="0">
                <a:solidFill>
                  <a:srgbClr val="00B050"/>
                </a:solidFill>
              </a:rPr>
              <a:t>Александра </a:t>
            </a:r>
            <a:r>
              <a:rPr lang="ru-RU" sz="3600" b="1" i="1" dirty="0">
                <a:solidFill>
                  <a:srgbClr val="00B050"/>
                </a:solidFill>
              </a:rPr>
              <a:t>Серафимовича </a:t>
            </a:r>
            <a:r>
              <a:rPr lang="ru-RU" sz="3600" b="1" i="1" dirty="0" err="1">
                <a:solidFill>
                  <a:srgbClr val="00B050"/>
                </a:solidFill>
              </a:rPr>
              <a:t>Серафимовича</a:t>
            </a:r>
            <a:r>
              <a:rPr lang="ru-RU" sz="3600" b="1" i="1" dirty="0">
                <a:solidFill>
                  <a:srgbClr val="00B050"/>
                </a:solidFill>
              </a:rPr>
              <a:t> </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19</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100" b="1" i="1" dirty="0" smtClean="0">
                  <a:solidFill>
                    <a:srgbClr val="00B050"/>
                  </a:solidFill>
                  <a:latin typeface="Bookman Old Style" panose="02050604050505020204" pitchFamily="18" charset="0"/>
                </a:rPr>
                <a:t>января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3" name="Рисунок 2"/>
          <p:cNvPicPr>
            <a:picLocks noChangeAspect="1"/>
          </p:cNvPicPr>
          <p:nvPr/>
        </p:nvPicPr>
        <p:blipFill>
          <a:blip r:embed="rId6"/>
          <a:stretch>
            <a:fillRect/>
          </a:stretch>
        </p:blipFill>
        <p:spPr>
          <a:xfrm>
            <a:off x="221225" y="1236358"/>
            <a:ext cx="4515875" cy="4515875"/>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val="4048022862"/>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16500" y="1233149"/>
            <a:ext cx="7066345" cy="4705787"/>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i="1" dirty="0" smtClean="0">
                <a:solidFill>
                  <a:srgbClr val="003366"/>
                </a:solidFill>
              </a:rPr>
              <a:t>    Советский </a:t>
            </a:r>
            <a:r>
              <a:rPr lang="ru-RU" sz="2800" i="1" dirty="0">
                <a:solidFill>
                  <a:srgbClr val="003366"/>
                </a:solidFill>
              </a:rPr>
              <a:t>физик-теоретик, основатель научной школы, академик АН СССР. Лауреат Нобелевской премии по физике 1962 года. Герой Социалистического </a:t>
            </a:r>
            <a:r>
              <a:rPr lang="ru-RU" sz="2800" i="1" dirty="0" smtClean="0">
                <a:solidFill>
                  <a:srgbClr val="003366"/>
                </a:solidFill>
              </a:rPr>
              <a:t>Труда. </a:t>
            </a:r>
            <a:endParaRPr lang="ru-RU" sz="2800" dirty="0" smtClean="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82791" y="138895"/>
            <a:ext cx="9500054"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a:solidFill>
                  <a:srgbClr val="00B050"/>
                </a:solidFill>
              </a:rPr>
              <a:t>115 лет со дня рождения </a:t>
            </a:r>
            <a:endParaRPr lang="ru-RU" sz="3600" b="1" i="1" dirty="0" smtClean="0">
              <a:solidFill>
                <a:srgbClr val="00B050"/>
              </a:solidFill>
            </a:endParaRPr>
          </a:p>
          <a:p>
            <a:pPr indent="457200" algn="ctr"/>
            <a:r>
              <a:rPr lang="ru-RU" sz="3600" b="1" i="1" dirty="0" smtClean="0">
                <a:solidFill>
                  <a:srgbClr val="00B050"/>
                </a:solidFill>
              </a:rPr>
              <a:t>Льва </a:t>
            </a:r>
            <a:r>
              <a:rPr lang="ru-RU" sz="3600" b="1" i="1" dirty="0">
                <a:solidFill>
                  <a:srgbClr val="00B050"/>
                </a:solidFill>
              </a:rPr>
              <a:t>Давидовича Ландау (1908-1968</a:t>
            </a:r>
            <a:r>
              <a:rPr lang="ru-RU" sz="3600" b="1" i="1" dirty="0" smtClean="0">
                <a:solidFill>
                  <a:srgbClr val="00B050"/>
                </a:solidFill>
              </a:rPr>
              <a:t>) </a:t>
            </a:r>
            <a:endParaRPr lang="ru-RU" sz="36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22</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100" b="1" i="1" dirty="0" smtClean="0">
                  <a:solidFill>
                    <a:srgbClr val="00B050"/>
                  </a:solidFill>
                  <a:latin typeface="Bookman Old Style" panose="02050604050505020204" pitchFamily="18" charset="0"/>
                </a:rPr>
                <a:t>января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717569" y="1241561"/>
            <a:ext cx="3500747" cy="4672873"/>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val="4171341444"/>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163539"/>
            <a:ext cx="7193345" cy="4705787"/>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i="1" dirty="0">
                <a:solidFill>
                  <a:srgbClr val="003366"/>
                </a:solidFill>
              </a:rPr>
              <a:t> </a:t>
            </a:r>
            <a:r>
              <a:rPr lang="ru-RU" sz="2800" i="1" dirty="0" smtClean="0">
                <a:solidFill>
                  <a:srgbClr val="003366"/>
                </a:solidFill>
              </a:rPr>
              <a:t>   </a:t>
            </a:r>
            <a:r>
              <a:rPr lang="ru-RU" sz="2800" dirty="0" smtClean="0">
                <a:solidFill>
                  <a:srgbClr val="003366"/>
                </a:solidFill>
              </a:rPr>
              <a:t>Каждый </a:t>
            </a:r>
            <a:r>
              <a:rPr lang="ru-RU" sz="2800" dirty="0">
                <a:solidFill>
                  <a:srgbClr val="003366"/>
                </a:solidFill>
              </a:rPr>
              <a:t>год 23 января в мире отмечается День почерка или, говоря более элегантно, День ручного </a:t>
            </a:r>
            <a:r>
              <a:rPr lang="ru-RU" sz="2800" dirty="0" smtClean="0">
                <a:solidFill>
                  <a:srgbClr val="003366"/>
                </a:solidFill>
              </a:rPr>
              <a:t>письма, </a:t>
            </a:r>
            <a:r>
              <a:rPr lang="ru-RU" sz="2800" dirty="0">
                <a:solidFill>
                  <a:srgbClr val="003366"/>
                </a:solidFill>
              </a:rPr>
              <a:t>который учрежден с целью напомнить всем нам об уникальности ручного письма, </a:t>
            </a:r>
            <a:r>
              <a:rPr lang="ru-RU" sz="2800" dirty="0" smtClean="0">
                <a:solidFill>
                  <a:srgbClr val="003366"/>
                </a:solidFill>
              </a:rPr>
              <a:t>о </a:t>
            </a:r>
            <a:r>
              <a:rPr lang="ru-RU" sz="2800" dirty="0">
                <a:solidFill>
                  <a:srgbClr val="003366"/>
                </a:solidFill>
              </a:rPr>
              <a:t>необходимости практиковаться в нем, </a:t>
            </a:r>
            <a:r>
              <a:rPr lang="ru-RU" sz="2800" dirty="0" smtClean="0">
                <a:solidFill>
                  <a:srgbClr val="003366"/>
                </a:solidFill>
              </a:rPr>
              <a:t>о </a:t>
            </a:r>
            <a:r>
              <a:rPr lang="ru-RU" sz="2800" dirty="0">
                <a:solidFill>
                  <a:srgbClr val="003366"/>
                </a:solidFill>
              </a:rPr>
              <a:t>неповторимости почерка каждого </a:t>
            </a:r>
            <a:r>
              <a:rPr lang="ru-RU" sz="2800" dirty="0" smtClean="0">
                <a:solidFill>
                  <a:srgbClr val="003366"/>
                </a:solidFill>
              </a:rPr>
              <a:t>человека.</a:t>
            </a:r>
          </a:p>
          <a:p>
            <a:pPr algn="just"/>
            <a:r>
              <a:rPr lang="ru-RU" sz="2800" dirty="0">
                <a:solidFill>
                  <a:srgbClr val="003366"/>
                </a:solidFill>
              </a:rPr>
              <a:t>	</a:t>
            </a:r>
            <a:endParaRPr lang="ru-RU" sz="2700" dirty="0" smtClean="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82791" y="138895"/>
            <a:ext cx="9500054" cy="884744"/>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400" b="1" i="1" dirty="0">
                <a:solidFill>
                  <a:srgbClr val="00B050"/>
                </a:solidFill>
              </a:rPr>
              <a:t>День ручного письма </a:t>
            </a:r>
            <a:endParaRPr lang="ru-RU" sz="3400" b="1" i="1" dirty="0" smtClean="0">
              <a:solidFill>
                <a:srgbClr val="00B050"/>
              </a:solidFill>
            </a:endParaRPr>
          </a:p>
          <a:p>
            <a:pPr indent="457200" algn="ctr"/>
            <a:r>
              <a:rPr lang="ru-RU" sz="3400" b="1" i="1" dirty="0" smtClean="0">
                <a:solidFill>
                  <a:srgbClr val="00B050"/>
                </a:solidFill>
              </a:rPr>
              <a:t>(</a:t>
            </a:r>
            <a:r>
              <a:rPr lang="ru-RU" sz="3400" b="1" i="1" dirty="0">
                <a:solidFill>
                  <a:srgbClr val="00B050"/>
                </a:solidFill>
              </a:rPr>
              <a:t>День почерка)</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23</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100" b="1" i="1" dirty="0" smtClean="0">
                  <a:solidFill>
                    <a:srgbClr val="00B050"/>
                  </a:solidFill>
                  <a:latin typeface="Bookman Old Style" panose="02050604050505020204" pitchFamily="18" charset="0"/>
                </a:rPr>
                <a:t>января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3" name="Рисунок 2"/>
          <p:cNvPicPr>
            <a:picLocks noChangeAspect="1"/>
          </p:cNvPicPr>
          <p:nvPr/>
        </p:nvPicPr>
        <p:blipFill>
          <a:blip r:embed="rId6"/>
          <a:stretch>
            <a:fillRect/>
          </a:stretch>
        </p:blipFill>
        <p:spPr>
          <a:xfrm>
            <a:off x="112303" y="1358624"/>
            <a:ext cx="4510702" cy="4510702"/>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val="3638765028"/>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163539"/>
            <a:ext cx="7302500" cy="4705787"/>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i="1" dirty="0">
                <a:solidFill>
                  <a:srgbClr val="003366"/>
                </a:solidFill>
              </a:rPr>
              <a:t> </a:t>
            </a:r>
            <a:r>
              <a:rPr lang="ru-RU" sz="2800" i="1" dirty="0" smtClean="0">
                <a:solidFill>
                  <a:srgbClr val="003366"/>
                </a:solidFill>
              </a:rPr>
              <a:t>   В </a:t>
            </a:r>
            <a:r>
              <a:rPr lang="ru-RU" sz="2800" i="1" dirty="0">
                <a:solidFill>
                  <a:srgbClr val="003366"/>
                </a:solidFill>
              </a:rPr>
              <a:t>годы Великой Отечественной войны согласно Постановлению Совета Народных Комиссаров от 23 января 1943 года было принято решение о строительстве тракторного завода в Липецке. Липецкому тракторному предписывалось создать совершенно новый, никогда никем в стране не выпускавшийся гусеничный трактор средней мощности</a:t>
            </a:r>
            <a:r>
              <a:rPr lang="ru-RU" sz="2800" i="1" dirty="0" smtClean="0">
                <a:solidFill>
                  <a:srgbClr val="003366"/>
                </a:solidFill>
              </a:rPr>
              <a:t>.</a:t>
            </a:r>
            <a:endParaRPr lang="ru-RU" sz="2700" dirty="0" smtClean="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82791" y="138895"/>
            <a:ext cx="9500054"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400" b="1" i="1" dirty="0">
                <a:solidFill>
                  <a:srgbClr val="00B050"/>
                </a:solidFill>
              </a:rPr>
              <a:t>Липецкий тракторный завод (1943</a:t>
            </a:r>
            <a:r>
              <a:rPr lang="ru-RU" sz="3400" b="1" i="1" dirty="0" smtClean="0">
                <a:solidFill>
                  <a:srgbClr val="00B050"/>
                </a:solidFill>
              </a:rPr>
              <a:t>)</a:t>
            </a:r>
            <a:endParaRPr lang="ru-RU" sz="34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23</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100" b="1" i="1" dirty="0" smtClean="0">
                  <a:solidFill>
                    <a:srgbClr val="00B050"/>
                  </a:solidFill>
                  <a:latin typeface="Bookman Old Style" panose="02050604050505020204" pitchFamily="18" charset="0"/>
                </a:rPr>
                <a:t>января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766691" y="1221695"/>
            <a:ext cx="3341405" cy="4812288"/>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val="2301175236"/>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050938"/>
            <a:ext cx="7171024" cy="5002725"/>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a:solidFill>
                  <a:srgbClr val="003366"/>
                </a:solidFill>
              </a:rPr>
              <a:t> </a:t>
            </a:r>
            <a:r>
              <a:rPr lang="ru-RU" sz="2200" i="1" dirty="0" smtClean="0">
                <a:solidFill>
                  <a:srgbClr val="003366"/>
                </a:solidFill>
              </a:rPr>
              <a:t>    </a:t>
            </a:r>
            <a:r>
              <a:rPr lang="ru-RU" sz="2800" i="1" dirty="0" smtClean="0">
                <a:solidFill>
                  <a:srgbClr val="003366"/>
                </a:solidFill>
              </a:rPr>
              <a:t>Русский </a:t>
            </a:r>
            <a:r>
              <a:rPr lang="ru-RU" sz="2800" i="1" dirty="0">
                <a:solidFill>
                  <a:srgbClr val="003366"/>
                </a:solidFill>
              </a:rPr>
              <a:t>живописец, мастер масштабных исторических полотен, академик и действительный член Императорской Академии </a:t>
            </a:r>
            <a:r>
              <a:rPr lang="ru-RU" sz="2800" i="1" dirty="0" smtClean="0">
                <a:solidFill>
                  <a:srgbClr val="003366"/>
                </a:solidFill>
              </a:rPr>
              <a:t>художеств.</a:t>
            </a:r>
            <a:endParaRPr lang="ru-RU" sz="2800" i="1" dirty="0">
              <a:solidFill>
                <a:srgbClr val="003366"/>
              </a:solidFill>
            </a:endParaRPr>
          </a:p>
          <a:p>
            <a:pPr algn="just"/>
            <a:r>
              <a:rPr lang="ru-RU" sz="2200" i="1" dirty="0">
                <a:solidFill>
                  <a:srgbClr val="003366"/>
                </a:solidFill>
              </a:rPr>
              <a:t> </a:t>
            </a:r>
          </a:p>
          <a:p>
            <a:pPr algn="just"/>
            <a:r>
              <a:rPr lang="ru-RU" sz="2400" dirty="0" smtClean="0">
                <a:solidFill>
                  <a:srgbClr val="003366"/>
                </a:solidFill>
                <a:effectLst>
                  <a:outerShdw blurRad="38100" dist="38100" dir="2700000" algn="tl">
                    <a:srgbClr val="000000">
                      <a:alpha val="43137"/>
                    </a:srgbClr>
                  </a:outerShdw>
                </a:effectLst>
              </a:rPr>
              <a:t> </a:t>
            </a:r>
            <a:endParaRPr lang="ru-RU" sz="28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629570" y="34925"/>
            <a:ext cx="9487663" cy="1016014"/>
          </a:xfrm>
          <a:prstGeom prst="roundRect">
            <a:avLst>
              <a:gd name="adj" fmla="val 0"/>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lvl="0" indent="457200" algn="ctr"/>
            <a:r>
              <a:rPr lang="ru-RU" sz="3200" b="1" i="1" dirty="0">
                <a:solidFill>
                  <a:srgbClr val="00B050"/>
                </a:solidFill>
              </a:rPr>
              <a:t>175 лет со дня </a:t>
            </a:r>
            <a:r>
              <a:rPr lang="ru-RU" sz="3200" b="1" i="1" dirty="0" smtClean="0">
                <a:solidFill>
                  <a:srgbClr val="00B050"/>
                </a:solidFill>
              </a:rPr>
              <a:t>рождения</a:t>
            </a:r>
          </a:p>
          <a:p>
            <a:pPr lvl="0" indent="457200" algn="ctr"/>
            <a:r>
              <a:rPr lang="ru-RU" sz="3200" b="1" i="1" dirty="0" smtClean="0">
                <a:solidFill>
                  <a:srgbClr val="00B050"/>
                </a:solidFill>
              </a:rPr>
              <a:t> </a:t>
            </a:r>
            <a:r>
              <a:rPr lang="ru-RU" sz="3200" b="1" i="1" dirty="0">
                <a:solidFill>
                  <a:srgbClr val="00B050"/>
                </a:solidFill>
              </a:rPr>
              <a:t>Василия Ивановича Сурикова (1848-1916</a:t>
            </a:r>
            <a:r>
              <a:rPr lang="ru-RU" sz="3200" b="1" i="1" dirty="0" smtClean="0">
                <a:solidFill>
                  <a:srgbClr val="00B050"/>
                </a:solidFill>
              </a:rPr>
              <a:t>)</a:t>
            </a: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24</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03481" y="989712"/>
              <a:ext cx="964172" cy="188689"/>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i="1" dirty="0" smtClean="0">
                  <a:solidFill>
                    <a:srgbClr val="00B050"/>
                  </a:solidFill>
                  <a:latin typeface="Bookman Old Style" panose="02050604050505020204" pitchFamily="18" charset="0"/>
                </a:rPr>
                <a:t>января</a:t>
              </a:r>
              <a:endParaRPr lang="ru-RU" sz="12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3" name="Рисунок 2"/>
          <p:cNvPicPr>
            <a:picLocks noChangeAspect="1"/>
          </p:cNvPicPr>
          <p:nvPr/>
        </p:nvPicPr>
        <p:blipFill>
          <a:blip r:embed="rId6"/>
          <a:stretch>
            <a:fillRect/>
          </a:stretch>
        </p:blipFill>
        <p:spPr>
          <a:xfrm>
            <a:off x="517055" y="1300155"/>
            <a:ext cx="3755923" cy="4603004"/>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val="4088971436"/>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050938"/>
            <a:ext cx="7171024" cy="5002725"/>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a:solidFill>
                  <a:srgbClr val="003366"/>
                </a:solidFill>
              </a:rPr>
              <a:t> </a:t>
            </a:r>
            <a:r>
              <a:rPr lang="ru-RU" sz="2200" i="1" dirty="0" smtClean="0">
                <a:solidFill>
                  <a:srgbClr val="003366"/>
                </a:solidFill>
              </a:rPr>
              <a:t>   </a:t>
            </a:r>
            <a:r>
              <a:rPr lang="ru-RU" sz="2200" i="1" dirty="0" smtClean="0">
                <a:solidFill>
                  <a:srgbClr val="003366"/>
                </a:solidFill>
              </a:rPr>
              <a:t> </a:t>
            </a:r>
            <a:r>
              <a:rPr lang="ru-RU" sz="2800" i="1" dirty="0" smtClean="0">
                <a:solidFill>
                  <a:srgbClr val="003366"/>
                </a:solidFill>
              </a:rPr>
              <a:t>Русский </a:t>
            </a:r>
            <a:r>
              <a:rPr lang="ru-RU" sz="2800" i="1" dirty="0">
                <a:solidFill>
                  <a:srgbClr val="003366"/>
                </a:solidFill>
              </a:rPr>
              <a:t>и советский лингвист, один из организаторов реформы русской орфографии, член-корреспондент АН СССР. Известен главным образом как редактор и соавтор одного из основных толковых словарей русского языка</a:t>
            </a:r>
            <a:r>
              <a:rPr lang="ru-RU" sz="2800" i="1" dirty="0" smtClean="0">
                <a:solidFill>
                  <a:srgbClr val="003366"/>
                </a:solidFill>
              </a:rPr>
              <a:t>.</a:t>
            </a:r>
            <a:endParaRPr lang="ru-RU" sz="2800" i="1" dirty="0">
              <a:solidFill>
                <a:srgbClr val="003366"/>
              </a:solidFill>
            </a:endParaRPr>
          </a:p>
          <a:p>
            <a:pPr algn="just"/>
            <a:r>
              <a:rPr lang="ru-RU" sz="2200" i="1" dirty="0">
                <a:solidFill>
                  <a:srgbClr val="003366"/>
                </a:solidFill>
              </a:rPr>
              <a:t> </a:t>
            </a:r>
          </a:p>
          <a:p>
            <a:pPr algn="just"/>
            <a:r>
              <a:rPr lang="ru-RU" sz="2400" dirty="0" smtClean="0">
                <a:solidFill>
                  <a:srgbClr val="003366"/>
                </a:solidFill>
                <a:effectLst>
                  <a:outerShdw blurRad="38100" dist="38100" dir="2700000" algn="tl">
                    <a:srgbClr val="000000">
                      <a:alpha val="43137"/>
                    </a:srgbClr>
                  </a:outerShdw>
                </a:effectLst>
              </a:rPr>
              <a:t> </a:t>
            </a:r>
            <a:endParaRPr lang="ru-RU" sz="28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629570" y="34925"/>
            <a:ext cx="9487663" cy="1016014"/>
          </a:xfrm>
          <a:prstGeom prst="roundRect">
            <a:avLst>
              <a:gd name="adj" fmla="val 0"/>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lvl="0" indent="457200" algn="ctr"/>
            <a:r>
              <a:rPr lang="ru-RU" sz="3200" b="1" i="1" dirty="0">
                <a:solidFill>
                  <a:srgbClr val="00B050"/>
                </a:solidFill>
              </a:rPr>
              <a:t>150 лет со дня рождения </a:t>
            </a:r>
            <a:endParaRPr lang="ru-RU" sz="3200" b="1" i="1" dirty="0" smtClean="0">
              <a:solidFill>
                <a:srgbClr val="00B050"/>
              </a:solidFill>
            </a:endParaRPr>
          </a:p>
          <a:p>
            <a:pPr lvl="0" indent="457200" algn="ctr"/>
            <a:r>
              <a:rPr lang="ru-RU" sz="3200" b="1" i="1" dirty="0" smtClean="0">
                <a:solidFill>
                  <a:srgbClr val="00B050"/>
                </a:solidFill>
              </a:rPr>
              <a:t>Дмитрия </a:t>
            </a:r>
            <a:r>
              <a:rPr lang="ru-RU" sz="3200" b="1" i="1" dirty="0">
                <a:solidFill>
                  <a:srgbClr val="00B050"/>
                </a:solidFill>
              </a:rPr>
              <a:t>Николаевича Ушакова (1873-1942</a:t>
            </a:r>
            <a:r>
              <a:rPr lang="ru-RU" sz="3200" b="1" i="1" dirty="0" smtClean="0">
                <a:solidFill>
                  <a:srgbClr val="00B050"/>
                </a:solidFill>
              </a:rPr>
              <a:t>)</a:t>
            </a: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24</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03481" y="989712"/>
              <a:ext cx="964172" cy="188689"/>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i="1" dirty="0" smtClean="0">
                  <a:solidFill>
                    <a:srgbClr val="00B050"/>
                  </a:solidFill>
                  <a:latin typeface="Bookman Old Style" panose="02050604050505020204" pitchFamily="18" charset="0"/>
                </a:rPr>
                <a:t>января</a:t>
              </a:r>
              <a:endParaRPr lang="ru-RU" sz="12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995511" y="1345506"/>
            <a:ext cx="3066259" cy="4696425"/>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val="3895451340"/>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955177" y="1163539"/>
            <a:ext cx="7127668" cy="4705787"/>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i="1" dirty="0">
                <a:solidFill>
                  <a:srgbClr val="003366"/>
                </a:solidFill>
              </a:rPr>
              <a:t> </a:t>
            </a:r>
            <a:r>
              <a:rPr lang="ru-RU" sz="2800" i="1" dirty="0" smtClean="0">
                <a:solidFill>
                  <a:srgbClr val="003366"/>
                </a:solidFill>
              </a:rPr>
              <a:t>    Праздник </a:t>
            </a:r>
            <a:r>
              <a:rPr lang="ru-RU" sz="2800" i="1" dirty="0">
                <a:solidFill>
                  <a:srgbClr val="003366"/>
                </a:solidFill>
              </a:rPr>
              <a:t>был установлен в 1850 году, в честь подписания указа об открытии Московского университета. Изначально в нём принимали участие лишь студенты Московского университета, впоследствии праздник распространился и на студентов других учебных заведений. В РФ праздник был закреплен Указом Президента Российской Федерации «О Дне российского студенчества» № 7 от 25 января 2005 </a:t>
            </a:r>
            <a:r>
              <a:rPr lang="ru-RU" sz="2800" i="1" dirty="0" smtClean="0">
                <a:solidFill>
                  <a:srgbClr val="003366"/>
                </a:solidFill>
              </a:rPr>
              <a:t>года.</a:t>
            </a:r>
            <a:endParaRPr lang="ru-RU" sz="26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82791" y="138895"/>
            <a:ext cx="9500054"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400" b="1" i="1" dirty="0" smtClean="0">
                <a:solidFill>
                  <a:srgbClr val="00B050"/>
                </a:solidFill>
              </a:rPr>
              <a:t>День российского  </a:t>
            </a:r>
            <a:r>
              <a:rPr lang="ru-RU" sz="3400" b="1" i="1" dirty="0">
                <a:solidFill>
                  <a:srgbClr val="00B050"/>
                </a:solidFill>
              </a:rPr>
              <a:t>студента (Татьянин день) </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25</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100" b="1" i="1" dirty="0" smtClean="0">
                  <a:solidFill>
                    <a:srgbClr val="00B050"/>
                  </a:solidFill>
                  <a:latin typeface="Bookman Old Style" panose="02050604050505020204" pitchFamily="18" charset="0"/>
                </a:rPr>
                <a:t>января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5" name="Рисунок 4"/>
          <p:cNvPicPr>
            <a:picLocks noChangeAspect="1"/>
          </p:cNvPicPr>
          <p:nvPr/>
        </p:nvPicPr>
        <p:blipFill>
          <a:blip r:embed="rId6"/>
          <a:stretch>
            <a:fillRect/>
          </a:stretch>
        </p:blipFill>
        <p:spPr>
          <a:xfrm>
            <a:off x="696444" y="1286507"/>
            <a:ext cx="3342419" cy="4705526"/>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val="2800948570"/>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070840"/>
            <a:ext cx="7147322" cy="4800169"/>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i="1" dirty="0">
                <a:solidFill>
                  <a:srgbClr val="003366"/>
                </a:solidFill>
              </a:rPr>
              <a:t> </a:t>
            </a:r>
            <a:r>
              <a:rPr lang="ru-RU" sz="2800" i="1" dirty="0" smtClean="0">
                <a:solidFill>
                  <a:srgbClr val="003366"/>
                </a:solidFill>
              </a:rPr>
              <a:t>    Президент </a:t>
            </a:r>
            <a:r>
              <a:rPr lang="ru-RU" sz="2800" i="1" dirty="0">
                <a:solidFill>
                  <a:srgbClr val="003366"/>
                </a:solidFill>
              </a:rPr>
              <a:t>Владимир Путин официально объявил 2023 год в России Годом педагога </a:t>
            </a:r>
            <a:endParaRPr lang="ru-RU" sz="2800" i="1" dirty="0" smtClean="0">
              <a:solidFill>
                <a:srgbClr val="003366"/>
              </a:solidFill>
            </a:endParaRPr>
          </a:p>
          <a:p>
            <a:pPr algn="just"/>
            <a:r>
              <a:rPr lang="ru-RU" sz="2800" i="1" dirty="0" smtClean="0">
                <a:solidFill>
                  <a:srgbClr val="003366"/>
                </a:solidFill>
              </a:rPr>
              <a:t>и </a:t>
            </a:r>
            <a:r>
              <a:rPr lang="ru-RU" sz="2800" i="1" dirty="0">
                <a:solidFill>
                  <a:srgbClr val="003366"/>
                </a:solidFill>
              </a:rPr>
              <a:t>наставника. </a:t>
            </a:r>
          </a:p>
          <a:p>
            <a:pPr algn="just"/>
            <a:r>
              <a:rPr lang="ru-RU" sz="2800" i="1" dirty="0" smtClean="0">
                <a:solidFill>
                  <a:srgbClr val="003366"/>
                </a:solidFill>
              </a:rPr>
              <a:t>      Как </a:t>
            </a:r>
            <a:r>
              <a:rPr lang="ru-RU" sz="2800" i="1" dirty="0">
                <a:solidFill>
                  <a:srgbClr val="003366"/>
                </a:solidFill>
              </a:rPr>
              <a:t>отмечается в президентском указе, решение принято в целях признания особого статуса педагогических работников, в том числе тех, кто ведет наставническую деятельность</a:t>
            </a:r>
            <a:r>
              <a:rPr lang="ru-RU" sz="2800" dirty="0" smtClean="0">
                <a:solidFill>
                  <a:srgbClr val="003366"/>
                </a:solidFill>
                <a:effectLst>
                  <a:outerShdw blurRad="38100" dist="38100" dir="2700000" algn="tl">
                    <a:srgbClr val="000000">
                      <a:alpha val="43137"/>
                    </a:srgbClr>
                  </a:outerShdw>
                </a:effectLst>
              </a:rPr>
              <a:t>. </a:t>
            </a:r>
          </a:p>
        </p:txBody>
      </p:sp>
      <p:sp>
        <p:nvSpPr>
          <p:cNvPr id="106" name="Скругленный прямоугольник 105"/>
          <p:cNvSpPr/>
          <p:nvPr/>
        </p:nvSpPr>
        <p:spPr>
          <a:xfrm>
            <a:off x="2582791" y="138895"/>
            <a:ext cx="9500054"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smtClean="0">
                <a:solidFill>
                  <a:srgbClr val="00B050"/>
                </a:solidFill>
              </a:rPr>
              <a:t>2023 год – </a:t>
            </a:r>
            <a:r>
              <a:rPr lang="ru-RU" sz="3600" b="1" i="1" dirty="0">
                <a:solidFill>
                  <a:srgbClr val="00B050"/>
                </a:solidFill>
              </a:rPr>
              <a:t>Год педагога и </a:t>
            </a:r>
            <a:r>
              <a:rPr lang="ru-RU" sz="3600" b="1" i="1" dirty="0" smtClean="0">
                <a:solidFill>
                  <a:srgbClr val="00B050"/>
                </a:solidFill>
              </a:rPr>
              <a:t>наставника </a:t>
            </a:r>
            <a:endParaRPr lang="ru-RU" sz="36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100" b="1" i="1" dirty="0" smtClean="0">
                  <a:solidFill>
                    <a:srgbClr val="00B050"/>
                  </a:solidFill>
                  <a:latin typeface="Bookman Old Style" panose="02050604050505020204" pitchFamily="18" charset="0"/>
                </a:rPr>
                <a:t>январь</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3" name="Рисунок 2"/>
          <p:cNvPicPr>
            <a:picLocks noChangeAspect="1"/>
          </p:cNvPicPr>
          <p:nvPr/>
        </p:nvPicPr>
        <p:blipFill>
          <a:blip r:embed="rId6"/>
          <a:stretch>
            <a:fillRect/>
          </a:stretch>
        </p:blipFill>
        <p:spPr>
          <a:xfrm>
            <a:off x="921271" y="1273773"/>
            <a:ext cx="3323039" cy="46958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96228575"/>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955177" y="1163539"/>
            <a:ext cx="7127668" cy="4705787"/>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i="1" dirty="0">
                <a:solidFill>
                  <a:srgbClr val="003366"/>
                </a:solidFill>
              </a:rPr>
              <a:t> </a:t>
            </a:r>
            <a:r>
              <a:rPr lang="ru-RU" sz="2800" i="1" dirty="0" smtClean="0">
                <a:solidFill>
                  <a:srgbClr val="003366"/>
                </a:solidFill>
              </a:rPr>
              <a:t>   Легенда </a:t>
            </a:r>
            <a:r>
              <a:rPr lang="ru-RU" sz="2800" i="1" dirty="0">
                <a:solidFill>
                  <a:srgbClr val="003366"/>
                </a:solidFill>
              </a:rPr>
              <a:t>авторской музыки, актер театра и кино, Владимир Высоцкий был кумиром миллионов</a:t>
            </a:r>
            <a:r>
              <a:rPr lang="ru-RU" sz="2800" i="1" dirty="0" smtClean="0">
                <a:solidFill>
                  <a:srgbClr val="003366"/>
                </a:solidFill>
              </a:rPr>
              <a:t>.</a:t>
            </a:r>
          </a:p>
          <a:p>
            <a:pPr algn="just"/>
            <a:r>
              <a:rPr lang="ru-RU" sz="2800" i="1" dirty="0">
                <a:solidFill>
                  <a:srgbClr val="003366"/>
                </a:solidFill>
              </a:rPr>
              <a:t> </a:t>
            </a:r>
            <a:r>
              <a:rPr lang="ru-RU" sz="2800" i="1" dirty="0" smtClean="0">
                <a:solidFill>
                  <a:srgbClr val="003366"/>
                </a:solidFill>
              </a:rPr>
              <a:t>  </a:t>
            </a:r>
            <a:r>
              <a:rPr lang="ru-RU" sz="2800" i="1" dirty="0">
                <a:solidFill>
                  <a:srgbClr val="003366"/>
                </a:solidFill>
              </a:rPr>
              <a:t>Песни в его исполнении звучат в десятке фильмов — «Короткие встречи», «Вертикаль», «Я родом из детства». </a:t>
            </a:r>
            <a:endParaRPr lang="ru-RU" sz="26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478514" y="53531"/>
            <a:ext cx="9713485" cy="970108"/>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400" b="1" i="1" dirty="0">
                <a:solidFill>
                  <a:srgbClr val="00B050"/>
                </a:solidFill>
              </a:rPr>
              <a:t>85 лет со дня рождения </a:t>
            </a:r>
            <a:endParaRPr lang="ru-RU" sz="3400" b="1" i="1" dirty="0" smtClean="0">
              <a:solidFill>
                <a:srgbClr val="00B050"/>
              </a:solidFill>
            </a:endParaRPr>
          </a:p>
          <a:p>
            <a:pPr indent="457200" algn="ctr"/>
            <a:r>
              <a:rPr lang="ru-RU" sz="3400" b="1" i="1" dirty="0" smtClean="0">
                <a:solidFill>
                  <a:srgbClr val="00B050"/>
                </a:solidFill>
              </a:rPr>
              <a:t>Владимира </a:t>
            </a:r>
            <a:r>
              <a:rPr lang="ru-RU" sz="3400" b="1" i="1" dirty="0">
                <a:solidFill>
                  <a:srgbClr val="00B050"/>
                </a:solidFill>
              </a:rPr>
              <a:t>Семёновича Высоцкого </a:t>
            </a:r>
            <a:r>
              <a:rPr lang="ru-RU" sz="3400" b="1" i="1" dirty="0" smtClean="0">
                <a:solidFill>
                  <a:srgbClr val="00B050"/>
                </a:solidFill>
              </a:rPr>
              <a:t> </a:t>
            </a:r>
            <a:endParaRPr lang="ru-RU" sz="34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25</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100" b="1" i="1" dirty="0" smtClean="0">
                  <a:solidFill>
                    <a:srgbClr val="00B050"/>
                  </a:solidFill>
                  <a:latin typeface="Bookman Old Style" panose="02050604050505020204" pitchFamily="18" charset="0"/>
                </a:rPr>
                <a:t>января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614759" y="1257390"/>
            <a:ext cx="3775717" cy="4723079"/>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val="371295535"/>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312082"/>
            <a:ext cx="7127668" cy="4705787"/>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smtClean="0">
                <a:solidFill>
                  <a:srgbClr val="003366"/>
                </a:solidFill>
              </a:rPr>
              <a:t>   </a:t>
            </a:r>
          </a:p>
          <a:p>
            <a:pPr algn="just"/>
            <a:r>
              <a:rPr lang="ru-RU" sz="2200" i="1" dirty="0">
                <a:solidFill>
                  <a:srgbClr val="003366"/>
                </a:solidFill>
              </a:rPr>
              <a:t> </a:t>
            </a:r>
            <a:r>
              <a:rPr lang="ru-RU" sz="2200" i="1" dirty="0" smtClean="0">
                <a:solidFill>
                  <a:srgbClr val="003366"/>
                </a:solidFill>
              </a:rPr>
              <a:t>    </a:t>
            </a:r>
            <a:r>
              <a:rPr lang="ru-RU" sz="2800" i="1" dirty="0" smtClean="0">
                <a:solidFill>
                  <a:srgbClr val="003366"/>
                </a:solidFill>
              </a:rPr>
              <a:t>Это </a:t>
            </a:r>
            <a:r>
              <a:rPr lang="ru-RU" sz="2800" i="1" dirty="0">
                <a:solidFill>
                  <a:srgbClr val="003366"/>
                </a:solidFill>
              </a:rPr>
              <a:t>День воинской славы России, который был установлен в соответствии с Федеральным законом «О днях воинской славы (победных днях) России» от 13 марта 1995 года</a:t>
            </a:r>
            <a:r>
              <a:rPr lang="ru-RU" sz="2800" i="1" dirty="0" smtClean="0">
                <a:solidFill>
                  <a:srgbClr val="003366"/>
                </a:solidFill>
              </a:rPr>
              <a:t>. </a:t>
            </a:r>
            <a:r>
              <a:rPr lang="ru-RU" sz="2800" i="1" dirty="0">
                <a:solidFill>
                  <a:srgbClr val="003366"/>
                </a:solidFill>
              </a:rPr>
              <a:t>27 января 1944 года закончилась героическая оборона города на Неве, продолжавшаяся на протяжении 872 дней. Немецким войскам так и не удалось вступить в город, сломить сопротивление и дух его защитников</a:t>
            </a:r>
            <a:r>
              <a:rPr lang="ru-RU" sz="2800" i="1" dirty="0" smtClean="0">
                <a:solidFill>
                  <a:srgbClr val="003366"/>
                </a:solidFill>
              </a:rPr>
              <a:t>.</a:t>
            </a:r>
            <a:r>
              <a:rPr lang="ru-RU" sz="2800" dirty="0" smtClean="0">
                <a:solidFill>
                  <a:srgbClr val="003366"/>
                </a:solidFill>
                <a:effectLst>
                  <a:outerShdw blurRad="38100" dist="38100" dir="2700000" algn="tl">
                    <a:srgbClr val="000000">
                      <a:alpha val="43137"/>
                    </a:srgbClr>
                  </a:outerShdw>
                </a:effectLst>
              </a:rPr>
              <a:t> </a:t>
            </a:r>
            <a:endParaRPr lang="ru-RU" sz="28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82791" y="138895"/>
            <a:ext cx="9500054"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400" b="1" i="1" dirty="0">
                <a:solidFill>
                  <a:srgbClr val="00B050"/>
                </a:solidFill>
              </a:rPr>
              <a:t>День полного освобождения Ленинграда </a:t>
            </a:r>
            <a:r>
              <a:rPr lang="ru-RU" sz="3400" b="1" i="1" dirty="0" smtClean="0">
                <a:solidFill>
                  <a:srgbClr val="00B050"/>
                </a:solidFill>
              </a:rPr>
              <a:t/>
            </a:r>
            <a:br>
              <a:rPr lang="ru-RU" sz="3400" b="1" i="1" dirty="0" smtClean="0">
                <a:solidFill>
                  <a:srgbClr val="00B050"/>
                </a:solidFill>
              </a:rPr>
            </a:br>
            <a:r>
              <a:rPr lang="ru-RU" sz="3400" b="1" i="1" dirty="0" smtClean="0">
                <a:solidFill>
                  <a:srgbClr val="00B050"/>
                </a:solidFill>
              </a:rPr>
              <a:t>от </a:t>
            </a:r>
            <a:r>
              <a:rPr lang="ru-RU" sz="3400" b="1" i="1" dirty="0">
                <a:solidFill>
                  <a:srgbClr val="00B050"/>
                </a:solidFill>
              </a:rPr>
              <a:t>фашистской блокады</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3020860" y="136568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27</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100" b="1" i="1" dirty="0" smtClean="0">
                  <a:solidFill>
                    <a:srgbClr val="00B050"/>
                  </a:solidFill>
                  <a:latin typeface="Bookman Old Style" panose="02050604050505020204" pitchFamily="18" charset="0"/>
                </a:rPr>
                <a:t>января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136701" y="1309128"/>
            <a:ext cx="4661722" cy="4661722"/>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val="3502766883"/>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955177" y="1163539"/>
            <a:ext cx="7127668" cy="4705787"/>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i="1" dirty="0">
                <a:solidFill>
                  <a:srgbClr val="003366"/>
                </a:solidFill>
              </a:rPr>
              <a:t> </a:t>
            </a:r>
            <a:r>
              <a:rPr lang="ru-RU" sz="2800" i="1" dirty="0" smtClean="0">
                <a:solidFill>
                  <a:srgbClr val="003366"/>
                </a:solidFill>
              </a:rPr>
              <a:t>   Леонид </a:t>
            </a:r>
            <a:r>
              <a:rPr lang="ru-RU" sz="2800" i="1" dirty="0">
                <a:solidFill>
                  <a:srgbClr val="003366"/>
                </a:solidFill>
              </a:rPr>
              <a:t>Гайдай – советский кинематографист, сценарист и актер. Народный артист РСФСР, создатель бессмертных шедевров «Операция «Ы» и другие приключения Шурика», «Кавказская пленница», «Иван Васильевич меняет профессию», «Бриллиантовая рука» </a:t>
            </a:r>
            <a:r>
              <a:rPr lang="ru-RU" sz="2800" i="1" dirty="0" smtClean="0">
                <a:solidFill>
                  <a:srgbClr val="003366"/>
                </a:solidFill>
              </a:rPr>
              <a:t>и </a:t>
            </a:r>
            <a:r>
              <a:rPr lang="ru-RU" sz="2800" i="1" dirty="0">
                <a:solidFill>
                  <a:srgbClr val="003366"/>
                </a:solidFill>
              </a:rPr>
              <a:t>многих других</a:t>
            </a:r>
            <a:r>
              <a:rPr lang="ru-RU" sz="2800" i="1" dirty="0" smtClean="0">
                <a:solidFill>
                  <a:srgbClr val="003366"/>
                </a:solidFill>
              </a:rPr>
              <a:t>.</a:t>
            </a:r>
            <a:r>
              <a:rPr lang="ru-RU" sz="2800" dirty="0" smtClean="0">
                <a:solidFill>
                  <a:srgbClr val="003366"/>
                </a:solidFill>
                <a:effectLst>
                  <a:outerShdw blurRad="38100" dist="38100" dir="2700000" algn="tl">
                    <a:srgbClr val="000000">
                      <a:alpha val="43137"/>
                    </a:srgbClr>
                  </a:outerShdw>
                </a:effectLst>
              </a:rPr>
              <a:t> </a:t>
            </a:r>
            <a:endParaRPr lang="ru-RU" sz="28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82791" y="86957"/>
            <a:ext cx="9500054" cy="946231"/>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400" b="1" i="1" dirty="0">
                <a:solidFill>
                  <a:srgbClr val="00B050"/>
                </a:solidFill>
              </a:rPr>
              <a:t>100 лет со дня рождения </a:t>
            </a:r>
            <a:endParaRPr lang="ru-RU" sz="3400" b="1" i="1" dirty="0" smtClean="0">
              <a:solidFill>
                <a:srgbClr val="00B050"/>
              </a:solidFill>
            </a:endParaRPr>
          </a:p>
          <a:p>
            <a:pPr indent="457200" algn="ctr"/>
            <a:r>
              <a:rPr lang="ru-RU" sz="3400" b="1" i="1" dirty="0" smtClean="0">
                <a:solidFill>
                  <a:srgbClr val="00B050"/>
                </a:solidFill>
              </a:rPr>
              <a:t>Леонида </a:t>
            </a:r>
            <a:r>
              <a:rPr lang="ru-RU" sz="3400" b="1" i="1" dirty="0" err="1">
                <a:solidFill>
                  <a:srgbClr val="00B050"/>
                </a:solidFill>
              </a:rPr>
              <a:t>Иовича</a:t>
            </a:r>
            <a:r>
              <a:rPr lang="ru-RU" sz="3400" b="1" i="1" dirty="0">
                <a:solidFill>
                  <a:srgbClr val="00B050"/>
                </a:solidFill>
              </a:rPr>
              <a:t> Гайдая (1923-1993</a:t>
            </a:r>
            <a:r>
              <a:rPr lang="ru-RU" sz="3400" b="1" i="1" dirty="0" smtClean="0">
                <a:solidFill>
                  <a:srgbClr val="00B050"/>
                </a:solidFill>
              </a:rPr>
              <a:t>) </a:t>
            </a:r>
            <a:endParaRPr lang="ru-RU" sz="34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30</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100" b="1" i="1" dirty="0" smtClean="0">
                  <a:solidFill>
                    <a:srgbClr val="00B050"/>
                  </a:solidFill>
                  <a:latin typeface="Bookman Old Style" panose="02050604050505020204" pitchFamily="18" charset="0"/>
                </a:rPr>
                <a:t>января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933284" y="1204248"/>
            <a:ext cx="3399654" cy="4790424"/>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val="3531086738"/>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932485" y="1075917"/>
            <a:ext cx="7150360" cy="5056173"/>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i="1" dirty="0">
                <a:solidFill>
                  <a:srgbClr val="003366"/>
                </a:solidFill>
              </a:rPr>
              <a:t> </a:t>
            </a:r>
            <a:r>
              <a:rPr lang="ru-RU" sz="2800" i="1" dirty="0" smtClean="0">
                <a:solidFill>
                  <a:srgbClr val="003366"/>
                </a:solidFill>
              </a:rPr>
              <a:t>  </a:t>
            </a:r>
            <a:r>
              <a:rPr lang="ru-RU" sz="2800" i="1" dirty="0" smtClean="0">
                <a:solidFill>
                  <a:srgbClr val="003366"/>
                </a:solidFill>
              </a:rPr>
              <a:t>  </a:t>
            </a:r>
          </a:p>
          <a:p>
            <a:pPr algn="just"/>
            <a:r>
              <a:rPr lang="ru-RU" sz="2800" i="1" dirty="0" smtClean="0">
                <a:solidFill>
                  <a:srgbClr val="003366"/>
                </a:solidFill>
              </a:rPr>
              <a:t>    30 </a:t>
            </a:r>
            <a:r>
              <a:rPr lang="ru-RU" sz="2800" i="1" dirty="0">
                <a:solidFill>
                  <a:srgbClr val="003366"/>
                </a:solidFill>
              </a:rPr>
              <a:t>января 1923 года Реввоенсовет Республики (РСФСР) издал приказ № 226 о формировании Второй высшей школы красных военных летчиков. Местом дислокации </a:t>
            </a:r>
            <a:r>
              <a:rPr lang="ru-RU" sz="2800" i="1" dirty="0" smtClean="0">
                <a:solidFill>
                  <a:srgbClr val="003366"/>
                </a:solidFill>
              </a:rPr>
              <a:t>был </a:t>
            </a:r>
            <a:r>
              <a:rPr lang="ru-RU" sz="2800" i="1" dirty="0">
                <a:solidFill>
                  <a:srgbClr val="003366"/>
                </a:solidFill>
              </a:rPr>
              <a:t>выбран Липецк</a:t>
            </a:r>
            <a:r>
              <a:rPr lang="ru-RU" sz="2800" i="1" dirty="0" smtClean="0">
                <a:solidFill>
                  <a:srgbClr val="003366"/>
                </a:solidFill>
              </a:rPr>
              <a:t>.  </a:t>
            </a:r>
            <a:r>
              <a:rPr lang="ru-RU" sz="2800" i="1" dirty="0">
                <a:solidFill>
                  <a:srgbClr val="003366"/>
                </a:solidFill>
              </a:rPr>
              <a:t>Деятельность </a:t>
            </a:r>
            <a:r>
              <a:rPr lang="ru-RU" sz="2800" i="1" dirty="0" smtClean="0">
                <a:solidFill>
                  <a:srgbClr val="003366"/>
                </a:solidFill>
              </a:rPr>
              <a:t>школы была </a:t>
            </a:r>
            <a:r>
              <a:rPr lang="ru-RU" sz="2800" i="1" dirty="0">
                <a:solidFill>
                  <a:srgbClr val="003366"/>
                </a:solidFill>
              </a:rPr>
              <a:t>заметным событием в жизни </a:t>
            </a:r>
            <a:r>
              <a:rPr lang="ru-RU" sz="2800" i="1" dirty="0" smtClean="0">
                <a:solidFill>
                  <a:srgbClr val="003366"/>
                </a:solidFill>
              </a:rPr>
              <a:t>Липецка и </a:t>
            </a:r>
            <a:r>
              <a:rPr lang="ru-RU" sz="2800" i="1" dirty="0">
                <a:solidFill>
                  <a:srgbClr val="003366"/>
                </a:solidFill>
              </a:rPr>
              <a:t>стала </a:t>
            </a:r>
            <a:r>
              <a:rPr lang="ru-RU" sz="2800" i="1" dirty="0" smtClean="0">
                <a:solidFill>
                  <a:srgbClr val="003366"/>
                </a:solidFill>
              </a:rPr>
              <a:t>началом </a:t>
            </a:r>
            <a:r>
              <a:rPr lang="ru-RU" sz="2800" i="1" dirty="0">
                <a:solidFill>
                  <a:srgbClr val="003366"/>
                </a:solidFill>
              </a:rPr>
              <a:t>авиационной истории </a:t>
            </a:r>
            <a:r>
              <a:rPr lang="ru-RU" sz="2800" i="1" dirty="0" smtClean="0">
                <a:solidFill>
                  <a:srgbClr val="003366"/>
                </a:solidFill>
              </a:rPr>
              <a:t>города.</a:t>
            </a:r>
            <a:endParaRPr lang="ru-RU" sz="2800" i="1" dirty="0">
              <a:solidFill>
                <a:srgbClr val="003366"/>
              </a:solidFill>
            </a:endParaRPr>
          </a:p>
          <a:p>
            <a:pPr algn="just"/>
            <a:r>
              <a:rPr lang="ru-RU" sz="2800" i="1">
                <a:solidFill>
                  <a:srgbClr val="003366"/>
                </a:solidFill>
              </a:rPr>
              <a:t> </a:t>
            </a:r>
            <a:r>
              <a:rPr lang="ru-RU" sz="2800" i="1" smtClean="0">
                <a:solidFill>
                  <a:srgbClr val="003366"/>
                </a:solidFill>
              </a:rPr>
              <a:t> </a:t>
            </a:r>
            <a:r>
              <a:rPr lang="ru-RU" sz="2800" i="1" smtClean="0">
                <a:solidFill>
                  <a:srgbClr val="003366"/>
                </a:solidFill>
              </a:rPr>
              <a:t> Здания </a:t>
            </a:r>
            <a:r>
              <a:rPr lang="ru-RU" sz="2800" i="1" dirty="0">
                <a:solidFill>
                  <a:srgbClr val="003366"/>
                </a:solidFill>
              </a:rPr>
              <a:t>и сооружения </a:t>
            </a:r>
            <a:r>
              <a:rPr lang="ru-RU" sz="2800" i="1" dirty="0" smtClean="0">
                <a:solidFill>
                  <a:srgbClr val="003366"/>
                </a:solidFill>
              </a:rPr>
              <a:t>послужили</a:t>
            </a:r>
            <a:r>
              <a:rPr lang="ru-RU" sz="2800" i="1" dirty="0" smtClean="0">
                <a:solidFill>
                  <a:srgbClr val="003366"/>
                </a:solidFill>
              </a:rPr>
              <a:t> </a:t>
            </a:r>
            <a:r>
              <a:rPr lang="ru-RU" sz="2800" i="1" dirty="0">
                <a:solidFill>
                  <a:srgbClr val="003366"/>
                </a:solidFill>
              </a:rPr>
              <a:t>материальной базой для размещения в 1924 году </a:t>
            </a:r>
            <a:r>
              <a:rPr lang="ru-RU" sz="2800" i="1" dirty="0" smtClean="0">
                <a:solidFill>
                  <a:srgbClr val="003366"/>
                </a:solidFill>
              </a:rPr>
              <a:t> «</a:t>
            </a:r>
            <a:r>
              <a:rPr lang="ru-RU" sz="2800" i="1" dirty="0">
                <a:solidFill>
                  <a:srgbClr val="003366"/>
                </a:solidFill>
              </a:rPr>
              <a:t>секретной немецкой школы».</a:t>
            </a:r>
          </a:p>
          <a:p>
            <a:pPr algn="just"/>
            <a:endParaRPr lang="ru-RU" sz="22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82791" y="86957"/>
            <a:ext cx="9500054" cy="946231"/>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400" b="1" i="1" dirty="0">
                <a:solidFill>
                  <a:srgbClr val="00B050"/>
                </a:solidFill>
              </a:rPr>
              <a:t>Вторая высшая школа </a:t>
            </a:r>
            <a:endParaRPr lang="ru-RU" sz="3400" b="1" i="1" dirty="0" smtClean="0">
              <a:solidFill>
                <a:srgbClr val="00B050"/>
              </a:solidFill>
            </a:endParaRPr>
          </a:p>
          <a:p>
            <a:pPr indent="457200" algn="ctr"/>
            <a:r>
              <a:rPr lang="ru-RU" sz="3400" b="1" i="1" dirty="0" smtClean="0">
                <a:solidFill>
                  <a:srgbClr val="00B050"/>
                </a:solidFill>
              </a:rPr>
              <a:t>красных </a:t>
            </a:r>
            <a:r>
              <a:rPr lang="ru-RU" sz="3400" b="1" i="1" dirty="0">
                <a:solidFill>
                  <a:srgbClr val="00B050"/>
                </a:solidFill>
              </a:rPr>
              <a:t>военных летчиков (1923) </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53215" y="6147594"/>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30</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100" b="1" i="1" dirty="0" smtClean="0">
                  <a:solidFill>
                    <a:srgbClr val="00B050"/>
                  </a:solidFill>
                  <a:latin typeface="Bookman Old Style" panose="02050604050505020204" pitchFamily="18" charset="0"/>
                </a:rPr>
                <a:t>января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171293" y="1610338"/>
            <a:ext cx="4591780" cy="3457225"/>
          </a:xfrm>
          <a:prstGeom prst="rect">
            <a:avLst/>
          </a:prstGeom>
          <a:ln>
            <a:noFill/>
          </a:ln>
          <a:effectLst>
            <a:outerShdw blurRad="190500" algn="tl" rotWithShape="0">
              <a:srgbClr val="000000">
                <a:alpha val="70000"/>
              </a:srgbClr>
            </a:outerShdw>
            <a:softEdge rad="63500"/>
          </a:effectLst>
        </p:spPr>
      </p:pic>
      <p:sp>
        <p:nvSpPr>
          <p:cNvPr id="3" name="Прямоугольник 2"/>
          <p:cNvSpPr/>
          <p:nvPr/>
        </p:nvSpPr>
        <p:spPr>
          <a:xfrm>
            <a:off x="85494" y="5233840"/>
            <a:ext cx="4803687" cy="369332"/>
          </a:xfrm>
          <a:prstGeom prst="rect">
            <a:avLst/>
          </a:prstGeom>
        </p:spPr>
        <p:txBody>
          <a:bodyPr wrap="none">
            <a:spAutoFit/>
          </a:bodyPr>
          <a:lstStyle/>
          <a:p>
            <a:r>
              <a:rPr lang="ru-RU" i="1" dirty="0" smtClean="0">
                <a:solidFill>
                  <a:srgbClr val="003366"/>
                </a:solidFill>
              </a:rPr>
              <a:t>Здание бывшего штаба Липецкой авиашколы</a:t>
            </a:r>
            <a:endParaRPr lang="ru-RU" i="1" dirty="0">
              <a:solidFill>
                <a:srgbClr val="003366"/>
              </a:solidFill>
            </a:endParaRPr>
          </a:p>
        </p:txBody>
      </p:sp>
    </p:spTree>
    <p:extLst>
      <p:ext uri="{BB962C8B-B14F-4D97-AF65-F5344CB8AC3E}">
        <p14:creationId xmlns:p14="http://schemas.microsoft.com/office/powerpoint/2010/main" val="3226567140"/>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16500" y="1233149"/>
            <a:ext cx="7066345" cy="4705787"/>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i="1" dirty="0">
                <a:solidFill>
                  <a:srgbClr val="003366"/>
                </a:solidFill>
              </a:rPr>
              <a:t> </a:t>
            </a:r>
            <a:r>
              <a:rPr lang="ru-RU" sz="2800" i="1" dirty="0" smtClean="0">
                <a:solidFill>
                  <a:srgbClr val="003366"/>
                </a:solidFill>
              </a:rPr>
              <a:t>   </a:t>
            </a:r>
            <a:r>
              <a:rPr lang="ru-RU" sz="2800" i="1" dirty="0" smtClean="0">
                <a:solidFill>
                  <a:srgbClr val="003366"/>
                </a:solidFill>
              </a:rPr>
              <a:t>Ежегодно </a:t>
            </a:r>
            <a:r>
              <a:rPr lang="ru-RU" sz="2800" i="1" dirty="0">
                <a:solidFill>
                  <a:srgbClr val="003366"/>
                </a:solidFill>
              </a:rPr>
              <a:t>в России отмечается Неделя "Музей и дети". В 2022 году она проходит с 4 по 10 января. Проведение Недели способствует созданию условий для развития творческих способностей участников, навыков краеведческой работы педагогов и обучающихся, расширению исторических знаний </a:t>
            </a:r>
            <a:r>
              <a:rPr lang="ru-RU" sz="2800" i="1" dirty="0" smtClean="0">
                <a:solidFill>
                  <a:srgbClr val="003366"/>
                </a:solidFill>
              </a:rPr>
              <a:t>и </a:t>
            </a:r>
            <a:r>
              <a:rPr lang="ru-RU" sz="2800" i="1" dirty="0">
                <a:solidFill>
                  <a:srgbClr val="003366"/>
                </a:solidFill>
              </a:rPr>
              <a:t>представлений о родном крае, воспитанию внутренней культуры современных школьников</a:t>
            </a:r>
            <a:r>
              <a:rPr lang="ru-RU" sz="2800" i="1" dirty="0" smtClean="0">
                <a:solidFill>
                  <a:srgbClr val="003366"/>
                </a:solidFill>
              </a:rPr>
              <a:t>.</a:t>
            </a:r>
            <a:endParaRPr lang="ru-RU" sz="2800" dirty="0" smtClean="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82791" y="138895"/>
            <a:ext cx="9500054"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a:solidFill>
                  <a:srgbClr val="00B050"/>
                </a:solidFill>
              </a:rPr>
              <a:t>4–10 января — Неделя «Музей и дети</a:t>
            </a:r>
            <a:r>
              <a:rPr lang="ru-RU" sz="3600" b="1" i="1" dirty="0" smtClean="0">
                <a:solidFill>
                  <a:srgbClr val="00B050"/>
                </a:solidFill>
              </a:rPr>
              <a:t>»  </a:t>
            </a:r>
            <a:endParaRPr lang="ru-RU" sz="36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100" b="1" i="1" dirty="0" smtClean="0">
                  <a:solidFill>
                    <a:srgbClr val="00B050"/>
                  </a:solidFill>
                  <a:latin typeface="Bookman Old Style" panose="02050604050505020204" pitchFamily="18" charset="0"/>
                </a:rPr>
                <a:t>января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5" name="Рисунок 4"/>
          <p:cNvPicPr>
            <a:picLocks noChangeAspect="1"/>
          </p:cNvPicPr>
          <p:nvPr/>
        </p:nvPicPr>
        <p:blipFill>
          <a:blip r:embed="rId6"/>
          <a:stretch>
            <a:fillRect/>
          </a:stretch>
        </p:blipFill>
        <p:spPr>
          <a:xfrm>
            <a:off x="569467" y="1423006"/>
            <a:ext cx="4097865" cy="45422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00074227"/>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16500" y="1233149"/>
            <a:ext cx="7066345" cy="4705787"/>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i="1" dirty="0">
                <a:solidFill>
                  <a:srgbClr val="003366"/>
                </a:solidFill>
              </a:rPr>
              <a:t> </a:t>
            </a:r>
            <a:r>
              <a:rPr lang="ru-RU" sz="2800" i="1" dirty="0" smtClean="0">
                <a:solidFill>
                  <a:srgbClr val="003366"/>
                </a:solidFill>
              </a:rPr>
              <a:t>    Камерная </a:t>
            </a:r>
            <a:r>
              <a:rPr lang="ru-RU" sz="2800" i="1" dirty="0">
                <a:solidFill>
                  <a:srgbClr val="003366"/>
                </a:solidFill>
              </a:rPr>
              <a:t>певица и педагог. Родилась </a:t>
            </a:r>
            <a:r>
              <a:rPr lang="ru-RU" sz="2800" i="1" dirty="0" smtClean="0">
                <a:solidFill>
                  <a:srgbClr val="003366"/>
                </a:solidFill>
              </a:rPr>
              <a:t>в городе </a:t>
            </a:r>
            <a:r>
              <a:rPr lang="ru-RU" sz="2800" i="1" dirty="0">
                <a:solidFill>
                  <a:srgbClr val="003366"/>
                </a:solidFill>
              </a:rPr>
              <a:t>Усмани  в семье музыкантов. </a:t>
            </a:r>
            <a:endParaRPr lang="ru-RU" sz="2800" i="1" dirty="0" smtClean="0">
              <a:solidFill>
                <a:srgbClr val="003366"/>
              </a:solidFill>
            </a:endParaRPr>
          </a:p>
          <a:p>
            <a:pPr algn="just"/>
            <a:r>
              <a:rPr lang="ru-RU" sz="2800" i="1" dirty="0" smtClean="0">
                <a:solidFill>
                  <a:srgbClr val="003366"/>
                </a:solidFill>
              </a:rPr>
              <a:t>      Надежда  Юрьевна Юренева </a:t>
            </a:r>
            <a:r>
              <a:rPr lang="ru-RU" sz="2800" i="1" dirty="0">
                <a:solidFill>
                  <a:srgbClr val="003366"/>
                </a:solidFill>
              </a:rPr>
              <a:t>– талантливый педагог</a:t>
            </a:r>
            <a:r>
              <a:rPr lang="ru-RU" sz="2800" i="1" dirty="0" smtClean="0">
                <a:solidFill>
                  <a:srgbClr val="003366"/>
                </a:solidFill>
              </a:rPr>
              <a:t>, </a:t>
            </a:r>
            <a:r>
              <a:rPr lang="ru-RU" sz="2800" i="1" dirty="0">
                <a:solidFill>
                  <a:srgbClr val="003366"/>
                </a:solidFill>
              </a:rPr>
              <a:t>преподавала камерное пение в Ленинградской консерватории (1959-1979) и Российской академии музыки имени Гнесиных (1979-2006</a:t>
            </a:r>
            <a:r>
              <a:rPr lang="ru-RU" sz="2800" i="1" dirty="0" smtClean="0">
                <a:solidFill>
                  <a:srgbClr val="003366"/>
                </a:solidFill>
              </a:rPr>
              <a:t>), </a:t>
            </a:r>
            <a:r>
              <a:rPr lang="ru-RU" sz="2800" i="1" dirty="0">
                <a:solidFill>
                  <a:srgbClr val="003366"/>
                </a:solidFill>
              </a:rPr>
              <a:t>профессор</a:t>
            </a:r>
            <a:r>
              <a:rPr lang="ru-RU" sz="2800" i="1" dirty="0" smtClean="0">
                <a:solidFill>
                  <a:srgbClr val="003366"/>
                </a:solidFill>
              </a:rPr>
              <a:t>.</a:t>
            </a:r>
            <a:endParaRPr lang="ru-RU" sz="2800" dirty="0" smtClean="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82791" y="138895"/>
            <a:ext cx="9500054"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a:solidFill>
                  <a:srgbClr val="00B050"/>
                </a:solidFill>
              </a:rPr>
              <a:t>Юренева Надежда Юрьевна (1933-2006) </a:t>
            </a:r>
            <a:r>
              <a:rPr lang="ru-RU" sz="3600" b="1" i="1" dirty="0" smtClean="0">
                <a:solidFill>
                  <a:srgbClr val="00B050"/>
                </a:solidFill>
              </a:rPr>
              <a:t> </a:t>
            </a:r>
            <a:endParaRPr lang="ru-RU" sz="36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11</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100" b="1" i="1" dirty="0" smtClean="0">
                  <a:solidFill>
                    <a:srgbClr val="00B050"/>
                  </a:solidFill>
                  <a:latin typeface="Bookman Old Style" panose="02050604050505020204" pitchFamily="18" charset="0"/>
                </a:rPr>
                <a:t>января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927082" y="1242315"/>
            <a:ext cx="2881143" cy="47936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77887132"/>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16500" y="1163539"/>
            <a:ext cx="7066345" cy="4705787"/>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r>
              <a:rPr lang="ru-RU" sz="2800" i="1" dirty="0" smtClean="0">
                <a:solidFill>
                  <a:srgbClr val="003366"/>
                </a:solidFill>
              </a:rPr>
              <a:t>Сегодня </a:t>
            </a:r>
            <a:r>
              <a:rPr lang="ru-RU" sz="2800" i="1" dirty="0">
                <a:solidFill>
                  <a:srgbClr val="003366"/>
                </a:solidFill>
              </a:rPr>
              <a:t>будет Рождество,</a:t>
            </a:r>
          </a:p>
          <a:p>
            <a:r>
              <a:rPr lang="ru-RU" sz="2800" i="1" dirty="0">
                <a:solidFill>
                  <a:srgbClr val="003366"/>
                </a:solidFill>
              </a:rPr>
              <a:t>весь город в </a:t>
            </a:r>
            <a:r>
              <a:rPr lang="ru-RU" sz="2800" i="1" dirty="0" err="1">
                <a:solidFill>
                  <a:srgbClr val="003366"/>
                </a:solidFill>
              </a:rPr>
              <a:t>ожиданьи</a:t>
            </a:r>
            <a:r>
              <a:rPr lang="ru-RU" sz="2800" i="1" dirty="0">
                <a:solidFill>
                  <a:srgbClr val="003366"/>
                </a:solidFill>
              </a:rPr>
              <a:t> тайны,</a:t>
            </a:r>
          </a:p>
          <a:p>
            <a:r>
              <a:rPr lang="ru-RU" sz="2800" i="1" dirty="0">
                <a:solidFill>
                  <a:srgbClr val="003366"/>
                </a:solidFill>
              </a:rPr>
              <a:t>он дремлет в инее хрустальном</a:t>
            </a:r>
          </a:p>
          <a:p>
            <a:r>
              <a:rPr lang="ru-RU" sz="2800" i="1" dirty="0">
                <a:solidFill>
                  <a:srgbClr val="003366"/>
                </a:solidFill>
              </a:rPr>
              <a:t>и ждет: свершится волшебство. </a:t>
            </a:r>
          </a:p>
          <a:p>
            <a:pPr algn="just"/>
            <a:r>
              <a:rPr lang="ru-RU" sz="2800" i="1" dirty="0" smtClean="0">
                <a:solidFill>
                  <a:srgbClr val="003366"/>
                </a:solidFill>
              </a:rPr>
              <a:t>                        </a:t>
            </a:r>
          </a:p>
          <a:p>
            <a:pPr algn="just"/>
            <a:r>
              <a:rPr lang="ru-RU" sz="2800" i="1" dirty="0">
                <a:solidFill>
                  <a:srgbClr val="003366"/>
                </a:solidFill>
              </a:rPr>
              <a:t> </a:t>
            </a:r>
            <a:r>
              <a:rPr lang="ru-RU" sz="2800" i="1" dirty="0" smtClean="0">
                <a:solidFill>
                  <a:srgbClr val="003366"/>
                </a:solidFill>
              </a:rPr>
              <a:t>                                             </a:t>
            </a:r>
            <a:r>
              <a:rPr lang="ru-RU" sz="2400" i="1" dirty="0" smtClean="0">
                <a:solidFill>
                  <a:srgbClr val="003366"/>
                </a:solidFill>
              </a:rPr>
              <a:t>Ирина </a:t>
            </a:r>
            <a:r>
              <a:rPr lang="ru-RU" sz="2400" i="1" dirty="0">
                <a:solidFill>
                  <a:srgbClr val="003366"/>
                </a:solidFill>
              </a:rPr>
              <a:t>Афонская</a:t>
            </a:r>
          </a:p>
          <a:p>
            <a:endParaRPr lang="ru-RU" sz="2600" dirty="0" smtClean="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82791" y="138895"/>
            <a:ext cx="9500054"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a:solidFill>
                  <a:srgbClr val="00B050"/>
                </a:solidFill>
              </a:rPr>
              <a:t>Православный праздник Рождество </a:t>
            </a:r>
            <a:r>
              <a:rPr lang="ru-RU" sz="3200" b="1" i="1" dirty="0" smtClean="0">
                <a:solidFill>
                  <a:srgbClr val="00B050"/>
                </a:solidFill>
              </a:rPr>
              <a:t>Христово</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a:solidFill>
                    <a:srgbClr val="00B050"/>
                  </a:solidFill>
                  <a:latin typeface="Bookman Old Style" panose="02050604050505020204" pitchFamily="18" charset="0"/>
                </a:rPr>
                <a:t>7</a:t>
              </a: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100" b="1" i="1" dirty="0" smtClean="0">
                  <a:solidFill>
                    <a:srgbClr val="00B050"/>
                  </a:solidFill>
                  <a:latin typeface="Bookman Old Style" panose="02050604050505020204" pitchFamily="18" charset="0"/>
                </a:rPr>
                <a:t>января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36300" y="1877647"/>
            <a:ext cx="4764300" cy="3263236"/>
          </a:xfrm>
          <a:prstGeom prst="rect">
            <a:avLst/>
          </a:prstGeom>
          <a:effectLst>
            <a:softEdge rad="63500"/>
          </a:effectLst>
        </p:spPr>
      </p:pic>
    </p:spTree>
    <p:extLst>
      <p:ext uri="{BB962C8B-B14F-4D97-AF65-F5344CB8AC3E}">
        <p14:creationId xmlns:p14="http://schemas.microsoft.com/office/powerpoint/2010/main" val="937854002"/>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16500" y="1233149"/>
            <a:ext cx="7066345" cy="4705787"/>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i="1" dirty="0">
                <a:solidFill>
                  <a:srgbClr val="003366"/>
                </a:solidFill>
              </a:rPr>
              <a:t> </a:t>
            </a:r>
            <a:r>
              <a:rPr lang="ru-RU" sz="2800" i="1" dirty="0" smtClean="0">
                <a:solidFill>
                  <a:srgbClr val="003366"/>
                </a:solidFill>
              </a:rPr>
              <a:t>   Праздник </a:t>
            </a:r>
            <a:r>
              <a:rPr lang="ru-RU" sz="2800" i="1" dirty="0">
                <a:solidFill>
                  <a:srgbClr val="003366"/>
                </a:solidFill>
              </a:rPr>
              <a:t>у</a:t>
            </a:r>
            <a:r>
              <a:rPr lang="ru-RU" sz="2800" i="1" dirty="0" smtClean="0">
                <a:solidFill>
                  <a:srgbClr val="003366"/>
                </a:solidFill>
              </a:rPr>
              <a:t>чреждён </a:t>
            </a:r>
            <a:r>
              <a:rPr lang="ru-RU" sz="2800" i="1" dirty="0">
                <a:solidFill>
                  <a:srgbClr val="003366"/>
                </a:solidFill>
              </a:rPr>
              <a:t>8 января 1998 года Правительством Москвы по инициативе Московского детского фонда в связи со столетием первого показа кино для </a:t>
            </a:r>
            <a:r>
              <a:rPr lang="ru-RU" sz="2800" i="1" dirty="0" smtClean="0">
                <a:solidFill>
                  <a:srgbClr val="003366"/>
                </a:solidFill>
              </a:rPr>
              <a:t>детей</a:t>
            </a:r>
            <a:r>
              <a:rPr lang="ru-RU" sz="2800" dirty="0" smtClean="0">
                <a:solidFill>
                  <a:srgbClr val="003366"/>
                </a:solidFill>
                <a:effectLst>
                  <a:outerShdw blurRad="38100" dist="38100" dir="2700000" algn="tl">
                    <a:srgbClr val="000000">
                      <a:alpha val="43137"/>
                    </a:srgbClr>
                  </a:outerShdw>
                </a:effectLst>
              </a:rPr>
              <a:t>.</a:t>
            </a:r>
          </a:p>
        </p:txBody>
      </p:sp>
      <p:sp>
        <p:nvSpPr>
          <p:cNvPr id="106" name="Скругленный прямоугольник 105"/>
          <p:cNvSpPr/>
          <p:nvPr/>
        </p:nvSpPr>
        <p:spPr>
          <a:xfrm>
            <a:off x="2582791" y="138895"/>
            <a:ext cx="9500054"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a:solidFill>
                  <a:srgbClr val="00B050"/>
                </a:solidFill>
              </a:rPr>
              <a:t>День детского кино </a:t>
            </a:r>
            <a:r>
              <a:rPr lang="ru-RU" sz="3600" b="1" i="1" dirty="0" smtClean="0">
                <a:solidFill>
                  <a:srgbClr val="00B050"/>
                </a:solidFill>
              </a:rPr>
              <a:t> </a:t>
            </a:r>
            <a:endParaRPr lang="ru-RU" sz="36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a:solidFill>
                    <a:srgbClr val="00B050"/>
                  </a:solidFill>
                  <a:latin typeface="Bookman Old Style" panose="02050604050505020204" pitchFamily="18" charset="0"/>
                </a:rPr>
                <a:t>8</a:t>
              </a: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100" b="1" i="1" dirty="0" smtClean="0">
                  <a:solidFill>
                    <a:srgbClr val="00B050"/>
                  </a:solidFill>
                  <a:latin typeface="Bookman Old Style" panose="02050604050505020204" pitchFamily="18" charset="0"/>
                </a:rPr>
                <a:t>января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3" name="Рисунок 2"/>
          <p:cNvPicPr>
            <a:picLocks noChangeAspect="1"/>
          </p:cNvPicPr>
          <p:nvPr/>
        </p:nvPicPr>
        <p:blipFill>
          <a:blip r:embed="rId6"/>
          <a:stretch>
            <a:fillRect/>
          </a:stretch>
        </p:blipFill>
        <p:spPr>
          <a:xfrm>
            <a:off x="219037" y="1877647"/>
            <a:ext cx="4518063" cy="34335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44049877"/>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074915"/>
            <a:ext cx="7302500" cy="5002725"/>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a:solidFill>
                  <a:srgbClr val="003366"/>
                </a:solidFill>
              </a:rPr>
              <a:t> </a:t>
            </a:r>
            <a:r>
              <a:rPr lang="ru-RU" sz="2200" i="1" dirty="0" smtClean="0">
                <a:solidFill>
                  <a:srgbClr val="003366"/>
                </a:solidFill>
              </a:rPr>
              <a:t>   </a:t>
            </a:r>
            <a:r>
              <a:rPr lang="ru-RU" sz="2800" i="1" dirty="0" smtClean="0">
                <a:solidFill>
                  <a:srgbClr val="003366"/>
                </a:solidFill>
              </a:rPr>
              <a:t>Русский  </a:t>
            </a:r>
            <a:r>
              <a:rPr lang="ru-RU" sz="2800" i="1" dirty="0">
                <a:solidFill>
                  <a:srgbClr val="003366"/>
                </a:solidFill>
              </a:rPr>
              <a:t>поэт, критик и </a:t>
            </a:r>
            <a:r>
              <a:rPr lang="ru-RU" sz="2800" i="1" dirty="0" smtClean="0">
                <a:solidFill>
                  <a:srgbClr val="003366"/>
                </a:solidFill>
              </a:rPr>
              <a:t>переводчика.</a:t>
            </a:r>
          </a:p>
          <a:p>
            <a:pPr algn="just"/>
            <a:r>
              <a:rPr lang="ru-RU" sz="2800" i="1" dirty="0">
                <a:solidFill>
                  <a:srgbClr val="003366"/>
                </a:solidFill>
              </a:rPr>
              <a:t> </a:t>
            </a:r>
            <a:r>
              <a:rPr lang="ru-RU" sz="2800" i="1" dirty="0" smtClean="0">
                <a:solidFill>
                  <a:srgbClr val="003366"/>
                </a:solidFill>
              </a:rPr>
              <a:t>  </a:t>
            </a:r>
            <a:r>
              <a:rPr lang="ru-RU" sz="2800" i="1" dirty="0" smtClean="0">
                <a:solidFill>
                  <a:srgbClr val="003366"/>
                </a:solidFill>
              </a:rPr>
              <a:t>В </a:t>
            </a:r>
            <a:r>
              <a:rPr lang="ru-RU" sz="2800" i="1" dirty="0">
                <a:solidFill>
                  <a:srgbClr val="003366"/>
                </a:solidFill>
              </a:rPr>
              <a:t>1934-1937 и 1951-1955 годах был репрессирован. Реабилитирован в 1956 году. Лауреат Государственной премии СССР. Член Правления Союза писателей СССР и Союза писателей РСФСР. </a:t>
            </a:r>
            <a:endParaRPr lang="ru-RU" sz="28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478514" y="86957"/>
            <a:ext cx="10043686" cy="936682"/>
          </a:xfrm>
          <a:prstGeom prst="roundRect">
            <a:avLst>
              <a:gd name="adj" fmla="val 0"/>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lvl="0" indent="457200" algn="ctr"/>
            <a:r>
              <a:rPr lang="ru-RU" sz="3200" b="1" i="1" dirty="0">
                <a:solidFill>
                  <a:srgbClr val="00B050"/>
                </a:solidFill>
              </a:rPr>
              <a:t>110 лет со дня рождения Ярослава Смелякова (1913-1972</a:t>
            </a:r>
            <a:r>
              <a:rPr lang="ru-RU" sz="3200" b="1" i="1" dirty="0" smtClean="0">
                <a:solidFill>
                  <a:srgbClr val="00B050"/>
                </a:solidFill>
              </a:rPr>
              <a:t>)</a:t>
            </a: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a:solidFill>
                    <a:srgbClr val="00B050"/>
                  </a:solidFill>
                  <a:latin typeface="Bookman Old Style" panose="02050604050505020204" pitchFamily="18" charset="0"/>
                </a:rPr>
                <a:t>8</a:t>
              </a: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03481" y="989712"/>
              <a:ext cx="964172" cy="188689"/>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i="1" dirty="0" smtClean="0">
                  <a:solidFill>
                    <a:srgbClr val="00B050"/>
                  </a:solidFill>
                  <a:latin typeface="Bookman Old Style" panose="02050604050505020204" pitchFamily="18" charset="0"/>
                </a:rPr>
                <a:t>января</a:t>
              </a:r>
              <a:endParaRPr lang="ru-RU" sz="12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5" name="Рисунок 4"/>
          <p:cNvPicPr>
            <a:picLocks noChangeAspect="1"/>
          </p:cNvPicPr>
          <p:nvPr/>
        </p:nvPicPr>
        <p:blipFill>
          <a:blip r:embed="rId6"/>
          <a:stretch>
            <a:fillRect/>
          </a:stretch>
        </p:blipFill>
        <p:spPr>
          <a:xfrm>
            <a:off x="462394" y="1345670"/>
            <a:ext cx="3836123" cy="4632055"/>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val="3387537370"/>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99538" y="1246754"/>
            <a:ext cx="6963508" cy="4717019"/>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000" i="1" dirty="0">
                <a:solidFill>
                  <a:srgbClr val="003366"/>
                </a:solidFill>
              </a:rPr>
              <a:t> </a:t>
            </a:r>
            <a:r>
              <a:rPr lang="ru-RU" sz="2000" i="1" dirty="0" smtClean="0">
                <a:solidFill>
                  <a:srgbClr val="003366"/>
                </a:solidFill>
              </a:rPr>
              <a:t>   </a:t>
            </a:r>
            <a:r>
              <a:rPr lang="ru-RU" sz="2800" i="1" dirty="0" smtClean="0">
                <a:solidFill>
                  <a:srgbClr val="003366"/>
                </a:solidFill>
              </a:rPr>
              <a:t>Русский </a:t>
            </a:r>
            <a:r>
              <a:rPr lang="ru-RU" sz="2800" i="1" dirty="0">
                <a:solidFill>
                  <a:srgbClr val="003366"/>
                </a:solidFill>
              </a:rPr>
              <a:t>и советский писатель и общественный деятель из рода Толстых. Автор социально-психологических, исторических и научно-фантастических романов, повестей и рассказов, публицистических произведений. Лауреат трёх Сталинских </a:t>
            </a:r>
            <a:r>
              <a:rPr lang="ru-RU" sz="2800" i="1" dirty="0" smtClean="0">
                <a:solidFill>
                  <a:srgbClr val="003366"/>
                </a:solidFill>
              </a:rPr>
              <a:t>премий.</a:t>
            </a:r>
            <a:r>
              <a:rPr lang="ru-RU" sz="2800" dirty="0" smtClean="0">
                <a:solidFill>
                  <a:srgbClr val="003366"/>
                </a:solidFill>
                <a:effectLst>
                  <a:outerShdw blurRad="38100" dist="38100" dir="2700000" algn="tl">
                    <a:srgbClr val="000000">
                      <a:alpha val="43137"/>
                    </a:srgbClr>
                  </a:outerShdw>
                </a:effectLst>
              </a:rPr>
              <a:t>  </a:t>
            </a:r>
          </a:p>
          <a:p>
            <a:pPr algn="just"/>
            <a:r>
              <a:rPr lang="ru-RU" sz="2800" dirty="0" smtClean="0">
                <a:solidFill>
                  <a:srgbClr val="003366"/>
                </a:solidFill>
                <a:effectLst>
                  <a:outerShdw blurRad="38100" dist="38100" dir="2700000" algn="tl">
                    <a:srgbClr val="000000">
                      <a:alpha val="43137"/>
                    </a:srgbClr>
                  </a:outerShdw>
                </a:effectLst>
              </a:rPr>
              <a:t>	</a:t>
            </a:r>
            <a:endParaRPr lang="ru-RU" sz="28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704336" y="86957"/>
            <a:ext cx="9487664" cy="1003201"/>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lvl="0" indent="457200" algn="ctr"/>
            <a:r>
              <a:rPr lang="ru-RU" sz="3200" b="1" i="1" dirty="0">
                <a:solidFill>
                  <a:srgbClr val="00B050"/>
                </a:solidFill>
              </a:rPr>
              <a:t>140 лет со дня </a:t>
            </a:r>
            <a:r>
              <a:rPr lang="ru-RU" sz="3200" b="1" i="1" dirty="0" smtClean="0">
                <a:solidFill>
                  <a:srgbClr val="00B050"/>
                </a:solidFill>
              </a:rPr>
              <a:t>рождения</a:t>
            </a:r>
          </a:p>
          <a:p>
            <a:pPr lvl="0" indent="457200" algn="ctr"/>
            <a:r>
              <a:rPr lang="ru-RU" sz="3200" b="1" i="1" dirty="0" smtClean="0">
                <a:solidFill>
                  <a:srgbClr val="00B050"/>
                </a:solidFill>
              </a:rPr>
              <a:t>Алексея </a:t>
            </a:r>
            <a:r>
              <a:rPr lang="ru-RU" sz="3200" b="1" i="1" dirty="0">
                <a:solidFill>
                  <a:srgbClr val="00B050"/>
                </a:solidFill>
              </a:rPr>
              <a:t>Николаевича Толстого (1883-1945</a:t>
            </a:r>
            <a:r>
              <a:rPr lang="ru-RU" sz="3200" b="1" i="1" dirty="0" smtClean="0">
                <a:solidFill>
                  <a:srgbClr val="00B050"/>
                </a:solidFill>
              </a:rPr>
              <a:t>)</a:t>
            </a: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10 </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03481" y="989712"/>
              <a:ext cx="964172" cy="188689"/>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i="1" dirty="0" smtClean="0">
                  <a:solidFill>
                    <a:srgbClr val="00B050"/>
                  </a:solidFill>
                  <a:latin typeface="Bookman Old Style" panose="02050604050505020204" pitchFamily="18" charset="0"/>
                </a:rPr>
                <a:t>января</a:t>
              </a:r>
              <a:endParaRPr lang="ru-RU" sz="12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3" name="Рисунок 2"/>
          <p:cNvPicPr>
            <a:picLocks noChangeAspect="1"/>
          </p:cNvPicPr>
          <p:nvPr/>
        </p:nvPicPr>
        <p:blipFill>
          <a:blip r:embed="rId6"/>
          <a:stretch>
            <a:fillRect/>
          </a:stretch>
        </p:blipFill>
        <p:spPr>
          <a:xfrm>
            <a:off x="462394" y="1272289"/>
            <a:ext cx="4311606" cy="46914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20874503"/>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246754"/>
            <a:ext cx="7171024" cy="5002725"/>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a:solidFill>
                  <a:srgbClr val="003366"/>
                </a:solidFill>
              </a:rPr>
              <a:t> </a:t>
            </a:r>
            <a:r>
              <a:rPr lang="ru-RU" sz="2200" i="1" dirty="0" smtClean="0">
                <a:solidFill>
                  <a:srgbClr val="003366"/>
                </a:solidFill>
              </a:rPr>
              <a:t>   </a:t>
            </a:r>
            <a:r>
              <a:rPr lang="ru-RU" sz="2800" i="1" dirty="0" smtClean="0">
                <a:solidFill>
                  <a:srgbClr val="003366"/>
                </a:solidFill>
              </a:rPr>
              <a:t>Всемирный </a:t>
            </a:r>
            <a:r>
              <a:rPr lang="ru-RU" sz="2800" i="1" dirty="0">
                <a:solidFill>
                  <a:srgbClr val="003366"/>
                </a:solidFill>
              </a:rPr>
              <a:t>день "спасибо", который призван напомнить жителям планеты о ценности хороших манер, вежливости, умении благодарить окружающих за добрые </a:t>
            </a:r>
            <a:r>
              <a:rPr lang="ru-RU" sz="2800" i="1" dirty="0" smtClean="0">
                <a:solidFill>
                  <a:srgbClr val="003366"/>
                </a:solidFill>
              </a:rPr>
              <a:t>поступки. Учрежден </a:t>
            </a:r>
            <a:r>
              <a:rPr lang="ru-RU" sz="2800" i="1" dirty="0">
                <a:solidFill>
                  <a:srgbClr val="003366"/>
                </a:solidFill>
              </a:rPr>
              <a:t>по инициативе Юнеско и ООН. </a:t>
            </a:r>
            <a:endParaRPr lang="ru-RU" sz="2800" dirty="0" smtClean="0">
              <a:solidFill>
                <a:srgbClr val="003366"/>
              </a:solidFill>
              <a:effectLst>
                <a:outerShdw blurRad="38100" dist="38100" dir="2700000" algn="tl">
                  <a:srgbClr val="000000">
                    <a:alpha val="43137"/>
                  </a:srgbClr>
                </a:outerShdw>
              </a:effectLst>
            </a:endParaRPr>
          </a:p>
          <a:p>
            <a:pPr algn="just"/>
            <a:endParaRPr lang="ru-RU" sz="28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89616" y="184053"/>
            <a:ext cx="9602384" cy="839585"/>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lvl="0" indent="457200" algn="ctr"/>
            <a:r>
              <a:rPr lang="ru-RU" sz="3200" b="1" i="1" dirty="0">
                <a:solidFill>
                  <a:srgbClr val="00B050"/>
                </a:solidFill>
              </a:rPr>
              <a:t>Всемирный день «спасибо» </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11</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03481" y="989712"/>
              <a:ext cx="964172" cy="188689"/>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i="1" dirty="0" smtClean="0">
                  <a:solidFill>
                    <a:srgbClr val="00B050"/>
                  </a:solidFill>
                  <a:latin typeface="Bookman Old Style" panose="02050604050505020204" pitchFamily="18" charset="0"/>
                </a:rPr>
                <a:t>января</a:t>
              </a:r>
              <a:endParaRPr lang="ru-RU" sz="12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3" name="Рисунок 2"/>
          <p:cNvPicPr>
            <a:picLocks noChangeAspect="1"/>
          </p:cNvPicPr>
          <p:nvPr/>
        </p:nvPicPr>
        <p:blipFill>
          <a:blip r:embed="rId6"/>
          <a:stretch>
            <a:fillRect/>
          </a:stretch>
        </p:blipFill>
        <p:spPr>
          <a:xfrm>
            <a:off x="113047" y="1434821"/>
            <a:ext cx="4626831" cy="3993877"/>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val="1651790786"/>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!!!_iroinfo_(upgrade)</Template>
  <TotalTime>3388</TotalTime>
  <Words>1778</Words>
  <Application>Microsoft Office PowerPoint</Application>
  <PresentationFormat>Широкоэкранный</PresentationFormat>
  <Paragraphs>230</Paragraphs>
  <Slides>23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Arial</vt:lpstr>
      <vt:lpstr>Blade Runner Movie Font</vt:lpstr>
      <vt:lpstr>Bookman Old Style</vt:lpstr>
      <vt:lpstr>Calibri</vt:lpstr>
      <vt:lpstr>Calibri Light</vt:lpstr>
      <vt:lpstr>Georgia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Библиотека ИРО</dc:creator>
  <cp:lastModifiedBy>Библиотека ИРО</cp:lastModifiedBy>
  <cp:revision>224</cp:revision>
  <dcterms:created xsi:type="dcterms:W3CDTF">2018-10-26T12:10:18Z</dcterms:created>
  <dcterms:modified xsi:type="dcterms:W3CDTF">2022-12-28T13:17:39Z</dcterms:modified>
</cp:coreProperties>
</file>