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76" r:id="rId2"/>
    <p:sldId id="256" r:id="rId3"/>
    <p:sldId id="257" r:id="rId4"/>
    <p:sldId id="258" r:id="rId5"/>
    <p:sldId id="263" r:id="rId6"/>
    <p:sldId id="259" r:id="rId7"/>
    <p:sldId id="271" r:id="rId8"/>
    <p:sldId id="261" r:id="rId9"/>
    <p:sldId id="272" r:id="rId10"/>
    <p:sldId id="278" r:id="rId11"/>
    <p:sldId id="277" r:id="rId12"/>
    <p:sldId id="267" r:id="rId13"/>
    <p:sldId id="266" r:id="rId14"/>
    <p:sldId id="268" r:id="rId15"/>
    <p:sldId id="269" r:id="rId16"/>
    <p:sldId id="273" r:id="rId17"/>
    <p:sldId id="275" r:id="rId18"/>
    <p:sldId id="274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757" autoAdjust="0"/>
    <p:restoredTop sz="94660"/>
  </p:normalViewPr>
  <p:slideViewPr>
    <p:cSldViewPr snapToGrid="0">
      <p:cViewPr varScale="1">
        <p:scale>
          <a:sx n="87" d="100"/>
          <a:sy n="87" d="100"/>
        </p:scale>
        <p:origin x="624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dirty="0"/>
              <a:pPr/>
              <a:t>3/2/2023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dirty="0"/>
              <a:pPr/>
              <a:t>3/2/2023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dirty="0"/>
              <a:pPr/>
              <a:t>3/2/2023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dirty="0"/>
              <a:pPr/>
              <a:t>3/2/2023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dirty="0"/>
              <a:pPr/>
              <a:t>3/2/2023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dirty="0"/>
              <a:pPr/>
              <a:t>3/2/2023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dirty="0"/>
              <a:pPr/>
              <a:t>3/2/2023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dirty="0"/>
              <a:pPr/>
              <a:t>3/2/2023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dirty="0"/>
              <a:pPr/>
              <a:t>3/2/2023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dirty="0"/>
              <a:pPr/>
              <a:t>3/2/2023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dirty="0"/>
              <a:pPr/>
              <a:t>3/2/2023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dirty="0"/>
              <a:pPr/>
              <a:t>3/2/2023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dirty="0"/>
              <a:pPr/>
              <a:t>3/2/2023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dirty="0"/>
              <a:pPr/>
              <a:t>3/2/2023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dirty="0"/>
              <a:pPr/>
              <a:t>3/2/2023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dirty="0"/>
              <a:pPr/>
              <a:t>3/2/2023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dirty="0"/>
              <a:pPr/>
              <a:t>3/2/2023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dirty="0"/>
              <a:pPr/>
              <a:t>3/2/2023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«С русским языком можно творить чудеса. Нет ничего такого в нашей жизни и в нашем сознании, что нельзя было бы передать русским словом. Звучание музыки, спектральный блеск красок, игру света, шум и тень садов, неясность сна, тихое громыхание грозы, детский шёпот и шорох морского гравия. Нет таких звуков, красок, образов и мыслей, для которых не нашлось бы в нашем языке точного выражения</a:t>
            </a:r>
            <a:r>
              <a:rPr lang="en-US" dirty="0" smtClean="0"/>
              <a:t>.</a:t>
            </a:r>
            <a:r>
              <a:rPr lang="ru-RU" dirty="0" smtClean="0"/>
              <a:t>»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ru-RU" dirty="0" smtClean="0"/>
              <a:t>                                                                                                                             </a:t>
            </a:r>
            <a:r>
              <a:rPr lang="ru-RU" sz="1800" dirty="0" smtClean="0"/>
              <a:t>К. Паустовский</a:t>
            </a:r>
            <a:endParaRPr lang="ru-RU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422031" y="534237"/>
            <a:ext cx="9530862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ru-RU" sz="3200" dirty="0" smtClean="0"/>
              <a:t>Укажите однородные и неоднородные определения</a:t>
            </a:r>
            <a:r>
              <a:rPr lang="en-US" sz="3200" dirty="0" smtClean="0"/>
              <a:t>:</a:t>
            </a:r>
            <a:endParaRPr lang="ru-RU" sz="3200" dirty="0" smtClean="0"/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none" normalizeH="0" baseline="0" dirty="0" smtClean="0">
              <a:ln>
                <a:noFill/>
              </a:ln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1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Глубокая, дремучая старина окружала моё детство на слободке.</a:t>
            </a:r>
            <a:endParaRPr kumimoji="0" lang="ru-RU" sz="3200" b="0" i="1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1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Прошёл серый пассажирский теплоход.</a:t>
            </a:r>
            <a:endParaRPr kumimoji="0" lang="ru-RU" sz="3200" b="0" i="1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1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Шёл надоедливый октябрьский дождь.</a:t>
            </a:r>
            <a:endParaRPr kumimoji="0" lang="ru-RU" sz="3200" b="0" i="1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1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Радостное, праздничное, лучезарное настроение распирало, и мундир, казалось, становился тесен.</a:t>
            </a:r>
            <a:endParaRPr kumimoji="0" lang="ru-RU" sz="3200" b="0" i="1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6" name="Picture 2" descr="C:\Users\user\Desktop\eat4ktrI49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20622" y="0"/>
            <a:ext cx="8115301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492369"/>
            <a:ext cx="121920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/>
              <a:t>Укажите верный вариант постановки знаков препинания в предложениях:</a:t>
            </a:r>
          </a:p>
          <a:p>
            <a:r>
              <a:rPr lang="ru-RU" sz="3200" i="1" dirty="0"/>
              <a:t>Безмолвие царствовало всюду(1) </a:t>
            </a:r>
            <a:r>
              <a:rPr lang="ru-RU" sz="3200" i="1" dirty="0" smtClean="0"/>
              <a:t>в</a:t>
            </a:r>
            <a:r>
              <a:rPr lang="en-US" sz="3200" i="1" dirty="0" smtClean="0"/>
              <a:t> </a:t>
            </a:r>
            <a:r>
              <a:rPr lang="ru-RU" sz="3200" i="1" dirty="0" smtClean="0"/>
              <a:t>поле </a:t>
            </a:r>
            <a:r>
              <a:rPr lang="ru-RU" sz="3200" i="1" dirty="0"/>
              <a:t>(2) в роще (3) над рекой.</a:t>
            </a:r>
          </a:p>
          <a:p>
            <a:r>
              <a:rPr lang="ru-RU" sz="3200" i="1" dirty="0"/>
              <a:t>Радостью (4) счастьем (5) надеждой (6) всем поделись со своим другом.</a:t>
            </a:r>
          </a:p>
          <a:p>
            <a:r>
              <a:rPr lang="ru-RU" sz="3200" i="1" dirty="0"/>
              <a:t>Горы (7) и степь (8) цветущие деревья (9) и виднеющаяся вдали лента реки (10) ничто не радовало глаз.</a:t>
            </a:r>
          </a:p>
          <a:p>
            <a:r>
              <a:rPr lang="ru-RU" sz="3200" dirty="0"/>
              <a:t>1. (1:) (2,) (3,) (4,) (5,) (6-) (8,) (10-)</a:t>
            </a:r>
          </a:p>
          <a:p>
            <a:r>
              <a:rPr lang="ru-RU" sz="3200" dirty="0"/>
              <a:t>2. (1,) (2,) (3,) (4,) (5,) (6-) (8,) (10-)</a:t>
            </a:r>
          </a:p>
          <a:p>
            <a:r>
              <a:rPr lang="ru-RU" sz="3200" dirty="0"/>
              <a:t>3. (1:) (3,) (5,) (10-)</a:t>
            </a:r>
          </a:p>
        </p:txBody>
      </p:sp>
    </p:spTree>
    <p:extLst>
      <p:ext uri="{BB962C8B-B14F-4D97-AF65-F5344CB8AC3E}">
        <p14:creationId xmlns:p14="http://schemas.microsoft.com/office/powerpoint/2010/main" val="3559761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0"/>
            <a:ext cx="1064860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/>
              <a:t>Укажите неверное утверждение :</a:t>
            </a:r>
          </a:p>
          <a:p>
            <a:r>
              <a:rPr lang="ru-RU" sz="3600" i="1" dirty="0"/>
              <a:t>1.Однородные члены – это ряд одинаковых </a:t>
            </a:r>
            <a:r>
              <a:rPr lang="ru-RU" sz="3600" i="1" dirty="0" smtClean="0"/>
              <a:t>членов</a:t>
            </a:r>
            <a:r>
              <a:rPr lang="en-US" sz="3600" i="1" dirty="0" smtClean="0"/>
              <a:t> </a:t>
            </a:r>
            <a:r>
              <a:rPr lang="ru-RU" sz="3600" i="1" dirty="0" smtClean="0"/>
              <a:t>предложения</a:t>
            </a:r>
            <a:r>
              <a:rPr lang="ru-RU" sz="3600" i="1" dirty="0"/>
              <a:t>.</a:t>
            </a:r>
          </a:p>
          <a:p>
            <a:r>
              <a:rPr lang="ru-RU" sz="3600" i="1" dirty="0"/>
              <a:t>2. Однородные члены соединены между собой сочинительной связью, которая выражается союзами и интонационно.</a:t>
            </a:r>
          </a:p>
          <a:p>
            <a:r>
              <a:rPr lang="ru-RU" sz="3600" i="1" dirty="0"/>
              <a:t>3. Однородные члены обычно выражаются словами одной части речи.</a:t>
            </a:r>
          </a:p>
          <a:p>
            <a:r>
              <a:rPr lang="ru-RU" sz="3600" i="1" dirty="0"/>
              <a:t>4. Однородные члены соединены между собой подчинительной связью</a:t>
            </a:r>
          </a:p>
        </p:txBody>
      </p:sp>
    </p:spTree>
    <p:extLst>
      <p:ext uri="{BB962C8B-B14F-4D97-AF65-F5344CB8AC3E}">
        <p14:creationId xmlns:p14="http://schemas.microsoft.com/office/powerpoint/2010/main" val="3088076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Задания ОГЭ по однородным членам предложения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9688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5827222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/>
              <a:t>Вариант №1</a:t>
            </a:r>
          </a:p>
          <a:p>
            <a:endParaRPr lang="ru-RU" sz="2000" dirty="0" smtClean="0"/>
          </a:p>
          <a:p>
            <a:r>
              <a:rPr lang="ru-RU" sz="2000" dirty="0" smtClean="0"/>
              <a:t>Среди </a:t>
            </a:r>
            <a:r>
              <a:rPr lang="ru-RU" sz="2000" dirty="0"/>
              <a:t>предложений 1–6 найдите предложения с однородными членами. Напишите номера этих предложений.</a:t>
            </a:r>
          </a:p>
          <a:p>
            <a:endParaRPr lang="ru-RU" sz="2000" dirty="0"/>
          </a:p>
          <a:p>
            <a:r>
              <a:rPr lang="ru-RU" sz="2000" i="1" dirty="0"/>
              <a:t>(1)Это была обыкновенная школьная тетрадка для рисования, найденная мною в куче мусора. (2)Все её страницы были разрисованы красками, прилежно, тщательно и трудолюбиво. (3)Я перевёртывал хрупкую на морозе бумагу, заиндевелые яркие и холодные наивные листы</a:t>
            </a:r>
            <a:r>
              <a:rPr lang="ru-RU" sz="2000" i="1" dirty="0" smtClean="0"/>
              <a:t>.(</a:t>
            </a:r>
            <a:r>
              <a:rPr lang="ru-RU" sz="2000" i="1" dirty="0"/>
              <a:t>4)И я рисовал когда-то – давно это было, – </a:t>
            </a:r>
            <a:r>
              <a:rPr lang="ru-RU" sz="2000" i="1" dirty="0" err="1"/>
              <a:t>примостясь</a:t>
            </a:r>
            <a:r>
              <a:rPr lang="ru-RU" sz="2000" i="1" dirty="0"/>
              <a:t> у керосиновой лампы на обеденном столе. (5)От прикосновения волшебных кисточек оживал мёртвый богатырь сказки, как бы спрыснутый живой водой. (6)Акварельные краски, похожие на женские пуговицы, лежали в белой жестяной коробке.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5982392" y="0"/>
            <a:ext cx="6096000" cy="40934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000" dirty="0" smtClean="0"/>
              <a:t>Вариант №2</a:t>
            </a:r>
          </a:p>
          <a:p>
            <a:endParaRPr lang="ru-RU" sz="2000" dirty="0" smtClean="0"/>
          </a:p>
          <a:p>
            <a:r>
              <a:rPr lang="ru-RU" sz="2000" dirty="0" smtClean="0"/>
              <a:t>Среди </a:t>
            </a:r>
            <a:r>
              <a:rPr lang="ru-RU" sz="2000" dirty="0"/>
              <a:t>предложений 32—37 найдите предложения с однородными членами. Напишите номера этих предложений</a:t>
            </a:r>
            <a:r>
              <a:rPr lang="ru-RU" sz="2000" dirty="0" smtClean="0"/>
              <a:t>.</a:t>
            </a:r>
          </a:p>
          <a:p>
            <a:endParaRPr lang="ru-RU" sz="2000" dirty="0" smtClean="0"/>
          </a:p>
          <a:p>
            <a:r>
              <a:rPr lang="ru-RU" sz="2000" i="1" dirty="0" smtClean="0"/>
              <a:t>(</a:t>
            </a:r>
            <a:r>
              <a:rPr lang="ru-RU" sz="2000" i="1" dirty="0"/>
              <a:t>32)Казалось бы, песня как песня, что такого. (33)Но зазвенела в </a:t>
            </a:r>
            <a:r>
              <a:rPr lang="ru-RU" sz="2000" i="1" dirty="0" err="1"/>
              <a:t>Кинтеле</a:t>
            </a:r>
            <a:r>
              <a:rPr lang="ru-RU" sz="2000" i="1" dirty="0"/>
              <a:t> ответная струнка…(34)Все помолчали сперва, потом захлопали — сильнее, сильнее. (35)Салазкин стоял потупившись... (36)А </a:t>
            </a:r>
            <a:r>
              <a:rPr lang="ru-RU" sz="2000" i="1" dirty="0" err="1"/>
              <a:t>Кинтель</a:t>
            </a:r>
            <a:r>
              <a:rPr lang="ru-RU" sz="2000" i="1" dirty="0"/>
              <a:t> встал и осторожно выбрался к выходу. (37)Потому что никаких других песен ему уже было не надо.</a:t>
            </a:r>
          </a:p>
        </p:txBody>
      </p:sp>
    </p:spTree>
    <p:extLst>
      <p:ext uri="{BB962C8B-B14F-4D97-AF65-F5344CB8AC3E}">
        <p14:creationId xmlns:p14="http://schemas.microsoft.com/office/powerpoint/2010/main" val="1076295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 </a:t>
            </a:r>
            <a:r>
              <a:rPr lang="ru-RU" dirty="0" smtClean="0"/>
              <a:t>                          Кроссворд</a:t>
            </a:r>
            <a:endParaRPr lang="ru-RU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000265"/>
            <a:ext cx="2460567" cy="4857735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2460567" y="2000265"/>
            <a:ext cx="517883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chemeClr val="bg1"/>
                </a:solidFill>
              </a:rPr>
              <a:t>По горизонтали</a:t>
            </a:r>
          </a:p>
          <a:p>
            <a:r>
              <a:rPr lang="ru-RU" dirty="0"/>
              <a:t>1. Служебная часть речи, служащая для связи простых предложений (и их частей) в сложном.</a:t>
            </a:r>
          </a:p>
          <a:p>
            <a:r>
              <a:rPr lang="ru-RU" dirty="0"/>
              <a:t>4. Сколько в предложении однородных членов, если они есть (знаки препинания не расставлены):Язык Бунина прост почти скуп чист и живописен.</a:t>
            </a:r>
          </a:p>
          <a:p>
            <a:r>
              <a:rPr lang="ru-RU" dirty="0"/>
              <a:t>6. Каким главным членом предложения </a:t>
            </a:r>
            <a:r>
              <a:rPr lang="ru-RU" dirty="0" err="1"/>
              <a:t>выраженны</a:t>
            </a:r>
            <a:r>
              <a:rPr lang="ru-RU" dirty="0"/>
              <a:t> однородные члены </a:t>
            </a:r>
            <a:r>
              <a:rPr lang="ru-RU" dirty="0" err="1"/>
              <a:t>предложения?Мальчики</a:t>
            </a:r>
            <a:r>
              <a:rPr lang="ru-RU" dirty="0"/>
              <a:t> и девочки дружно взялись за уборку</a:t>
            </a:r>
          </a:p>
          <a:p>
            <a:r>
              <a:rPr lang="ru-RU" dirty="0"/>
              <a:t>7. Каким главным членом предложения </a:t>
            </a:r>
            <a:r>
              <a:rPr lang="ru-RU" dirty="0" err="1"/>
              <a:t>выраженны</a:t>
            </a:r>
            <a:r>
              <a:rPr lang="ru-RU" dirty="0"/>
              <a:t> однородные члены </a:t>
            </a:r>
            <a:r>
              <a:rPr lang="ru-RU" dirty="0" err="1"/>
              <a:t>предложения?Я</a:t>
            </a:r>
            <a:r>
              <a:rPr lang="ru-RU" dirty="0"/>
              <a:t> одновременно слушаю и </a:t>
            </a:r>
            <a:r>
              <a:rPr lang="ru-RU" dirty="0" err="1"/>
              <a:t>пишу.Ласточки</a:t>
            </a:r>
            <a:r>
              <a:rPr lang="ru-RU" dirty="0"/>
              <a:t> кружатся над озером и ловят мошек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7539491" y="1943844"/>
            <a:ext cx="465251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По </a:t>
            </a:r>
            <a:r>
              <a:rPr lang="ru-RU" dirty="0">
                <a:solidFill>
                  <a:schemeClr val="bg1"/>
                </a:solidFill>
              </a:rPr>
              <a:t>вертикали</a:t>
            </a:r>
          </a:p>
          <a:p>
            <a:r>
              <a:rPr lang="ru-RU" dirty="0"/>
              <a:t>2. Члены предложения, которые выполняют одну и ту же синтаксическую функцию? В предложении они относятся к одному слову и отвечают на один и тот же вопрос.</a:t>
            </a:r>
          </a:p>
          <a:p>
            <a:r>
              <a:rPr lang="ru-RU" dirty="0"/>
              <a:t>3. Какой член предложения в однородных членах предложения отвечают на вопросы косвенных падежей?</a:t>
            </a:r>
          </a:p>
          <a:p>
            <a:r>
              <a:rPr lang="ru-RU" dirty="0"/>
              <a:t>5. По грамматическим значениям какие члены предложения делятся на следующие виды: Определение, дополнение Обстоятельство.</a:t>
            </a:r>
          </a:p>
          <a:p>
            <a:r>
              <a:rPr lang="ru-RU" dirty="0"/>
              <a:t>8. Если однородные члены предложения соединены без союзов, то между ними всегда ставится ……..?</a:t>
            </a:r>
          </a:p>
        </p:txBody>
      </p:sp>
    </p:spTree>
    <p:extLst>
      <p:ext uri="{BB962C8B-B14F-4D97-AF65-F5344CB8AC3E}">
        <p14:creationId xmlns:p14="http://schemas.microsoft.com/office/powerpoint/2010/main" val="401960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2867" y="525541"/>
            <a:ext cx="2981757" cy="5671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2197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095289" y="2712320"/>
            <a:ext cx="475482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5400" dirty="0" smtClean="0"/>
              <a:t>Желаю удачи!</a:t>
            </a:r>
            <a:endParaRPr lang="ru-RU" sz="5400" dirty="0"/>
          </a:p>
        </p:txBody>
      </p:sp>
    </p:spTree>
    <p:extLst>
      <p:ext uri="{BB962C8B-B14F-4D97-AF65-F5344CB8AC3E}">
        <p14:creationId xmlns:p14="http://schemas.microsoft.com/office/powerpoint/2010/main" val="920505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98764" y="2315688"/>
            <a:ext cx="8348353" cy="1567543"/>
          </a:xfrm>
        </p:spPr>
        <p:txBody>
          <a:bodyPr/>
          <a:lstStyle/>
          <a:p>
            <a:r>
              <a:rPr lang="en-US" sz="3600" dirty="0" smtClean="0"/>
              <a:t> </a:t>
            </a:r>
            <a:r>
              <a:rPr lang="ru-RU" sz="3600" dirty="0" smtClean="0"/>
              <a:t>Обобщение по теме</a:t>
            </a:r>
            <a:r>
              <a:rPr lang="en-US" sz="3600" dirty="0" smtClean="0"/>
              <a:t>:</a:t>
            </a: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en-US" sz="3600" dirty="0" smtClean="0"/>
              <a:t> </a:t>
            </a:r>
            <a:r>
              <a:rPr lang="ru-RU" sz="3600" dirty="0" smtClean="0"/>
              <a:t>«Однородные члены предложения»</a:t>
            </a:r>
            <a:endParaRPr lang="ru-RU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001788" y="5170516"/>
            <a:ext cx="5835535" cy="1496290"/>
          </a:xfrm>
        </p:spPr>
        <p:txBody>
          <a:bodyPr/>
          <a:lstStyle/>
          <a:p>
            <a:r>
              <a:rPr lang="ru-RU" dirty="0" smtClean="0"/>
              <a:t>Учитель русского языка и литературы</a:t>
            </a:r>
          </a:p>
          <a:p>
            <a:r>
              <a:rPr lang="ru-RU" dirty="0" smtClean="0"/>
              <a:t>МБОУ СОШ с. Сошки </a:t>
            </a:r>
            <a:r>
              <a:rPr lang="ru-RU" dirty="0" err="1" smtClean="0"/>
              <a:t>Грязинского</a:t>
            </a:r>
            <a:r>
              <a:rPr lang="ru-RU" dirty="0" smtClean="0"/>
              <a:t> р-на</a:t>
            </a:r>
          </a:p>
          <a:p>
            <a:r>
              <a:rPr lang="ru-RU" dirty="0" smtClean="0"/>
              <a:t>Докучаева С.И.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43691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Задачи</a:t>
            </a:r>
            <a:r>
              <a:rPr lang="en-US" dirty="0"/>
              <a:t>: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32756" y="2186247"/>
            <a:ext cx="11604567" cy="4438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90698" y="2186247"/>
            <a:ext cx="9612205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AutoNum type="arabicParenR"/>
            </a:pPr>
            <a:r>
              <a:rPr lang="ru-RU" sz="3200" dirty="0" smtClean="0"/>
              <a:t>закрепление </a:t>
            </a:r>
            <a:r>
              <a:rPr lang="ru-RU" sz="3200" dirty="0"/>
              <a:t>знаний об однородных членах </a:t>
            </a:r>
            <a:r>
              <a:rPr lang="ru-RU" sz="3200" dirty="0" smtClean="0"/>
              <a:t>предложения,</a:t>
            </a:r>
            <a:endParaRPr lang="en-US" sz="3200" dirty="0" smtClean="0"/>
          </a:p>
          <a:p>
            <a:pPr marL="514350" indent="-514350">
              <a:buAutoNum type="arabicParenR"/>
            </a:pPr>
            <a:endParaRPr lang="en-US" sz="3200" dirty="0" smtClean="0"/>
          </a:p>
          <a:p>
            <a:pPr marL="514350" indent="-514350">
              <a:buAutoNum type="arabicParenR"/>
            </a:pPr>
            <a:r>
              <a:rPr lang="ru-RU" sz="3200" dirty="0"/>
              <a:t>формирование умения находить однородные члены в предложении и ставить знаки препинания в предложениях с однородными членами.</a:t>
            </a:r>
          </a:p>
        </p:txBody>
      </p:sp>
    </p:spTree>
    <p:extLst>
      <p:ext uri="{BB962C8B-B14F-4D97-AF65-F5344CB8AC3E}">
        <p14:creationId xmlns:p14="http://schemas.microsoft.com/office/powerpoint/2010/main" val="754568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Однородные члены предложения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048000" y="2967335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24195" y="2086495"/>
            <a:ext cx="11646131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/>
              <a:t>Пример</a:t>
            </a:r>
            <a:r>
              <a:rPr lang="en-US" sz="3200" dirty="0"/>
              <a:t>: </a:t>
            </a:r>
            <a:r>
              <a:rPr lang="ru-RU" sz="3200" dirty="0"/>
              <a:t>За </a:t>
            </a:r>
            <a:r>
              <a:rPr lang="ru-RU" sz="3200" u="sng" dirty="0"/>
              <a:t>ветреную</a:t>
            </a:r>
            <a:r>
              <a:rPr lang="ru-RU" sz="3200" dirty="0"/>
              <a:t> и </a:t>
            </a:r>
            <a:r>
              <a:rPr lang="ru-RU" sz="3200" u="sng" dirty="0"/>
              <a:t>долгую</a:t>
            </a:r>
            <a:r>
              <a:rPr lang="ru-RU" sz="3200" dirty="0"/>
              <a:t> ночь сад сбросил сухую листву. (К. Паустовский).</a:t>
            </a:r>
          </a:p>
          <a:p>
            <a:endParaRPr lang="ru-RU" sz="3200" dirty="0" smtClean="0"/>
          </a:p>
          <a:p>
            <a:r>
              <a:rPr lang="ru-RU" sz="3200" dirty="0" smtClean="0"/>
              <a:t>Это </a:t>
            </a:r>
            <a:r>
              <a:rPr lang="ru-RU" sz="3200" dirty="0"/>
              <a:t>члены предложения, которые отвечают на один и тот же вопрос (являются одним и тем же членом предложения) и относятся к одному и тому же слову</a:t>
            </a:r>
            <a:r>
              <a:rPr lang="ru-RU" sz="3200" dirty="0" smtClean="0"/>
              <a:t>.</a:t>
            </a:r>
          </a:p>
          <a:p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357742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Признаки однородных членов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680320" y="2003367"/>
            <a:ext cx="10217665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 </a:t>
            </a:r>
            <a:r>
              <a:rPr lang="ru-RU" sz="3200" dirty="0" smtClean="0"/>
              <a:t>1) относятся </a:t>
            </a:r>
            <a:r>
              <a:rPr lang="ru-RU" sz="3200" dirty="0"/>
              <a:t>к одному и тому же </a:t>
            </a:r>
            <a:r>
              <a:rPr lang="ru-RU" sz="3200" dirty="0" smtClean="0"/>
              <a:t>слову,</a:t>
            </a:r>
            <a:endParaRPr lang="ru-RU" sz="3200" dirty="0"/>
          </a:p>
          <a:p>
            <a:r>
              <a:rPr lang="ru-RU" sz="3200" dirty="0"/>
              <a:t> </a:t>
            </a:r>
            <a:r>
              <a:rPr lang="ru-RU" sz="3200" dirty="0" smtClean="0"/>
              <a:t>2) отвечают </a:t>
            </a:r>
            <a:r>
              <a:rPr lang="ru-RU" sz="3200" dirty="0"/>
              <a:t>на один и тот же </a:t>
            </a:r>
            <a:r>
              <a:rPr lang="ru-RU" sz="3200" dirty="0" smtClean="0"/>
              <a:t>вопрос,</a:t>
            </a:r>
            <a:endParaRPr lang="ru-RU" sz="3200" dirty="0"/>
          </a:p>
          <a:p>
            <a:r>
              <a:rPr lang="ru-RU" sz="3200" dirty="0"/>
              <a:t> </a:t>
            </a:r>
            <a:r>
              <a:rPr lang="ru-RU" sz="3200" dirty="0" smtClean="0"/>
              <a:t>3) являются </a:t>
            </a:r>
            <a:r>
              <a:rPr lang="ru-RU" sz="3200" dirty="0"/>
              <a:t>одинаковыми членами</a:t>
            </a:r>
          </a:p>
          <a:p>
            <a:r>
              <a:rPr lang="ru-RU" sz="3200" dirty="0" smtClean="0"/>
              <a:t> предложения,</a:t>
            </a:r>
            <a:endParaRPr lang="ru-RU" sz="3200" dirty="0"/>
          </a:p>
          <a:p>
            <a:r>
              <a:rPr lang="ru-RU" sz="3200" dirty="0"/>
              <a:t> </a:t>
            </a:r>
            <a:r>
              <a:rPr lang="ru-RU" sz="3200" dirty="0" smtClean="0"/>
              <a:t>4) равноправны </a:t>
            </a:r>
            <a:r>
              <a:rPr lang="ru-RU" sz="3200" dirty="0"/>
              <a:t>по отношению друг к другу </a:t>
            </a:r>
            <a:r>
              <a:rPr lang="ru-RU" sz="3200" dirty="0" smtClean="0"/>
              <a:t>и      </a:t>
            </a:r>
          </a:p>
          <a:p>
            <a:r>
              <a:rPr lang="ru-RU" sz="3200" dirty="0" smtClean="0"/>
              <a:t> соединяются </a:t>
            </a:r>
            <a:r>
              <a:rPr lang="ru-RU" sz="3200" dirty="0"/>
              <a:t>между собой сочинительной</a:t>
            </a:r>
          </a:p>
          <a:p>
            <a:r>
              <a:rPr lang="ru-RU" sz="3200" dirty="0" smtClean="0"/>
              <a:t> связью,</a:t>
            </a:r>
            <a:endParaRPr lang="ru-RU" sz="3200" dirty="0"/>
          </a:p>
          <a:p>
            <a:r>
              <a:rPr lang="ru-RU" sz="3200" dirty="0"/>
              <a:t> </a:t>
            </a:r>
            <a:r>
              <a:rPr lang="ru-RU" sz="3200" dirty="0" smtClean="0"/>
              <a:t>5)произносятся </a:t>
            </a:r>
            <a:r>
              <a:rPr lang="ru-RU" sz="3200" dirty="0"/>
              <a:t>с интонацией </a:t>
            </a:r>
            <a:r>
              <a:rPr lang="ru-RU" sz="3200" dirty="0" smtClean="0"/>
              <a:t>перечисления.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515461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90204" y="1088968"/>
            <a:ext cx="10814857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/>
              <a:t>Не являются однородными членами </a:t>
            </a:r>
            <a:r>
              <a:rPr lang="ru-RU" sz="3200" dirty="0" smtClean="0"/>
              <a:t>предложения</a:t>
            </a:r>
            <a:r>
              <a:rPr lang="en-US" sz="3200" dirty="0" smtClean="0"/>
              <a:t>:</a:t>
            </a:r>
            <a:r>
              <a:rPr lang="ru-RU" sz="3200" dirty="0" smtClean="0"/>
              <a:t> </a:t>
            </a:r>
            <a:endParaRPr lang="en-US" sz="3200" dirty="0" smtClean="0"/>
          </a:p>
          <a:p>
            <a:pPr marL="457200" indent="-457200">
              <a:buFont typeface="Arial" pitchFamily="34" charset="0"/>
              <a:buChar char="•"/>
            </a:pPr>
            <a:r>
              <a:rPr lang="ru-RU" sz="3200" dirty="0" smtClean="0"/>
              <a:t>повторяющиеся </a:t>
            </a:r>
            <a:r>
              <a:rPr lang="ru-RU" sz="3200" dirty="0"/>
              <a:t>слова, имеющие усилительное значение (бился , бился; далеко - далеко</a:t>
            </a:r>
            <a:r>
              <a:rPr lang="ru-RU" sz="3200" dirty="0" smtClean="0"/>
              <a:t>),</a:t>
            </a:r>
            <a:endParaRPr lang="en-US" sz="3200" dirty="0" smtClean="0"/>
          </a:p>
          <a:p>
            <a:pPr marL="457200" indent="-457200">
              <a:buFont typeface="Arial" pitchFamily="34" charset="0"/>
              <a:buChar char="•"/>
            </a:pPr>
            <a:endParaRPr lang="en-US" sz="3200" dirty="0" smtClean="0"/>
          </a:p>
          <a:p>
            <a:pPr marL="457200" indent="-457200">
              <a:buFont typeface="Arial" pitchFamily="34" charset="0"/>
              <a:buChar char="•"/>
            </a:pPr>
            <a:r>
              <a:rPr lang="ru-RU" sz="3200" dirty="0" smtClean="0"/>
              <a:t>фразеологизмы </a:t>
            </a:r>
            <a:r>
              <a:rPr lang="ru-RU" sz="3200" dirty="0"/>
              <a:t>( ни свет ни заря; и день и ночь и др</a:t>
            </a:r>
            <a:r>
              <a:rPr lang="ru-RU" sz="3200" dirty="0" smtClean="0"/>
              <a:t>.)</a:t>
            </a:r>
            <a:r>
              <a:rPr lang="en-US" sz="3200" dirty="0" smtClean="0"/>
              <a:t>,</a:t>
            </a:r>
          </a:p>
          <a:p>
            <a:pPr marL="457200" indent="-457200">
              <a:buFont typeface="Arial" pitchFamily="34" charset="0"/>
              <a:buChar char="•"/>
            </a:pPr>
            <a:endParaRPr lang="en-US" sz="3200" dirty="0"/>
          </a:p>
          <a:p>
            <a:pPr marL="457200" indent="-457200">
              <a:buFont typeface="Arial" pitchFamily="34" charset="0"/>
              <a:buChar char="•"/>
            </a:pPr>
            <a:r>
              <a:rPr lang="ru-RU" sz="3200" dirty="0"/>
              <a:t>простые осложнённые сказуемые (сделал так сделал, сходи принеси, сходи возьми и т. д.)</a:t>
            </a:r>
          </a:p>
        </p:txBody>
      </p:sp>
    </p:spTree>
    <p:extLst>
      <p:ext uri="{BB962C8B-B14F-4D97-AF65-F5344CB8AC3E}">
        <p14:creationId xmlns:p14="http://schemas.microsoft.com/office/powerpoint/2010/main" val="2838136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-58189"/>
            <a:ext cx="12192000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Союзы для связи однородных членов</a:t>
            </a:r>
          </a:p>
          <a:p>
            <a:r>
              <a:rPr lang="ru-RU" dirty="0"/>
              <a:t>Сочинительные союзы, соединяющие однородные члены, делятся на три группы:</a:t>
            </a:r>
          </a:p>
          <a:p>
            <a:endParaRPr lang="ru-RU" dirty="0"/>
          </a:p>
          <a:p>
            <a:r>
              <a:rPr lang="ru-RU" dirty="0" smtClean="0"/>
              <a:t>1) Соединительные </a:t>
            </a:r>
            <a:r>
              <a:rPr lang="ru-RU" dirty="0"/>
              <a:t>союзы —  и, да (в значении и), ни-ни. Союз  ни-ни  употребляется только в отрицательных предложениях, он может быть только повторяющимся.</a:t>
            </a:r>
          </a:p>
          <a:p>
            <a:r>
              <a:rPr lang="ru-RU" dirty="0"/>
              <a:t>День был солнечный, тёплый и безветренный.</a:t>
            </a:r>
          </a:p>
          <a:p>
            <a:endParaRPr lang="ru-RU" dirty="0"/>
          </a:p>
          <a:p>
            <a:r>
              <a:rPr lang="ru-RU" dirty="0"/>
              <a:t>Сейчас уже и прошлое, и настоящее, и будущее не имеют значения.</a:t>
            </a:r>
          </a:p>
          <a:p>
            <a:endParaRPr lang="ru-RU" dirty="0"/>
          </a:p>
          <a:p>
            <a:r>
              <a:rPr lang="ru-RU" dirty="0"/>
              <a:t>Нигде не было видно ни людей, ни животных.</a:t>
            </a:r>
          </a:p>
          <a:p>
            <a:endParaRPr lang="ru-RU" dirty="0"/>
          </a:p>
          <a:p>
            <a:r>
              <a:rPr lang="ru-RU" dirty="0" smtClean="0"/>
              <a:t>2) Разделительные </a:t>
            </a:r>
            <a:r>
              <a:rPr lang="ru-RU" dirty="0"/>
              <a:t>союзы —  или (иль), либо, то-то, не то-не то.</a:t>
            </a:r>
          </a:p>
          <a:p>
            <a:endParaRPr lang="ru-RU" dirty="0"/>
          </a:p>
          <a:p>
            <a:r>
              <a:rPr lang="ru-RU" dirty="0" smtClean="0"/>
              <a:t>Ты </a:t>
            </a:r>
            <a:r>
              <a:rPr lang="ru-RU" dirty="0"/>
              <a:t>можешь выбрать либо орла, либо решку.</a:t>
            </a:r>
          </a:p>
          <a:p>
            <a:endParaRPr lang="ru-RU" dirty="0"/>
          </a:p>
          <a:p>
            <a:r>
              <a:rPr lang="ru-RU" dirty="0"/>
              <a:t>Огонь то медленно затухал, то разгорался с новой силой.</a:t>
            </a:r>
          </a:p>
          <a:p>
            <a:endParaRPr lang="ru-RU" dirty="0"/>
          </a:p>
          <a:p>
            <a:r>
              <a:rPr lang="ru-RU" dirty="0" smtClean="0"/>
              <a:t>3) Противительные </a:t>
            </a:r>
            <a:r>
              <a:rPr lang="ru-RU" dirty="0"/>
              <a:t>союзы —  а, но, да (в значении но).</a:t>
            </a:r>
          </a:p>
          <a:p>
            <a:r>
              <a:rPr lang="ru-RU" dirty="0"/>
              <a:t>Это был не городской парк, а настоящий лес.</a:t>
            </a:r>
          </a:p>
          <a:p>
            <a:endParaRPr lang="ru-RU" dirty="0"/>
          </a:p>
          <a:p>
            <a:r>
              <a:rPr lang="ru-RU" dirty="0"/>
              <a:t>Шашлык был острый, но вкусный.</a:t>
            </a:r>
          </a:p>
          <a:p>
            <a:endParaRPr lang="ru-RU" dirty="0"/>
          </a:p>
          <a:p>
            <a:r>
              <a:rPr lang="ru-RU" dirty="0"/>
              <a:t>Мал золотник, да дорог.</a:t>
            </a:r>
          </a:p>
        </p:txBody>
      </p:sp>
    </p:spTree>
    <p:extLst>
      <p:ext uri="{BB962C8B-B14F-4D97-AF65-F5344CB8AC3E}">
        <p14:creationId xmlns:p14="http://schemas.microsoft.com/office/powerpoint/2010/main" val="3239200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Знаки препинания</a:t>
            </a:r>
            <a:r>
              <a:rPr lang="en-US" dirty="0" smtClean="0"/>
              <a:t>: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0" y="2065867"/>
            <a:ext cx="12107333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/>
              <a:t> Однородные члены предложения на письме разделяются    запятой.</a:t>
            </a:r>
          </a:p>
          <a:p>
            <a:r>
              <a:rPr lang="ru-RU" sz="3200" b="1" i="1" dirty="0"/>
              <a:t>Цветы лучше всего собирать </a:t>
            </a:r>
            <a:r>
              <a:rPr lang="ru-RU" sz="3200" b="1" i="1" u="sng" dirty="0"/>
              <a:t>утром</a:t>
            </a:r>
            <a:r>
              <a:rPr lang="ru-RU" sz="3200" b="1" i="1" dirty="0"/>
              <a:t> или </a:t>
            </a:r>
            <a:r>
              <a:rPr lang="ru-RU" sz="3200" b="1" i="1" u="sng" dirty="0"/>
              <a:t>под </a:t>
            </a:r>
            <a:r>
              <a:rPr lang="ru-RU" sz="3200" b="1" i="1" u="sng" dirty="0" smtClean="0"/>
              <a:t>вечер</a:t>
            </a:r>
            <a:endParaRPr lang="ru-RU" sz="3200" dirty="0" smtClean="0"/>
          </a:p>
          <a:p>
            <a:r>
              <a:rPr lang="ru-RU" sz="3200" dirty="0" smtClean="0"/>
              <a:t> Запятая не ставиться перед одиночными союзами и</a:t>
            </a:r>
            <a:r>
              <a:rPr lang="en-US" sz="3200" dirty="0" smtClean="0"/>
              <a:t>, </a:t>
            </a:r>
            <a:r>
              <a:rPr lang="ru-RU" sz="3200" dirty="0" smtClean="0"/>
              <a:t>или</a:t>
            </a:r>
            <a:r>
              <a:rPr lang="en-US" sz="3200" dirty="0" smtClean="0"/>
              <a:t>, </a:t>
            </a:r>
            <a:r>
              <a:rPr lang="ru-RU" sz="3200" dirty="0" smtClean="0"/>
              <a:t>либо</a:t>
            </a:r>
            <a:r>
              <a:rPr lang="en-US" sz="3200" dirty="0" smtClean="0"/>
              <a:t>,</a:t>
            </a:r>
            <a:r>
              <a:rPr lang="ru-RU" sz="3200" dirty="0" smtClean="0"/>
              <a:t> да.</a:t>
            </a:r>
          </a:p>
          <a:p>
            <a:r>
              <a:rPr lang="ru-RU" sz="3200" b="1" i="1" dirty="0"/>
              <a:t>Метель бушевала </a:t>
            </a:r>
            <a:r>
              <a:rPr lang="ru-RU" sz="3200" b="1" i="1" dirty="0">
                <a:solidFill>
                  <a:schemeClr val="bg1"/>
                </a:solidFill>
              </a:rPr>
              <a:t>и</a:t>
            </a:r>
            <a:r>
              <a:rPr lang="ru-RU" sz="3200" b="1" i="1" dirty="0"/>
              <a:t> </a:t>
            </a:r>
            <a:r>
              <a:rPr lang="ru-RU" sz="3200" b="1" i="1" u="sng" dirty="0"/>
              <a:t>ночью</a:t>
            </a:r>
            <a:r>
              <a:rPr lang="en-US" sz="3200" b="1" i="1" dirty="0">
                <a:solidFill>
                  <a:schemeClr val="bg1"/>
                </a:solidFill>
              </a:rPr>
              <a:t>, </a:t>
            </a:r>
            <a:r>
              <a:rPr lang="ru-RU" sz="3200" b="1" i="1" dirty="0">
                <a:solidFill>
                  <a:schemeClr val="bg1"/>
                </a:solidFill>
              </a:rPr>
              <a:t>и</a:t>
            </a:r>
            <a:r>
              <a:rPr lang="ru-RU" sz="3200" b="1" i="1" dirty="0"/>
              <a:t> </a:t>
            </a:r>
            <a:r>
              <a:rPr lang="ru-RU" sz="3200" b="1" i="1" u="sng" dirty="0"/>
              <a:t>утром</a:t>
            </a:r>
            <a:r>
              <a:rPr lang="en-US" sz="3200" b="1" i="1" dirty="0">
                <a:solidFill>
                  <a:schemeClr val="bg1"/>
                </a:solidFill>
              </a:rPr>
              <a:t>, </a:t>
            </a:r>
            <a:r>
              <a:rPr lang="ru-RU" sz="3200" b="1" i="1" dirty="0">
                <a:solidFill>
                  <a:schemeClr val="bg1"/>
                </a:solidFill>
              </a:rPr>
              <a:t>и</a:t>
            </a:r>
            <a:r>
              <a:rPr lang="ru-RU" sz="3200" b="1" i="1" dirty="0"/>
              <a:t> </a:t>
            </a:r>
            <a:r>
              <a:rPr lang="ru-RU" sz="3200" b="1" i="1" u="sng" dirty="0"/>
              <a:t>днем</a:t>
            </a:r>
            <a:r>
              <a:rPr lang="ru-RU" sz="3200" dirty="0" smtClean="0"/>
              <a:t>.</a:t>
            </a:r>
          </a:p>
          <a:p>
            <a:r>
              <a:rPr lang="ru-RU" sz="3200" dirty="0" smtClean="0"/>
              <a:t>Если же эти союзы повторяются два раза и более</a:t>
            </a:r>
            <a:r>
              <a:rPr lang="en-US" sz="3200" dirty="0" smtClean="0"/>
              <a:t>, </a:t>
            </a:r>
            <a:r>
              <a:rPr lang="ru-RU" sz="3200" dirty="0" smtClean="0"/>
              <a:t>то между ними ставится запятая.</a:t>
            </a:r>
          </a:p>
          <a:p>
            <a:r>
              <a:rPr lang="ru-RU" sz="3200" dirty="0" smtClean="0"/>
              <a:t> 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590317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AutoShape 2" descr="https://s1.slide-share.ru/s_slide/f8b0b57db2a8015db31f83b1fa393eb7/cc2463ba-3f3a-403e-a24d-a118e2382b27.jpe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1268" name="AutoShape 4" descr="https://s1.slide-share.ru/s_slide/f8b0b57db2a8015db31f83b1fa393eb7/cc2463ba-3f3a-403e-a24d-a118e2382b27.jpe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1269" name="Picture 5" descr="C:\Users\user\Desktop\fwT9vH8aF0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85673" y="562924"/>
            <a:ext cx="8763000" cy="557212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39418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Берлин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TM04033917[[fn=Берлин]]</Template>
  <TotalTime>614</TotalTime>
  <Words>1101</Words>
  <Application>Microsoft Office PowerPoint</Application>
  <PresentationFormat>Широкоэкранный</PresentationFormat>
  <Paragraphs>99</Paragraphs>
  <Slides>18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3" baseType="lpstr">
      <vt:lpstr>Arial</vt:lpstr>
      <vt:lpstr>Calibri</vt:lpstr>
      <vt:lpstr>Times New Roman</vt:lpstr>
      <vt:lpstr>Trebuchet MS</vt:lpstr>
      <vt:lpstr>Берлин</vt:lpstr>
      <vt:lpstr>«С русским языком можно творить чудеса. Нет ничего такого в нашей жизни и в нашем сознании, что нельзя было бы передать русским словом. Звучание музыки, спектральный блеск красок, игру света, шум и тень садов, неясность сна, тихое громыхание грозы, детский шёпот и шорох морского гравия. Нет таких звуков, красок, образов и мыслей, для которых не нашлось бы в нашем языке точного выражения.»</vt:lpstr>
      <vt:lpstr> Обобщение по теме:  «Однородные члены предложения»</vt:lpstr>
      <vt:lpstr>Задачи:</vt:lpstr>
      <vt:lpstr>Однородные члены предложения</vt:lpstr>
      <vt:lpstr>Признаки однородных членов</vt:lpstr>
      <vt:lpstr>Презентация PowerPoint</vt:lpstr>
      <vt:lpstr>Презентация PowerPoint</vt:lpstr>
      <vt:lpstr>Знаки препинания: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Задания ОГЭ по однородным членам предложения</vt:lpstr>
      <vt:lpstr>Презентация PowerPoint</vt:lpstr>
      <vt:lpstr>                           Кроссворд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Однородные члены предложения</dc:title>
  <dc:creator>Денис Зайцев</dc:creator>
  <cp:lastModifiedBy>Euge</cp:lastModifiedBy>
  <cp:revision>25</cp:revision>
  <dcterms:created xsi:type="dcterms:W3CDTF">2023-02-12T16:08:23Z</dcterms:created>
  <dcterms:modified xsi:type="dcterms:W3CDTF">2023-03-02T14:56:36Z</dcterms:modified>
</cp:coreProperties>
</file>