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C3300"/>
    <a:srgbClr val="CC0099"/>
    <a:srgbClr val="DDDDDD"/>
    <a:srgbClr val="800080"/>
    <a:srgbClr val="99FFCC"/>
    <a:srgbClr val="FFCCFF"/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B25ED-31BB-4E61-A61F-95BE7215D699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FBD1D-FC0E-422C-9EC9-C8F3E84F8B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FBD1D-FC0E-422C-9EC9-C8F3E84F8BC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1203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51204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05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06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07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08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09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10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211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2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3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4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5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6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217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51218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19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20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221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51222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23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24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225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51226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27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28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229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51230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31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32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233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5123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3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3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23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3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3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244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45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46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5ACA39A-504E-41F9-9D18-E7B00AEA18E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124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4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1D11E-E3B5-4112-8FCE-7919226F07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4D671-681D-43E8-9D25-D0832CBECE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13CF4-8E69-4A37-9FA6-590D0F7062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5D0C4-8122-49D8-B22A-568ED62983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FF1D0-D9C2-45F2-9A25-A3BC4DDCA6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634EB-7B35-45F1-8394-7915F45AE9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E6DD2-79CA-4245-8FC0-E1773FF43D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DFF00-6B2E-4C6A-869F-4BDB9AF867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67534-6C92-4471-9162-94E8225B58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1A40C-1F17-4776-B7BA-7916A5ED4F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50179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50180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5018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018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5018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5018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9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019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5019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19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19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50195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50196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97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98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0199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5020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0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0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0203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50204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05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06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0207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0208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09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0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1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2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3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4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5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6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7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8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9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20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022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22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022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5022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5022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688A9EA-804C-42A2-AE3E-1B2E831B1046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04800" y="332656"/>
            <a:ext cx="8686800" cy="1872208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«Использование интерактивных технологий в психологической подготовке к сдаче ЕГЭ»</a:t>
            </a:r>
            <a:endParaRPr kumimoji="0" lang="ru-RU" sz="5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https://cf2.ppt-online.org/files2/slide/k/kPaURixruJF6tpsAVCS031qLDXwhIOBnGTY9d8/slide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286000"/>
            <a:ext cx="4771690" cy="3124200"/>
          </a:xfrm>
          <a:prstGeom prst="rect">
            <a:avLst/>
          </a:prstGeom>
          <a:solidFill>
            <a:srgbClr val="CCFF99"/>
          </a:solidFill>
          <a:ln>
            <a:solidFill>
              <a:schemeClr val="bg2">
                <a:lumMod val="75000"/>
              </a:schemeClr>
            </a:solidFill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914400" y="3429000"/>
            <a:ext cx="35135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Говорится в китайской поговорке:</a:t>
            </a:r>
            <a:endParaRPr lang="ru-RU" sz="3200" b="1" i="1" dirty="0">
              <a:solidFill>
                <a:schemeClr val="bg1">
                  <a:lumMod val="60000"/>
                  <a:lumOff val="40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43400" y="5334000"/>
            <a:ext cx="464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Педагог-психолог МБОУ «Гимназия им. И.М. Макаренкова» с. Ольговка Белобородова М.В.</a:t>
            </a:r>
            <a:endParaRPr lang="ru-RU" sz="1600" b="1" i="1" dirty="0">
              <a:solidFill>
                <a:schemeClr val="bg1">
                  <a:lumMod val="60000"/>
                  <a:lumOff val="40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0400" y="6324600"/>
            <a:ext cx="106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2023</a:t>
            </a:r>
            <a:endParaRPr lang="ru-RU" sz="1400" b="1" i="1" dirty="0">
              <a:solidFill>
                <a:schemeClr val="bg1">
                  <a:lumMod val="60000"/>
                  <a:lumOff val="40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 txBox="1">
            <a:spLocks noGrp="1"/>
          </p:cNvSpPr>
          <p:nvPr>
            <p:ph type="body" idx="1"/>
          </p:nvPr>
        </p:nvSpPr>
        <p:spPr>
          <a:xfrm>
            <a:off x="1066800" y="381000"/>
            <a:ext cx="7620000" cy="5675313"/>
          </a:xfrm>
        </p:spPr>
        <p:txBody>
          <a:bodyPr lIns="82945" tIns="41473" rIns="82945" bIns="41473" anchor="ctr">
            <a:no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indent="0" algn="ctr">
              <a:spcBef>
                <a:spcPts val="1075"/>
              </a:spcBef>
              <a:spcAft>
                <a:spcPts val="1075"/>
              </a:spcAft>
              <a:buNone/>
            </a:pPr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В переводе с английского языка </a:t>
            </a:r>
            <a:r>
              <a:rPr lang="ru-RU" i="1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interact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– «находиться во взаимодействии, общаться». </a:t>
            </a:r>
          </a:p>
          <a:p>
            <a:pPr marL="0" indent="0" algn="ctr">
              <a:spcBef>
                <a:spcPts val="1075"/>
              </a:spcBef>
              <a:spcAft>
                <a:spcPts val="1075"/>
              </a:spcAft>
              <a:buNone/>
            </a:pPr>
            <a:r>
              <a:rPr lang="ru-RU" sz="2800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Интерактивные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  формы и методы обозначают влияние на обучающегося  через участие и  взаимодействие. </a:t>
            </a:r>
            <a:r>
              <a:rPr lang="ru-RU" sz="2800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Интерактивные 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формы работы могут использоваться в работе с педагогами, с обучающимися, и с их родителями.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14400"/>
            <a:ext cx="8077200" cy="5715000"/>
          </a:xfrm>
        </p:spPr>
        <p:txBody>
          <a:bodyPr/>
          <a:lstStyle/>
          <a:p>
            <a:pPr>
              <a:buNone/>
            </a:pPr>
            <a:r>
              <a:rPr lang="ru-RU" sz="2000" i="1" dirty="0" smtClean="0">
                <a:solidFill>
                  <a:schemeClr val="bg2">
                    <a:lumMod val="50000"/>
                  </a:schemeClr>
                </a:solidFill>
              </a:rPr>
              <a:t>    - стимулирование учебно-познавательной  мотивации;</a:t>
            </a:r>
            <a:br>
              <a:rPr lang="ru-RU" sz="2000" i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000" i="1" dirty="0" smtClean="0">
                <a:solidFill>
                  <a:schemeClr val="bg2">
                    <a:lumMod val="50000"/>
                  </a:schemeClr>
                </a:solidFill>
              </a:rPr>
              <a:t>- развитие самостоятельности и активности;</a:t>
            </a:r>
            <a:br>
              <a:rPr lang="ru-RU" sz="2000" i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000" i="1" dirty="0" smtClean="0">
                <a:solidFill>
                  <a:schemeClr val="bg2">
                    <a:lumMod val="50000"/>
                  </a:schemeClr>
                </a:solidFill>
              </a:rPr>
              <a:t> -развитие аналитического и критического  мышления;</a:t>
            </a:r>
            <a:br>
              <a:rPr lang="ru-RU" sz="2000" i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000" i="1" dirty="0" smtClean="0">
                <a:solidFill>
                  <a:schemeClr val="bg2">
                    <a:lumMod val="50000"/>
                  </a:schemeClr>
                </a:solidFill>
              </a:rPr>
              <a:t> -формирование коммуникативных  навыков  и саморазвитие учащихся.</a:t>
            </a: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Интерактивные методы обучения позволяют решать следующие задачи</a:t>
            </a:r>
            <a:r>
              <a:rPr lang="ru-RU" sz="2400" i="1" kern="1200" cap="all" dirty="0" smtClean="0">
                <a:solidFill>
                  <a:schemeClr val="bg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n-ea"/>
                <a:cs typeface="+mn-cs"/>
              </a:rPr>
              <a:t>:</a:t>
            </a: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2000" i="1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активное включение каждого ученика в процесс взаимодействия;</a:t>
            </a:r>
            <a:endParaRPr lang="ru-RU" sz="2000" i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Arial" pitchFamily="34" charset="0"/>
            </a:endParaRPr>
          </a:p>
          <a:p>
            <a:pPr marL="0" lvl="0" indent="0" algn="just" eaLnBrk="0" hangingPunct="0">
              <a:spcBef>
                <a:spcPct val="0"/>
              </a:spcBef>
              <a:buNone/>
            </a:pP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-повышение познавательной мотивации;</a:t>
            </a:r>
            <a:endParaRPr lang="ru-RU" sz="2000" i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Arial" pitchFamily="34" charset="0"/>
            </a:endParaRPr>
          </a:p>
          <a:p>
            <a:pPr marL="0" lvl="0" indent="0" algn="just" eaLnBrk="0" hangingPunct="0">
              <a:spcBef>
                <a:spcPct val="0"/>
              </a:spcBef>
              <a:buNone/>
            </a:pP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-обучение навыкам успешного общения (умения слушать и слышать друг друга, выстраивать диалог, задавать вопросы на понимание);</a:t>
            </a:r>
            <a:endParaRPr lang="ru-RU" sz="2000" i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Arial" pitchFamily="34" charset="0"/>
            </a:endParaRPr>
          </a:p>
          <a:p>
            <a:pPr marL="0" lvl="0" indent="0" algn="just" eaLnBrk="0" hangingPunct="0">
              <a:spcBef>
                <a:spcPct val="0"/>
              </a:spcBef>
              <a:buNone/>
            </a:pP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-воспитание лидерских качеств;</a:t>
            </a:r>
            <a:endParaRPr lang="ru-RU" sz="2000" i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Arial" pitchFamily="34" charset="0"/>
            </a:endParaRPr>
          </a:p>
          <a:p>
            <a:pPr marL="0" lvl="0" indent="0" algn="just" eaLnBrk="0" hangingPunct="0">
              <a:spcBef>
                <a:spcPct val="0"/>
              </a:spcBef>
              <a:buNone/>
            </a:pP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-умение работать с командой и в команде;</a:t>
            </a:r>
            <a:endParaRPr lang="ru-RU" sz="2000" i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Arial" pitchFamily="34" charset="0"/>
            </a:endParaRPr>
          </a:p>
          <a:p>
            <a:pPr marL="0" lvl="0" indent="0" algn="just" eaLnBrk="0" hangingPunct="0">
              <a:spcBef>
                <a:spcPct val="0"/>
              </a:spcBef>
              <a:buNone/>
            </a:pP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-принимать на себя ответственность за совместную и собственную деятельность по достижению результата.</a:t>
            </a:r>
            <a:endParaRPr lang="ru-RU" sz="2000" i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Arial" pitchFamily="34" charset="0"/>
            </a:endParaRPr>
          </a:p>
          <a:p>
            <a:pPr lvl="0" algn="just"/>
            <a:endParaRPr lang="ru-RU" sz="2000" kern="1200" cap="all" dirty="0">
              <a:solidFill>
                <a:schemeClr val="tx2">
                  <a:lumMod val="7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811212"/>
          </a:xfrm>
        </p:spPr>
        <p:txBody>
          <a:bodyPr/>
          <a:lstStyle/>
          <a:p>
            <a:r>
              <a:rPr lang="ru-RU" sz="3200" b="1" i="1" dirty="0" smtClean="0">
                <a:solidFill>
                  <a:schemeClr val="bg2">
                    <a:lumMod val="50000"/>
                  </a:schemeClr>
                </a:solidFill>
              </a:rPr>
              <a:t>Цели интерактивных технологий:</a:t>
            </a:r>
            <a:endParaRPr lang="ru-RU" sz="32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03188"/>
            <a:ext cx="7924800" cy="1314450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Классификация интерактивных форм работы в психологической подготовке к сдаче ЕГЭ»</a:t>
            </a:r>
            <a:endParaRPr lang="ru-RU" sz="28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 noGrp="1"/>
          </p:cNvSpPr>
          <p:nvPr>
            <p:ph idx="1"/>
          </p:nvPr>
        </p:nvSpPr>
        <p:spPr>
          <a:xfrm>
            <a:off x="1828800" y="1600200"/>
            <a:ext cx="6781800" cy="4456113"/>
          </a:xfrm>
        </p:spPr>
        <p:txBody>
          <a:bodyPr lIns="82945" tIns="41473" rIns="82945" bIns="41473" anchor="ctr">
            <a:norm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indent="0"/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> Психологический 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тренинг.</a:t>
            </a:r>
          </a:p>
          <a:p>
            <a:pPr marL="0" indent="0"/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> Дискуссия</a:t>
            </a:r>
            <a:endParaRPr lang="ru-RU" i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/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> Игровая 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терапия  (творческие игры, в том числе деловые, ролевые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ru-RU" i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/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bg2">
                    <a:lumMod val="50000"/>
                  </a:schemeClr>
                </a:solidFill>
              </a:rPr>
              <a:t>Арттерапия</a:t>
            </a:r>
            <a:endParaRPr lang="ru-RU" i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/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bg2">
                    <a:lumMod val="50000"/>
                  </a:schemeClr>
                </a:solidFill>
              </a:rPr>
              <a:t>Сказкотерапия</a:t>
            </a:r>
            <a:endParaRPr lang="ru-RU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295400"/>
            <a:ext cx="7315200" cy="54102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800" dirty="0"/>
              <a:t>• </a:t>
            </a:r>
            <a:r>
              <a:rPr lang="ru-RU" sz="2800" i="1" dirty="0" smtClean="0">
                <a:solidFill>
                  <a:schemeClr val="bg2">
                    <a:lumMod val="50000"/>
                  </a:schemeClr>
                </a:solidFill>
                <a:cs typeface="Times New Roman" pitchFamily="18"/>
              </a:rPr>
              <a:t>Тренинги позволяют активизировать, скорректировать навыки общения, расширить поведенческий репертуар, дают ориентиры возможного поиска эффективного взаимодействия партнеров.</a:t>
            </a:r>
            <a:endParaRPr lang="ru-RU" sz="2800" i="1" dirty="0">
              <a:solidFill>
                <a:schemeClr val="bg2">
                  <a:lumMod val="50000"/>
                </a:schemeClr>
              </a:solidFill>
              <a:cs typeface="Times New Roman" pitchFamily="18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04800" y="1524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945" tIns="41473" rIns="82945" bIns="41473" numCol="1" anchor="b" anchorCtr="0" compatLnSpc="1">
            <a:prstTxWarp prst="textNoShape">
              <a:avLst/>
            </a:prstTxWarp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/>
              <a:buNone/>
              <a:tabLst/>
              <a:defRPr/>
            </a:pPr>
            <a:r>
              <a:rPr kumimoji="0" lang="ru-RU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Тренинги</a:t>
            </a:r>
            <a:endParaRPr kumimoji="0" lang="ru-RU" sz="4400" b="0" i="1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229600" cy="1612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7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7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700" i="1" dirty="0" smtClean="0">
                <a:solidFill>
                  <a:schemeClr val="bg2">
                    <a:lumMod val="50000"/>
                  </a:schemeClr>
                </a:solidFill>
              </a:rPr>
              <a:t>Психологический тренинг с использованием метафорических карт</a:t>
            </a:r>
            <a:br>
              <a:rPr lang="ru-RU" sz="2700" i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700" b="1" i="1" dirty="0" smtClean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sz="2700" b="1" i="1" dirty="0" err="1" smtClean="0">
                <a:solidFill>
                  <a:schemeClr val="bg2">
                    <a:lumMod val="50000"/>
                  </a:schemeClr>
                </a:solidFill>
              </a:rPr>
              <a:t>Спектрокарты</a:t>
            </a:r>
            <a:r>
              <a:rPr lang="ru-RU" sz="2700" b="1" i="1" dirty="0" smtClean="0">
                <a:solidFill>
                  <a:schemeClr val="bg2">
                    <a:lumMod val="50000"/>
                  </a:schemeClr>
                </a:solidFill>
              </a:rPr>
              <a:t>»          «Внутренняя опора» 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533400" y="1828800"/>
            <a:ext cx="4320480" cy="3312368"/>
          </a:xfrm>
          <a:prstGeom prst="rect">
            <a:avLst/>
          </a:prstGeom>
        </p:spPr>
      </p:pic>
      <p:pic>
        <p:nvPicPr>
          <p:cNvPr id="11" name="Picture 5" descr="C:\Users\Admin\Downloads\600x0_orwwtpaxmzndnvtf_jpg_762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447800"/>
            <a:ext cx="3810000" cy="4876799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Admin\Downloads\PFiIZaqIx0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219200"/>
            <a:ext cx="3581400" cy="4901212"/>
          </a:xfrm>
          <a:prstGeom prst="rect">
            <a:avLst/>
          </a:prstGeom>
          <a:noFill/>
        </p:spPr>
      </p:pic>
      <p:pic>
        <p:nvPicPr>
          <p:cNvPr id="9" name="Содержимое 3" descr="C:\Users\2503~1\AppData\Local\Temp\Rar$DIa9620.18374\IMG_20210330_120130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tretch>
            <a:fillRect/>
          </a:stretch>
        </p:blipFill>
        <p:spPr bwMode="auto">
          <a:xfrm>
            <a:off x="762000" y="1295400"/>
            <a:ext cx="4616896" cy="376956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1676401" y="45720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«Все в моих руках»</a:t>
            </a:r>
            <a:endParaRPr lang="ru-RU" sz="2400" i="1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1"/>
          <p:cNvSpPr txBox="1">
            <a:spLocks noGrp="1"/>
          </p:cNvSpPr>
          <p:nvPr>
            <p:ph idx="1"/>
          </p:nvPr>
        </p:nvSpPr>
        <p:spPr>
          <a:xfrm>
            <a:off x="457200" y="381000"/>
            <a:ext cx="8229600" cy="5675313"/>
          </a:xfrm>
        </p:spPr>
        <p:txBody>
          <a:bodyPr lIns="82945" tIns="41473" rIns="82945" bIns="41473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indent="408521" algn="ctr">
              <a:buNone/>
            </a:pPr>
            <a:r>
              <a:rPr lang="ru-RU" sz="91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/>
                <a:cs typeface="Times New Roman" pitchFamily="18"/>
              </a:rPr>
              <a:t>СПАСИБО!</a:t>
            </a:r>
          </a:p>
          <a:p>
            <a:pPr marL="0" indent="408521" algn="ctr">
              <a:buNone/>
            </a:pPr>
            <a:endParaRPr lang="ru-RU" dirty="0">
              <a:solidFill>
                <a:srgbClr val="99284C"/>
              </a:solidFill>
              <a:cs typeface="Times New Roman" pitchFamily="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ры">
  <a:themeElements>
    <a:clrScheme name="Шары 5">
      <a:dk1>
        <a:srgbClr val="666699"/>
      </a:dk1>
      <a:lt1>
        <a:srgbClr val="FFFFFF"/>
      </a:lt1>
      <a:dk2>
        <a:srgbClr val="000066"/>
      </a:dk2>
      <a:lt2>
        <a:srgbClr val="CCECFF"/>
      </a:lt2>
      <a:accent1>
        <a:srgbClr val="009999"/>
      </a:accent1>
      <a:accent2>
        <a:srgbClr val="0099CC"/>
      </a:accent2>
      <a:accent3>
        <a:srgbClr val="AAAAB8"/>
      </a:accent3>
      <a:accent4>
        <a:srgbClr val="DADADA"/>
      </a:accent4>
      <a:accent5>
        <a:srgbClr val="AACACA"/>
      </a:accent5>
      <a:accent6>
        <a:srgbClr val="008AB9"/>
      </a:accent6>
      <a:hlink>
        <a:srgbClr val="CC99FF"/>
      </a:hlink>
      <a:folHlink>
        <a:srgbClr val="3366CC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218</TotalTime>
  <Words>120</Words>
  <Application>Microsoft Office PowerPoint</Application>
  <PresentationFormat>Экран (4:3)</PresentationFormat>
  <Paragraphs>27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Шары</vt:lpstr>
      <vt:lpstr>Слайд 1</vt:lpstr>
      <vt:lpstr>Слайд 2</vt:lpstr>
      <vt:lpstr>Цели интерактивных технологий:</vt:lpstr>
      <vt:lpstr>Классификация интерактивных форм работы в психологической подготовке к сдаче ЕГЭ»</vt:lpstr>
      <vt:lpstr>Слайд 5</vt:lpstr>
      <vt:lpstr>  Психологический тренинг с использованием метафорических карт «Спектрокарты»          «Внутренняя опора»  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-</cp:lastModifiedBy>
  <cp:revision>9</cp:revision>
  <cp:lastPrinted>1601-01-01T00:00:00Z</cp:lastPrinted>
  <dcterms:created xsi:type="dcterms:W3CDTF">1601-01-01T00:00:00Z</dcterms:created>
  <dcterms:modified xsi:type="dcterms:W3CDTF">2023-03-29T21:09:35Z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