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0"/>
  </p:notesMasterIdLst>
  <p:sldIdLst>
    <p:sldId id="256" r:id="rId2"/>
    <p:sldId id="263" r:id="rId3"/>
    <p:sldId id="336" r:id="rId4"/>
    <p:sldId id="266" r:id="rId5"/>
    <p:sldId id="337" r:id="rId6"/>
    <p:sldId id="258" r:id="rId7"/>
    <p:sldId id="317" r:id="rId8"/>
    <p:sldId id="318" r:id="rId9"/>
    <p:sldId id="319" r:id="rId10"/>
    <p:sldId id="320" r:id="rId11"/>
    <p:sldId id="321" r:id="rId12"/>
    <p:sldId id="322" r:id="rId13"/>
    <p:sldId id="323" r:id="rId14"/>
    <p:sldId id="325" r:id="rId15"/>
    <p:sldId id="326" r:id="rId16"/>
    <p:sldId id="327" r:id="rId17"/>
    <p:sldId id="328" r:id="rId18"/>
    <p:sldId id="329" r:id="rId19"/>
    <p:sldId id="330" r:id="rId20"/>
    <p:sldId id="331" r:id="rId21"/>
    <p:sldId id="332" r:id="rId22"/>
    <p:sldId id="342" r:id="rId23"/>
    <p:sldId id="334" r:id="rId24"/>
    <p:sldId id="335" r:id="rId25"/>
    <p:sldId id="338" r:id="rId26"/>
    <p:sldId id="339" r:id="rId27"/>
    <p:sldId id="340" r:id="rId28"/>
    <p:sldId id="341"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8" d="100"/>
          <a:sy n="68" d="100"/>
        </p:scale>
        <p:origin x="-798"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0523D6-F62C-48C5-A32D-75DBC97C422A}" type="datetimeFigureOut">
              <a:rPr lang="ru-RU" smtClean="0"/>
              <a:pPr/>
              <a:t>28.03.2023</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BFEC73-B4E6-4C70-9AD6-A9649BD47E2C}"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6BFEC73-B4E6-4C70-9AD6-A9649BD47E2C}" type="slidenum">
              <a:rPr lang="ru-RU" smtClean="0"/>
              <a:pPr/>
              <a:t>14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5409DCD-C274-4C3F-8BE7-93C1C58EBBD6}" type="datetimeFigureOut">
              <a:rPr lang="ru-RU" smtClean="0"/>
              <a:pPr/>
              <a:t>28.03.2023</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A670AF78-697C-40A9-B463-154112BCC86F}" type="slidenum">
              <a:rPr lang="ru-RU" smtClean="0"/>
              <a:pPr/>
              <a:t>‹#›</a:t>
            </a:fld>
            <a:endParaRPr lang="ru-RU"/>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806573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5409DCD-C274-4C3F-8BE7-93C1C58EBBD6}" type="datetimeFigureOut">
              <a:rPr lang="ru-RU" smtClean="0"/>
              <a:pPr/>
              <a:t>28.03.2023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670AF78-697C-40A9-B463-154112BCC86F}" type="slidenum">
              <a:rPr lang="ru-RU" smtClean="0"/>
              <a:pPr/>
              <a:t>‹#›</a:t>
            </a:fld>
            <a:endParaRPr lang="ru-RU"/>
          </a:p>
        </p:txBody>
      </p:sp>
    </p:spTree>
    <p:extLst>
      <p:ext uri="{BB962C8B-B14F-4D97-AF65-F5344CB8AC3E}">
        <p14:creationId xmlns="" xmlns:p14="http://schemas.microsoft.com/office/powerpoint/2010/main" val="4278373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5409DCD-C274-4C3F-8BE7-93C1C58EBBD6}" type="datetimeFigureOut">
              <a:rPr lang="ru-RU" smtClean="0"/>
              <a:pPr/>
              <a:t>28.03.2023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670AF78-697C-40A9-B463-154112BCC86F}" type="slidenum">
              <a:rPr lang="ru-RU" smtClean="0"/>
              <a:pPr/>
              <a:t>‹#›</a:t>
            </a:fld>
            <a:endParaRPr lang="ru-RU"/>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7427167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5409DCD-C274-4C3F-8BE7-93C1C58EBBD6}" type="datetimeFigureOut">
              <a:rPr lang="ru-RU" smtClean="0"/>
              <a:pPr/>
              <a:t>28.03.2023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670AF78-697C-40A9-B463-154112BCC86F}" type="slidenum">
              <a:rPr lang="ru-RU" smtClean="0"/>
              <a:pPr/>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40714773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5409DCD-C274-4C3F-8BE7-93C1C58EBBD6}" type="datetimeFigureOut">
              <a:rPr lang="ru-RU" smtClean="0"/>
              <a:pPr/>
              <a:t>28.03.2023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670AF78-697C-40A9-B463-154112BCC86F}" type="slidenum">
              <a:rPr lang="ru-RU" smtClean="0"/>
              <a:pPr/>
              <a:t>‹#›</a:t>
            </a:fld>
            <a:endParaRPr lang="ru-RU"/>
          </a:p>
        </p:txBody>
      </p:sp>
    </p:spTree>
    <p:extLst>
      <p:ext uri="{BB962C8B-B14F-4D97-AF65-F5344CB8AC3E}">
        <p14:creationId xmlns="" xmlns:p14="http://schemas.microsoft.com/office/powerpoint/2010/main" val="2677660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5409DCD-C274-4C3F-8BE7-93C1C58EBBD6}" type="datetimeFigureOut">
              <a:rPr lang="ru-RU" smtClean="0"/>
              <a:pPr/>
              <a:t>28.03.2023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670AF78-697C-40A9-B463-154112BCC86F}" type="slidenum">
              <a:rPr lang="ru-RU" smtClean="0"/>
              <a:pPr/>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3232970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5409DCD-C274-4C3F-8BE7-93C1C58EBBD6}" type="datetimeFigureOut">
              <a:rPr lang="ru-RU" smtClean="0"/>
              <a:pPr/>
              <a:t>28.03.2023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670AF78-697C-40A9-B463-154112BCC86F}" type="slidenum">
              <a:rPr lang="ru-RU" smtClean="0"/>
              <a:pPr/>
              <a:t>‹#›</a:t>
            </a:fld>
            <a:endParaRPr lang="ru-RU"/>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898374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5409DCD-C274-4C3F-8BE7-93C1C58EBBD6}" type="datetimeFigureOut">
              <a:rPr lang="ru-RU" smtClean="0"/>
              <a:pPr/>
              <a:t>28.03.2023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670AF78-697C-40A9-B463-154112BCC86F}" type="slidenum">
              <a:rPr lang="ru-RU" smtClean="0"/>
              <a:pPr/>
              <a:t>‹#›</a:t>
            </a:fld>
            <a:endParaRPr lang="ru-RU"/>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0067916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5409DCD-C274-4C3F-8BE7-93C1C58EBBD6}" type="datetimeFigureOut">
              <a:rPr lang="ru-RU" smtClean="0"/>
              <a:pPr/>
              <a:t>28.03.2023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670AF78-697C-40A9-B463-154112BCC86F}" type="slidenum">
              <a:rPr lang="ru-RU" smtClean="0"/>
              <a:pPr/>
              <a:t>‹#›</a:t>
            </a:fld>
            <a:endParaRPr lang="ru-RU"/>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6018081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158750"/>
            <a:ext cx="10972800" cy="1258888"/>
          </a:xfrm>
        </p:spPr>
        <p:txBody>
          <a:bodyPr/>
          <a:lstStyle/>
          <a:p>
            <a:r>
              <a:rPr lang="ru-RU" smtClean="0"/>
              <a:t>Образец заголовка</a:t>
            </a:r>
            <a:endParaRPr lang="ru-RU"/>
          </a:p>
        </p:txBody>
      </p:sp>
      <p:sp>
        <p:nvSpPr>
          <p:cNvPr id="3" name="Таблица 2"/>
          <p:cNvSpPr>
            <a:spLocks noGrp="1"/>
          </p:cNvSpPr>
          <p:nvPr>
            <p:ph type="tbl" idx="1"/>
          </p:nvPr>
        </p:nvSpPr>
        <p:spPr>
          <a:xfrm>
            <a:off x="609600" y="1600201"/>
            <a:ext cx="10972800" cy="4530725"/>
          </a:xfrm>
        </p:spPr>
        <p:txBody>
          <a:bodyPr rtlCol="0">
            <a:normAutofit/>
          </a:bodyPr>
          <a:lstStyle/>
          <a:p>
            <a:pPr lvl="0"/>
            <a:endParaRPr lang="ru-RU" noProof="0"/>
          </a:p>
        </p:txBody>
      </p:sp>
      <p:sp>
        <p:nvSpPr>
          <p:cNvPr id="4" name="Дата 3"/>
          <p:cNvSpPr>
            <a:spLocks noGrp="1"/>
          </p:cNvSpPr>
          <p:nvPr>
            <p:ph type="dt" sz="half" idx="10"/>
          </p:nvPr>
        </p:nvSpPr>
        <p:spPr>
          <a:xfrm>
            <a:off x="609600" y="6243638"/>
            <a:ext cx="2844800" cy="457200"/>
          </a:xfrm>
        </p:spPr>
        <p:txBody>
          <a:bodyPr/>
          <a:lstStyle>
            <a:lvl1pPr>
              <a:defRPr/>
            </a:lvl1pPr>
          </a:lstStyle>
          <a:p>
            <a:pPr>
              <a:defRPr/>
            </a:pPr>
            <a:endParaRPr lang="ru-RU" altLang="ru-RU"/>
          </a:p>
        </p:txBody>
      </p:sp>
      <p:sp>
        <p:nvSpPr>
          <p:cNvPr id="5" name="Нижний колонтитул 4"/>
          <p:cNvSpPr>
            <a:spLocks noGrp="1"/>
          </p:cNvSpPr>
          <p:nvPr>
            <p:ph type="ftr" sz="quarter" idx="11"/>
          </p:nvPr>
        </p:nvSpPr>
        <p:spPr>
          <a:xfrm>
            <a:off x="4165600" y="6248400"/>
            <a:ext cx="3860800" cy="457200"/>
          </a:xfrm>
        </p:spPr>
        <p:txBody>
          <a:bodyPr/>
          <a:lstStyle>
            <a:lvl1pPr>
              <a:defRPr/>
            </a:lvl1pPr>
          </a:lstStyle>
          <a:p>
            <a:pPr>
              <a:defRPr/>
            </a:pPr>
            <a:endParaRPr lang="ru-RU" altLang="ru-RU"/>
          </a:p>
        </p:txBody>
      </p:sp>
      <p:sp>
        <p:nvSpPr>
          <p:cNvPr id="6" name="Номер слайда 5"/>
          <p:cNvSpPr>
            <a:spLocks noGrp="1"/>
          </p:cNvSpPr>
          <p:nvPr>
            <p:ph type="sldNum" sz="quarter" idx="12"/>
          </p:nvPr>
        </p:nvSpPr>
        <p:spPr>
          <a:xfrm>
            <a:off x="8737600" y="6243638"/>
            <a:ext cx="2844800" cy="457200"/>
          </a:xfrm>
        </p:spPr>
        <p:txBody>
          <a:bodyPr/>
          <a:lstStyle>
            <a:lvl1pPr>
              <a:defRPr/>
            </a:lvl1pPr>
          </a:lstStyle>
          <a:p>
            <a:pPr>
              <a:defRPr/>
            </a:pPr>
            <a:fld id="{732205DF-8DFD-4411-B3C3-D7547C5F01BB}" type="slidenum">
              <a:rPr lang="ru-RU" altLang="ru-RU"/>
              <a:pPr>
                <a:defRPr/>
              </a:pPr>
              <a:t>‹#›</a:t>
            </a:fld>
            <a:endParaRPr lang="ru-RU" altLang="ru-RU"/>
          </a:p>
        </p:txBody>
      </p:sp>
    </p:spTree>
    <p:extLst>
      <p:ext uri="{BB962C8B-B14F-4D97-AF65-F5344CB8AC3E}">
        <p14:creationId xmlns="" xmlns:p14="http://schemas.microsoft.com/office/powerpoint/2010/main" val="311318126"/>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5409DCD-C274-4C3F-8BE7-93C1C58EBBD6}" type="datetimeFigureOut">
              <a:rPr lang="ru-RU" smtClean="0"/>
              <a:pPr/>
              <a:t>28.03.2023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670AF78-697C-40A9-B463-154112BCC86F}" type="slidenum">
              <a:rPr lang="ru-RU" smtClean="0"/>
              <a:pPr/>
              <a:t>‹#›</a:t>
            </a:fld>
            <a:endParaRPr lang="ru-RU"/>
          </a:p>
        </p:txBody>
      </p:sp>
    </p:spTree>
    <p:extLst>
      <p:ext uri="{BB962C8B-B14F-4D97-AF65-F5344CB8AC3E}">
        <p14:creationId xmlns="" xmlns:p14="http://schemas.microsoft.com/office/powerpoint/2010/main" val="615177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5409DCD-C274-4C3F-8BE7-93C1C58EBBD6}" type="datetimeFigureOut">
              <a:rPr lang="ru-RU" smtClean="0"/>
              <a:pPr/>
              <a:t>28.03.2023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670AF78-697C-40A9-B463-154112BCC86F}" type="slidenum">
              <a:rPr lang="ru-RU" smtClean="0"/>
              <a:pPr/>
              <a:t>‹#›</a:t>
            </a:fld>
            <a:endParaRPr lang="ru-RU"/>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738068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5409DCD-C274-4C3F-8BE7-93C1C58EBBD6}" type="datetimeFigureOut">
              <a:rPr lang="ru-RU" smtClean="0"/>
              <a:pPr/>
              <a:t>28.03.2023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670AF78-697C-40A9-B463-154112BCC86F}" type="slidenum">
              <a:rPr lang="ru-RU" smtClean="0"/>
              <a:pPr/>
              <a:t>‹#›</a:t>
            </a:fld>
            <a:endParaRPr lang="ru-RU"/>
          </a:p>
        </p:txBody>
      </p:sp>
    </p:spTree>
    <p:extLst>
      <p:ext uri="{BB962C8B-B14F-4D97-AF65-F5344CB8AC3E}">
        <p14:creationId xmlns="" xmlns:p14="http://schemas.microsoft.com/office/powerpoint/2010/main" val="4156922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5409DCD-C274-4C3F-8BE7-93C1C58EBBD6}" type="datetimeFigureOut">
              <a:rPr lang="ru-RU" smtClean="0"/>
              <a:pPr/>
              <a:t>28.03.2023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670AF78-697C-40A9-B463-154112BCC86F}" type="slidenum">
              <a:rPr lang="ru-RU" smtClean="0"/>
              <a:pPr/>
              <a:t>‹#›</a:t>
            </a:fld>
            <a:endParaRPr lang="ru-RU"/>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312455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5409DCD-C274-4C3F-8BE7-93C1C58EBBD6}" type="datetimeFigureOut">
              <a:rPr lang="ru-RU" smtClean="0"/>
              <a:pPr/>
              <a:t>28.03.2023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670AF78-697C-40A9-B463-154112BCC86F}" type="slidenum">
              <a:rPr lang="ru-RU" smtClean="0"/>
              <a:pPr/>
              <a:t>‹#›</a:t>
            </a:fld>
            <a:endParaRPr lang="ru-RU"/>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4294668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409DCD-C274-4C3F-8BE7-93C1C58EBBD6}" type="datetimeFigureOut">
              <a:rPr lang="ru-RU" smtClean="0"/>
              <a:pPr/>
              <a:t>28.03.2023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670AF78-697C-40A9-B463-154112BCC86F}" type="slidenum">
              <a:rPr lang="ru-RU" smtClean="0"/>
              <a:pPr/>
              <a:t>‹#›</a:t>
            </a:fld>
            <a:endParaRPr lang="ru-RU"/>
          </a:p>
        </p:txBody>
      </p:sp>
    </p:spTree>
    <p:extLst>
      <p:ext uri="{BB962C8B-B14F-4D97-AF65-F5344CB8AC3E}">
        <p14:creationId xmlns="" xmlns:p14="http://schemas.microsoft.com/office/powerpoint/2010/main" val="3002758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5409DCD-C274-4C3F-8BE7-93C1C58EBBD6}" type="datetimeFigureOut">
              <a:rPr lang="ru-RU" smtClean="0"/>
              <a:pPr/>
              <a:t>28.03.2023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670AF78-697C-40A9-B463-154112BCC86F}" type="slidenum">
              <a:rPr lang="ru-RU" smtClean="0"/>
              <a:pPr/>
              <a:t>‹#›</a:t>
            </a:fld>
            <a:endParaRPr lang="ru-RU"/>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551633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5409DCD-C274-4C3F-8BE7-93C1C58EBBD6}" type="datetimeFigureOut">
              <a:rPr lang="ru-RU" smtClean="0"/>
              <a:pPr/>
              <a:t>28.03.2023</a:t>
            </a:fld>
            <a:endParaRPr lang="ru-RU"/>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70AF78-697C-40A9-B463-154112BCC86F}" type="slidenum">
              <a:rPr lang="ru-RU" smtClean="0"/>
              <a:pPr/>
              <a:t>‹#›</a:t>
            </a:fld>
            <a:endParaRPr lang="ru-RU"/>
          </a:p>
        </p:txBody>
      </p:sp>
    </p:spTree>
    <p:extLst>
      <p:ext uri="{BB962C8B-B14F-4D97-AF65-F5344CB8AC3E}">
        <p14:creationId xmlns="" xmlns:p14="http://schemas.microsoft.com/office/powerpoint/2010/main" val="1341700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20" cstate="print">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5409DCD-C274-4C3F-8BE7-93C1C58EBBD6}" type="datetimeFigureOut">
              <a:rPr lang="ru-RU" smtClean="0"/>
              <a:pPr/>
              <a:t>28.03.2023</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670AF78-697C-40A9-B463-154112BCC86F}" type="slidenum">
              <a:rPr lang="ru-RU" smtClean="0"/>
              <a:pPr/>
              <a:t>‹#›</a:t>
            </a:fld>
            <a:endParaRPr lang="ru-RU"/>
          </a:p>
        </p:txBody>
      </p:sp>
    </p:spTree>
    <p:extLst>
      <p:ext uri="{BB962C8B-B14F-4D97-AF65-F5344CB8AC3E}">
        <p14:creationId xmlns="" xmlns:p14="http://schemas.microsoft.com/office/powerpoint/2010/main" val="17124169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8.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8.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2.jpeg"/><Relationship Id="rId5" Type="http://schemas.openxmlformats.org/officeDocument/2006/relationships/image" Target="../media/image8.jpeg"/><Relationship Id="rId4" Type="http://schemas.openxmlformats.org/officeDocument/2006/relationships/image" Target="../media/image7.jpeg"/></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2.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4F4F4"/>
            </a:gs>
            <a:gs pos="100000">
              <a:srgbClr val="CACACA"/>
            </a:gs>
          </a:gsLst>
          <a:lin ang="5400000" scaled="0"/>
        </a:gra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995267" y="982688"/>
            <a:ext cx="8229600" cy="1800225"/>
          </a:xfrm>
        </p:spPr>
        <p:txBody>
          <a:bodyPr>
            <a:normAutofit fontScale="90000"/>
          </a:bodyPr>
          <a:lstStyle/>
          <a:p>
            <a:r>
              <a:rPr lang="ru-RU" altLang="ru-RU" sz="4800" dirty="0" smtClean="0">
                <a:latin typeface="Arial" panose="020B0604020202020204" pitchFamily="34" charset="0"/>
                <a:cs typeface="Arial" panose="020B0604020202020204" pitchFamily="34" charset="0"/>
              </a:rPr>
              <a:t>Способы которые оперативно помогают справится с волнением, снять напряжение.</a:t>
            </a:r>
            <a:br>
              <a:rPr lang="ru-RU" altLang="ru-RU" sz="4800" dirty="0" smtClean="0">
                <a:latin typeface="Arial" panose="020B0604020202020204" pitchFamily="34" charset="0"/>
                <a:cs typeface="Arial" panose="020B0604020202020204" pitchFamily="34" charset="0"/>
              </a:rPr>
            </a:br>
            <a:endParaRPr lang="ru-RU" altLang="ru-RU" sz="4800" dirty="0">
              <a:latin typeface="Arial" panose="020B0604020202020204" pitchFamily="34" charset="0"/>
              <a:cs typeface="Arial" panose="020B0604020202020204" pitchFamily="34" charset="0"/>
            </a:endParaRPr>
          </a:p>
        </p:txBody>
      </p:sp>
      <p:sp>
        <p:nvSpPr>
          <p:cNvPr id="2051" name="Rectangle 3"/>
          <p:cNvSpPr>
            <a:spLocks noGrp="1" noChangeArrowheads="1"/>
          </p:cNvSpPr>
          <p:nvPr>
            <p:ph type="body" sz="half" idx="4294967295"/>
          </p:nvPr>
        </p:nvSpPr>
        <p:spPr>
          <a:xfrm>
            <a:off x="1981200" y="2276475"/>
            <a:ext cx="9566787" cy="3673475"/>
          </a:xfrm>
        </p:spPr>
        <p:txBody>
          <a:bodyPr rtlCol="0">
            <a:normAutofit fontScale="70000" lnSpcReduction="20000"/>
          </a:bodyPr>
          <a:lstStyle/>
          <a:p>
            <a:pPr marL="0" indent="0" algn="ctr">
              <a:buNone/>
              <a:defRPr/>
            </a:pPr>
            <a:endParaRPr lang="ru-RU" altLang="ru-RU" sz="3200" i="1" dirty="0">
              <a:solidFill>
                <a:schemeClr val="tx1">
                  <a:lumMod val="85000"/>
                  <a:lumOff val="15000"/>
                </a:schemeClr>
              </a:solidFill>
            </a:endParaRPr>
          </a:p>
          <a:p>
            <a:pPr marL="0" indent="0" algn="ctr">
              <a:buNone/>
              <a:defRPr/>
            </a:pPr>
            <a:r>
              <a:rPr lang="ru-RU" altLang="ru-RU" sz="3200" i="1" dirty="0">
                <a:solidFill>
                  <a:schemeClr val="tx1">
                    <a:lumMod val="85000"/>
                    <a:lumOff val="15000"/>
                  </a:schemeClr>
                </a:solidFill>
              </a:rPr>
              <a:t>Стресс – это не то, что с </a:t>
            </a:r>
            <a:br>
              <a:rPr lang="ru-RU" altLang="ru-RU" sz="3200" i="1" dirty="0">
                <a:solidFill>
                  <a:schemeClr val="tx1">
                    <a:lumMod val="85000"/>
                    <a:lumOff val="15000"/>
                  </a:schemeClr>
                </a:solidFill>
              </a:rPr>
            </a:br>
            <a:r>
              <a:rPr lang="ru-RU" altLang="ru-RU" sz="3200" i="1" dirty="0">
                <a:solidFill>
                  <a:schemeClr val="tx1">
                    <a:lumMod val="85000"/>
                    <a:lumOff val="15000"/>
                  </a:schemeClr>
                </a:solidFill>
              </a:rPr>
              <a:t>вами случилось, а то, как </a:t>
            </a:r>
            <a:br>
              <a:rPr lang="ru-RU" altLang="ru-RU" sz="3200" i="1" dirty="0">
                <a:solidFill>
                  <a:schemeClr val="tx1">
                    <a:lumMod val="85000"/>
                    <a:lumOff val="15000"/>
                  </a:schemeClr>
                </a:solidFill>
              </a:rPr>
            </a:br>
            <a:r>
              <a:rPr lang="ru-RU" altLang="ru-RU" sz="3200" i="1" dirty="0">
                <a:solidFill>
                  <a:schemeClr val="tx1">
                    <a:lumMod val="85000"/>
                    <a:lumOff val="15000"/>
                  </a:schemeClr>
                </a:solidFill>
              </a:rPr>
              <a:t>вы это воспринимаете.</a:t>
            </a:r>
          </a:p>
          <a:p>
            <a:pPr algn="ctr" eaLnBrk="1" fontAlgn="auto" hangingPunct="1">
              <a:lnSpc>
                <a:spcPct val="90000"/>
              </a:lnSpc>
              <a:buFont typeface="Wingdings" panose="05000000000000000000" pitchFamily="2" charset="2"/>
              <a:buNone/>
              <a:defRPr/>
            </a:pPr>
            <a:endParaRPr lang="ru-RU" altLang="ru-RU" sz="3200" dirty="0">
              <a:solidFill>
                <a:schemeClr val="tx1">
                  <a:lumMod val="85000"/>
                  <a:lumOff val="15000"/>
                </a:schemeClr>
              </a:solidFill>
            </a:endParaRPr>
          </a:p>
          <a:p>
            <a:pPr marL="0" indent="0" algn="r">
              <a:buNone/>
              <a:defRPr/>
            </a:pPr>
            <a:r>
              <a:rPr lang="ru-RU" altLang="ru-RU" sz="3200" dirty="0">
                <a:solidFill>
                  <a:schemeClr val="tx1">
                    <a:lumMod val="85000"/>
                    <a:lumOff val="15000"/>
                  </a:schemeClr>
                </a:solidFill>
                <a:latin typeface="Arial" panose="020B0604020202020204" pitchFamily="34" charset="0"/>
                <a:cs typeface="Arial" panose="020B0604020202020204" pitchFamily="34" charset="0"/>
              </a:rPr>
              <a:t>Подготовила:</a:t>
            </a:r>
          </a:p>
          <a:p>
            <a:pPr marL="0" indent="0" algn="r">
              <a:buNone/>
              <a:defRPr/>
            </a:pPr>
            <a:r>
              <a:rPr lang="ru-RU" altLang="ru-RU" sz="3200" dirty="0" smtClean="0">
                <a:solidFill>
                  <a:schemeClr val="tx1">
                    <a:lumMod val="85000"/>
                    <a:lumOff val="15000"/>
                  </a:schemeClr>
                </a:solidFill>
                <a:latin typeface="Arial" panose="020B0604020202020204" pitchFamily="34" charset="0"/>
                <a:cs typeface="Arial" panose="020B0604020202020204" pitchFamily="34" charset="0"/>
              </a:rPr>
              <a:t>Педагог-психолог</a:t>
            </a:r>
          </a:p>
          <a:p>
            <a:pPr marL="0" indent="0" algn="r">
              <a:buNone/>
              <a:defRPr/>
            </a:pPr>
            <a:r>
              <a:rPr lang="ru-RU" altLang="ru-RU" sz="3200" dirty="0" smtClean="0">
                <a:latin typeface="Arial" panose="020B0604020202020204" pitchFamily="34" charset="0"/>
                <a:cs typeface="Arial" panose="020B0604020202020204" pitchFamily="34" charset="0"/>
              </a:rPr>
              <a:t>МБОУ ООШ с. Верхний </a:t>
            </a:r>
            <a:r>
              <a:rPr lang="ru-RU" altLang="ru-RU" sz="3200" dirty="0" err="1" smtClean="0">
                <a:latin typeface="Arial" panose="020B0604020202020204" pitchFamily="34" charset="0"/>
                <a:cs typeface="Arial" panose="020B0604020202020204" pitchFamily="34" charset="0"/>
              </a:rPr>
              <a:t>Телелюй</a:t>
            </a:r>
            <a:endParaRPr lang="ru-RU" altLang="ru-RU" sz="3200" dirty="0" smtClean="0">
              <a:latin typeface="Arial" panose="020B0604020202020204" pitchFamily="34" charset="0"/>
              <a:cs typeface="Arial" panose="020B0604020202020204" pitchFamily="34" charset="0"/>
            </a:endParaRPr>
          </a:p>
          <a:p>
            <a:pPr marL="0" indent="0" algn="r">
              <a:buNone/>
              <a:defRPr/>
            </a:pPr>
            <a:r>
              <a:rPr lang="ru-RU" altLang="ru-RU" sz="3200" dirty="0" smtClean="0">
                <a:solidFill>
                  <a:schemeClr val="tx1">
                    <a:lumMod val="85000"/>
                    <a:lumOff val="15000"/>
                  </a:schemeClr>
                </a:solidFill>
                <a:latin typeface="Arial" panose="020B0604020202020204" pitchFamily="34" charset="0"/>
                <a:cs typeface="Arial" panose="020B0604020202020204" pitchFamily="34" charset="0"/>
              </a:rPr>
              <a:t>Иванова Оксана Николаевна</a:t>
            </a:r>
            <a:endParaRPr lang="ru-RU" altLang="ru-RU" sz="3200" dirty="0">
              <a:solidFill>
                <a:schemeClr val="tx1">
                  <a:lumMod val="85000"/>
                  <a:lumOff val="15000"/>
                </a:schemeClr>
              </a:solidFill>
              <a:latin typeface="Arial" panose="020B0604020202020204" pitchFamily="34" charset="0"/>
              <a:cs typeface="Arial" panose="020B0604020202020204" pitchFamily="34" charset="0"/>
            </a:endParaRPr>
          </a:p>
          <a:p>
            <a:pPr algn="ctr" eaLnBrk="1" fontAlgn="auto" hangingPunct="1">
              <a:lnSpc>
                <a:spcPct val="90000"/>
              </a:lnSpc>
              <a:buFont typeface="Arial"/>
              <a:buChar char="•"/>
              <a:defRPr/>
            </a:pPr>
            <a:endParaRPr lang="ru-RU" altLang="ru-RU" dirty="0">
              <a:solidFill>
                <a:schemeClr val="tx1">
                  <a:lumMod val="85000"/>
                  <a:lumOff val="15000"/>
                </a:schemeClr>
              </a:solidFill>
            </a:endParaRPr>
          </a:p>
        </p:txBody>
      </p:sp>
    </p:spTree>
    <p:custDataLst>
      <p:tags r:id="rId1"/>
    </p:custDataLst>
    <p:extLst>
      <p:ext uri="{BB962C8B-B14F-4D97-AF65-F5344CB8AC3E}">
        <p14:creationId xmlns="" xmlns:p14="http://schemas.microsoft.com/office/powerpoint/2010/main" val="1138849890"/>
      </p:ext>
    </p:extLst>
  </p:cSld>
  <p:clrMapOvr>
    <a:masterClrMapping/>
  </p:clrMapOvr>
  <p:transition spd="slow" advClick="0" advTm="23672"/>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Упражнение «Воздушный шар»</a:t>
            </a:r>
            <a:endParaRPr lang="ru-RU" dirty="0"/>
          </a:p>
        </p:txBody>
      </p:sp>
      <p:sp>
        <p:nvSpPr>
          <p:cNvPr id="46083" name="Rectangle 3"/>
          <p:cNvSpPr>
            <a:spLocks noChangeArrowheads="1"/>
          </p:cNvSpPr>
          <p:nvPr/>
        </p:nvSpPr>
        <p:spPr bwMode="auto">
          <a:xfrm>
            <a:off x="4656405" y="1250017"/>
            <a:ext cx="6929119" cy="43396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200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3200" b="1" i="1"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Техника расслабления:</a:t>
            </a:r>
            <a:endParaRPr kumimoji="0" lang="ru-RU" sz="2400" b="1" i="1"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r>
              <a:rPr lang="ru-RU" sz="2800" b="1" dirty="0" smtClean="0"/>
              <a:t>Медленно втягивая в себя воздух, полностью расправляем плечи, грудь приподнимается. </a:t>
            </a:r>
          </a:p>
          <a:p>
            <a:r>
              <a:rPr lang="ru-RU" sz="2800" b="1" dirty="0" smtClean="0"/>
              <a:t>Когда наберем полную грудь воздуха, наш воздушный шар надут. </a:t>
            </a:r>
          </a:p>
          <a:p>
            <a:r>
              <a:rPr lang="ru-RU" sz="2800" b="1" dirty="0" smtClean="0"/>
              <a:t>А теперь в нашем медленно выпускаем воздух ртом. Наш шар </a:t>
            </a:r>
            <a:r>
              <a:rPr lang="ru-RU" sz="2800" b="1" dirty="0" err="1" smtClean="0"/>
              <a:t>сдулся</a:t>
            </a:r>
            <a:r>
              <a:rPr lang="ru-RU" sz="2800" b="1" dirty="0" smtClean="0"/>
              <a:t>. </a:t>
            </a:r>
          </a:p>
          <a:p>
            <a:r>
              <a:rPr lang="ru-RU" sz="2800" b="1" dirty="0" smtClean="0"/>
              <a:t>Выполняем данное упражнение 5 раз.</a:t>
            </a:r>
            <a:endParaRPr lang="ru-RU" sz="2800" dirty="0" smtClean="0"/>
          </a:p>
        </p:txBody>
      </p:sp>
      <p:pic>
        <p:nvPicPr>
          <p:cNvPr id="79874" name="Picture 2"/>
          <p:cNvPicPr>
            <a:picLocks noChangeAspect="1" noChangeArrowheads="1"/>
          </p:cNvPicPr>
          <p:nvPr/>
        </p:nvPicPr>
        <p:blipFill>
          <a:blip r:embed="rId2" cstate="print"/>
          <a:srcRect/>
          <a:stretch>
            <a:fillRect/>
          </a:stretch>
        </p:blipFill>
        <p:spPr bwMode="auto">
          <a:xfrm>
            <a:off x="742559" y="1331034"/>
            <a:ext cx="3648075" cy="3719268"/>
          </a:xfrm>
          <a:prstGeom prst="rect">
            <a:avLst/>
          </a:prstGeom>
          <a:noFill/>
          <a:ln w="9525">
            <a:noFill/>
            <a:miter lim="800000"/>
            <a:headEnd/>
            <a:tailEnd/>
          </a:ln>
          <a:effectLst/>
        </p:spPr>
      </p:pic>
    </p:spTree>
    <p:extLst>
      <p:ext uri="{BB962C8B-B14F-4D97-AF65-F5344CB8AC3E}">
        <p14:creationId xmlns="" xmlns:p14="http://schemas.microsoft.com/office/powerpoint/2010/main" val="2905120516"/>
      </p:ext>
    </p:extLst>
  </p:cSld>
  <p:clrMapOvr>
    <a:masterClrMapping/>
  </p:clrMapOvr>
  <p:transition spd="slow"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latin typeface="Times New Roman" pitchFamily="18" charset="0"/>
                <a:cs typeface="Times New Roman" pitchFamily="18" charset="0"/>
              </a:rPr>
              <a:t>Упражнение «Передача уверенности в успехе»</a:t>
            </a:r>
            <a:endParaRPr lang="ru-RU" dirty="0">
              <a:latin typeface="Times New Roman" pitchFamily="18" charset="0"/>
              <a:cs typeface="Times New Roman" pitchFamily="18" charset="0"/>
            </a:endParaRPr>
          </a:p>
        </p:txBody>
      </p:sp>
      <p:sp>
        <p:nvSpPr>
          <p:cNvPr id="46083" name="Rectangle 3"/>
          <p:cNvSpPr>
            <a:spLocks noChangeArrowheads="1"/>
          </p:cNvSpPr>
          <p:nvPr/>
        </p:nvSpPr>
        <p:spPr bwMode="auto">
          <a:xfrm>
            <a:off x="4656405" y="1250017"/>
            <a:ext cx="6929119"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2000" i="0" u="none" strike="noStrike" cap="none" normalizeH="0" baseline="0" dirty="0" smtClean="0">
              <a:ln>
                <a:noFill/>
              </a:ln>
              <a:solidFill>
                <a:schemeClr val="tx1"/>
              </a:solidFill>
              <a:effectLst/>
              <a:latin typeface="Times New Roman" pitchFamily="18" charset="0"/>
              <a:cs typeface="Times New Roman" pitchFamily="18" charset="0"/>
            </a:endParaRPr>
          </a:p>
          <a:p>
            <a:r>
              <a:rPr lang="ru-RU" sz="3200" dirty="0" smtClean="0"/>
              <a:t>Детям предлагается приободрить друг друга следующим образом: по очереди посмотреть на своего соседа справа, назвать его по имени вслух и сказать «Я верю в тебя». </a:t>
            </a:r>
          </a:p>
          <a:p>
            <a:r>
              <a:rPr lang="ru-RU" sz="3200" dirty="0" smtClean="0"/>
              <a:t>Передать эту веру через дружеское похлопывание по плечу (рукопожатие). А затем повтор упражнения в обратную сторону (слева направо)</a:t>
            </a:r>
          </a:p>
          <a:p>
            <a:r>
              <a:rPr lang="ru-RU" sz="3200" dirty="0" smtClean="0"/>
              <a:t> </a:t>
            </a:r>
            <a:endParaRPr lang="ru-RU" sz="3200" dirty="0"/>
          </a:p>
        </p:txBody>
      </p:sp>
      <p:pic>
        <p:nvPicPr>
          <p:cNvPr id="80898" name="Picture 2" descr="https://sun9-33.userapi.com/impg/iXlFxgQGpMo1Wn68FNLJZ6po4e6obA6S4h67qg/aDVjWrtwOi0.jpg?size=1440x1036&amp;quality=95&amp;sign=c0f94f0498988b56a9ef5680d931c3a9&amp;c_uniq_tag=h9OCd7esY03SHblcmrChXDI8pvO7nuwbYcYFeBFn5p8&amp;type=album"/>
          <p:cNvPicPr>
            <a:picLocks noChangeAspect="1" noChangeArrowheads="1"/>
          </p:cNvPicPr>
          <p:nvPr/>
        </p:nvPicPr>
        <p:blipFill>
          <a:blip r:embed="rId2" cstate="print"/>
          <a:srcRect/>
          <a:stretch>
            <a:fillRect/>
          </a:stretch>
        </p:blipFill>
        <p:spPr bwMode="auto">
          <a:xfrm>
            <a:off x="449251" y="2208628"/>
            <a:ext cx="3891155" cy="2799470"/>
          </a:xfrm>
          <a:prstGeom prst="rect">
            <a:avLst/>
          </a:prstGeom>
          <a:noFill/>
        </p:spPr>
      </p:pic>
    </p:spTree>
    <p:extLst>
      <p:ext uri="{BB962C8B-B14F-4D97-AF65-F5344CB8AC3E}">
        <p14:creationId xmlns="" xmlns:p14="http://schemas.microsoft.com/office/powerpoint/2010/main" val="2905120516"/>
      </p:ext>
    </p:extLst>
  </p:cSld>
  <p:clrMapOvr>
    <a:masterClrMapping/>
  </p:clrMapOvr>
  <p:transition spd="slow"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u="sng" dirty="0" err="1" smtClean="0"/>
              <a:t>Антистрессовый</a:t>
            </a:r>
            <a:r>
              <a:rPr lang="ru-RU" b="1" u="sng" dirty="0" smtClean="0"/>
              <a:t> массаж</a:t>
            </a:r>
            <a:endParaRPr lang="ru-RU" dirty="0"/>
          </a:p>
        </p:txBody>
      </p:sp>
      <p:sp>
        <p:nvSpPr>
          <p:cNvPr id="81924" name="AutoShape 4" descr="https://folkwisdomadvice.com/userfiles/206/72917_12.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81926" name="AutoShape 6" descr="https://folkwisdomadvice.com/userfiles/206/72917_12.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9" name="Picture 2" descr="https://econet.ru/uploads/pictures/478603/content_%D0%BB%D0%B0%D0%B4%D0%BE%D0%BD%D1%8C.jpg"/>
          <p:cNvPicPr>
            <a:picLocks noChangeAspect="1" noChangeArrowheads="1"/>
          </p:cNvPicPr>
          <p:nvPr/>
        </p:nvPicPr>
        <p:blipFill>
          <a:blip r:embed="rId2" cstate="print"/>
          <a:srcRect/>
          <a:stretch>
            <a:fillRect/>
          </a:stretch>
        </p:blipFill>
        <p:spPr bwMode="auto">
          <a:xfrm>
            <a:off x="633046" y="1111347"/>
            <a:ext cx="3488789" cy="2616592"/>
          </a:xfrm>
          <a:prstGeom prst="rect">
            <a:avLst/>
          </a:prstGeom>
          <a:noFill/>
        </p:spPr>
      </p:pic>
      <p:pic>
        <p:nvPicPr>
          <p:cNvPr id="81929" name="Picture 9" descr="https://budetezdorovy.ru/wp-content/uploads/2017/10/Cold.Sore-Throat.jpg"/>
          <p:cNvPicPr>
            <a:picLocks noChangeAspect="1" noChangeArrowheads="1"/>
          </p:cNvPicPr>
          <p:nvPr/>
        </p:nvPicPr>
        <p:blipFill>
          <a:blip r:embed="rId3" cstate="print"/>
          <a:srcRect/>
          <a:stretch>
            <a:fillRect/>
          </a:stretch>
        </p:blipFill>
        <p:spPr bwMode="auto">
          <a:xfrm>
            <a:off x="6090919" y="1203153"/>
            <a:ext cx="3669754" cy="2749869"/>
          </a:xfrm>
          <a:prstGeom prst="rect">
            <a:avLst/>
          </a:prstGeom>
          <a:noFill/>
        </p:spPr>
      </p:pic>
      <p:pic>
        <p:nvPicPr>
          <p:cNvPr id="11" name="Picture 7"/>
          <p:cNvPicPr>
            <a:picLocks noChangeAspect="1" noChangeArrowheads="1"/>
          </p:cNvPicPr>
          <p:nvPr/>
        </p:nvPicPr>
        <p:blipFill>
          <a:blip r:embed="rId4" cstate="print"/>
          <a:srcRect/>
          <a:stretch>
            <a:fillRect/>
          </a:stretch>
        </p:blipFill>
        <p:spPr bwMode="auto">
          <a:xfrm>
            <a:off x="3123027" y="3432154"/>
            <a:ext cx="3507393" cy="2504412"/>
          </a:xfrm>
          <a:prstGeom prst="rect">
            <a:avLst/>
          </a:prstGeom>
          <a:noFill/>
          <a:ln w="9525">
            <a:noFill/>
            <a:miter lim="800000"/>
            <a:headEnd/>
            <a:tailEnd/>
          </a:ln>
          <a:effectLst/>
        </p:spPr>
      </p:pic>
      <p:pic>
        <p:nvPicPr>
          <p:cNvPr id="81930" name="Picture 10"/>
          <p:cNvPicPr>
            <a:picLocks noChangeAspect="1" noChangeArrowheads="1"/>
          </p:cNvPicPr>
          <p:nvPr/>
        </p:nvPicPr>
        <p:blipFill>
          <a:blip r:embed="rId5" cstate="print"/>
          <a:srcRect/>
          <a:stretch>
            <a:fillRect/>
          </a:stretch>
        </p:blipFill>
        <p:spPr bwMode="auto">
          <a:xfrm>
            <a:off x="8459203" y="3319975"/>
            <a:ext cx="3269060" cy="2709082"/>
          </a:xfrm>
          <a:prstGeom prst="rect">
            <a:avLst/>
          </a:prstGeom>
          <a:noFill/>
          <a:ln w="9525">
            <a:noFill/>
            <a:miter lim="800000"/>
            <a:headEnd/>
            <a:tailEnd/>
          </a:ln>
          <a:effectLst/>
        </p:spPr>
      </p:pic>
    </p:spTree>
    <p:extLst>
      <p:ext uri="{BB962C8B-B14F-4D97-AF65-F5344CB8AC3E}">
        <p14:creationId xmlns="" xmlns:p14="http://schemas.microsoft.com/office/powerpoint/2010/main" val="2905120516"/>
      </p:ext>
    </p:extLst>
  </p:cSld>
  <p:clrMapOvr>
    <a:masterClrMapping/>
  </p:clrMapOvr>
  <p:transition spd="slow"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Упражнение «Часики»</a:t>
            </a:r>
            <a:endParaRPr lang="ru-RU" dirty="0"/>
          </a:p>
        </p:txBody>
      </p:sp>
      <p:pic>
        <p:nvPicPr>
          <p:cNvPr id="83970" name="Picture 2" descr="https://udoba.org/sites/default/files/h5p/content/28119/images/image-622db9b885280.jpg"/>
          <p:cNvPicPr>
            <a:picLocks noChangeAspect="1" noChangeArrowheads="1"/>
          </p:cNvPicPr>
          <p:nvPr/>
        </p:nvPicPr>
        <p:blipFill>
          <a:blip r:embed="rId2" cstate="print"/>
          <a:srcRect/>
          <a:stretch>
            <a:fillRect/>
          </a:stretch>
        </p:blipFill>
        <p:spPr bwMode="auto">
          <a:xfrm>
            <a:off x="3194195" y="1195752"/>
            <a:ext cx="5738057" cy="3227657"/>
          </a:xfrm>
          <a:prstGeom prst="rect">
            <a:avLst/>
          </a:prstGeom>
          <a:noFill/>
        </p:spPr>
      </p:pic>
      <p:sp>
        <p:nvSpPr>
          <p:cNvPr id="83971" name="Rectangle 3"/>
          <p:cNvSpPr>
            <a:spLocks noChangeArrowheads="1"/>
          </p:cNvSpPr>
          <p:nvPr/>
        </p:nvSpPr>
        <p:spPr bwMode="auto">
          <a:xfrm>
            <a:off x="1132114" y="4804229"/>
            <a:ext cx="1024708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Руки ставим на пояс, а головой будем качать, то вправо, то влево;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при этом не забываем вдох делать носом, а выдыхать ртом.</a:t>
            </a:r>
            <a:endParaRPr kumimoji="0" lang="ru-RU" sz="4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2905120516"/>
      </p:ext>
    </p:extLst>
  </p:cSld>
  <p:clrMapOvr>
    <a:masterClrMapping/>
  </p:clrMapOvr>
  <p:transition spd="slow"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Упражнение «Дерево»</a:t>
            </a:r>
            <a:endParaRPr lang="ru-RU" dirty="0"/>
          </a:p>
        </p:txBody>
      </p:sp>
      <p:sp>
        <p:nvSpPr>
          <p:cNvPr id="46083" name="Rectangle 3"/>
          <p:cNvSpPr>
            <a:spLocks noChangeArrowheads="1"/>
          </p:cNvSpPr>
          <p:nvPr/>
        </p:nvSpPr>
        <p:spPr bwMode="auto">
          <a:xfrm>
            <a:off x="3995225" y="1123408"/>
            <a:ext cx="792011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3200" b="1" dirty="0" smtClean="0"/>
              <a:t>Крепко-крепко упереться ногами и надавите пяточками на пол. Ручки на парте сложить в кулачки. И проговаривать про себя такие слова: «Я могучее, крепкое дерево, у меня сильные, сильные корни. И ни какие ветры мне не страшны». В это время, представлять себе, что вы крепкое-крепкое дерево и ничто не может его сломить. А потом ножки  кулачки расслабить. </a:t>
            </a:r>
            <a:endParaRPr lang="ru-RU" sz="3200" dirty="0"/>
          </a:p>
        </p:txBody>
      </p:sp>
      <p:pic>
        <p:nvPicPr>
          <p:cNvPr id="86018" name="Picture 2"/>
          <p:cNvPicPr>
            <a:picLocks noChangeAspect="1" noChangeArrowheads="1"/>
          </p:cNvPicPr>
          <p:nvPr/>
        </p:nvPicPr>
        <p:blipFill>
          <a:blip r:embed="rId3" cstate="print"/>
          <a:srcRect/>
          <a:stretch>
            <a:fillRect/>
          </a:stretch>
        </p:blipFill>
        <p:spPr bwMode="auto">
          <a:xfrm>
            <a:off x="615438" y="1505243"/>
            <a:ext cx="3225042" cy="3917950"/>
          </a:xfrm>
          <a:prstGeom prst="rect">
            <a:avLst/>
          </a:prstGeom>
          <a:noFill/>
          <a:ln w="9525">
            <a:noFill/>
            <a:miter lim="800000"/>
            <a:headEnd/>
            <a:tailEnd/>
          </a:ln>
          <a:effectLst/>
        </p:spPr>
      </p:pic>
    </p:spTree>
    <p:extLst>
      <p:ext uri="{BB962C8B-B14F-4D97-AF65-F5344CB8AC3E}">
        <p14:creationId xmlns="" xmlns:p14="http://schemas.microsoft.com/office/powerpoint/2010/main" val="2905120516"/>
      </p:ext>
    </p:extLst>
  </p:cSld>
  <p:clrMapOvr>
    <a:masterClrMapping/>
  </p:clrMapOvr>
  <p:transition spd="slow"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604910"/>
            <a:ext cx="10972800" cy="812727"/>
          </a:xfrm>
        </p:spPr>
        <p:txBody>
          <a:bodyPr>
            <a:normAutofit fontScale="90000"/>
          </a:bodyPr>
          <a:lstStyle/>
          <a:p>
            <a:r>
              <a:rPr lang="ru-RU" b="1" dirty="0" smtClean="0"/>
              <a:t>Упражнение «Сбрось усталость».</a:t>
            </a:r>
            <a:r>
              <a:rPr lang="ru-RU" dirty="0" smtClean="0"/>
              <a:t/>
            </a:r>
            <a:br>
              <a:rPr lang="ru-RU" dirty="0" smtClean="0"/>
            </a:br>
            <a:endParaRPr lang="ru-RU" dirty="0"/>
          </a:p>
        </p:txBody>
      </p:sp>
      <p:sp>
        <p:nvSpPr>
          <p:cNvPr id="3" name="Таблица 2"/>
          <p:cNvSpPr>
            <a:spLocks noGrp="1"/>
          </p:cNvSpPr>
          <p:nvPr>
            <p:ph type="tbl" idx="1"/>
          </p:nvPr>
        </p:nvSpPr>
        <p:spPr/>
      </p:sp>
      <p:pic>
        <p:nvPicPr>
          <p:cNvPr id="87042" name="Picture 2" descr="https://avatars.mds.yandex.net/i?id=1f59b6c8911c805234b08c6207f3ce5bf7a6cdd9-8497835-images-thumbs&amp;n=13"/>
          <p:cNvPicPr>
            <a:picLocks noChangeAspect="1" noChangeArrowheads="1"/>
          </p:cNvPicPr>
          <p:nvPr/>
        </p:nvPicPr>
        <p:blipFill>
          <a:blip r:embed="rId2" cstate="print"/>
          <a:srcRect/>
          <a:stretch>
            <a:fillRect/>
          </a:stretch>
        </p:blipFill>
        <p:spPr bwMode="auto">
          <a:xfrm>
            <a:off x="2700997" y="1240350"/>
            <a:ext cx="6499274" cy="2937512"/>
          </a:xfrm>
          <a:prstGeom prst="rect">
            <a:avLst/>
          </a:prstGeom>
          <a:noFill/>
        </p:spPr>
      </p:pic>
      <p:sp>
        <p:nvSpPr>
          <p:cNvPr id="87043" name="Rectangle 3"/>
          <p:cNvSpPr>
            <a:spLocks noChangeArrowheads="1"/>
          </p:cNvSpPr>
          <p:nvPr/>
        </p:nvSpPr>
        <p:spPr bwMode="auto">
          <a:xfrm>
            <a:off x="1006621" y="4409663"/>
            <a:ext cx="993715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Можно  сделать следующее упражнение: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поднять плечики и резко их отпустить.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Расслабить кисти рук и стряхнуть с них усталость.</a:t>
            </a:r>
            <a:endParaRPr kumimoji="0" lang="ru-RU" sz="440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spd="slow"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Чтобы избежать срывов на экзаменах</a:t>
            </a:r>
            <a:endParaRPr lang="ru-RU" dirty="0"/>
          </a:p>
        </p:txBody>
      </p:sp>
      <p:sp>
        <p:nvSpPr>
          <p:cNvPr id="3" name="Таблица 2"/>
          <p:cNvSpPr>
            <a:spLocks noGrp="1"/>
          </p:cNvSpPr>
          <p:nvPr>
            <p:ph type="tbl" idx="1"/>
          </p:nvPr>
        </p:nvSpPr>
        <p:spPr/>
      </p:sp>
      <p:sp>
        <p:nvSpPr>
          <p:cNvPr id="4" name="Прямоугольник 3"/>
          <p:cNvSpPr/>
          <p:nvPr/>
        </p:nvSpPr>
        <p:spPr>
          <a:xfrm>
            <a:off x="745588" y="1164134"/>
            <a:ext cx="11015002" cy="5262979"/>
          </a:xfrm>
          <a:prstGeom prst="rect">
            <a:avLst/>
          </a:prstGeom>
        </p:spPr>
        <p:txBody>
          <a:bodyPr wrap="square">
            <a:spAutoFit/>
          </a:bodyPr>
          <a:lstStyle/>
          <a:p>
            <a:pPr lvl="0"/>
            <a:r>
              <a:rPr lang="ru-RU" sz="2800" b="1" dirty="0" smtClean="0">
                <a:latin typeface="Times New Roman" pitchFamily="18" charset="0"/>
                <a:cs typeface="Times New Roman" pitchFamily="18" charset="0"/>
              </a:rPr>
              <a:t>«Сколько зубов?..».</a:t>
            </a:r>
            <a:r>
              <a:rPr lang="ru-RU" sz="2800" dirty="0" smtClean="0">
                <a:latin typeface="Times New Roman" pitchFamily="18" charset="0"/>
                <a:cs typeface="Times New Roman" pitchFamily="18" charset="0"/>
              </a:rPr>
              <a:t> Посчитайте зубы кончиком языка.</a:t>
            </a:r>
          </a:p>
          <a:p>
            <a:pPr lvl="0"/>
            <a:r>
              <a:rPr lang="ru-RU" sz="2800" dirty="0" smtClean="0">
                <a:latin typeface="Times New Roman" pitchFamily="18" charset="0"/>
                <a:cs typeface="Times New Roman" pitchFamily="18" charset="0"/>
              </a:rPr>
              <a:t> «</a:t>
            </a:r>
            <a:r>
              <a:rPr lang="ru-RU" sz="2800" b="1" dirty="0" smtClean="0">
                <a:latin typeface="Times New Roman" pitchFamily="18" charset="0"/>
                <a:cs typeface="Times New Roman" pitchFamily="18" charset="0"/>
              </a:rPr>
              <a:t>Контакт с водой».</a:t>
            </a:r>
            <a:r>
              <a:rPr lang="ru-RU" sz="2800" dirty="0" smtClean="0">
                <a:latin typeface="Times New Roman" pitchFamily="18" charset="0"/>
                <a:cs typeface="Times New Roman" pitchFamily="18" charset="0"/>
              </a:rPr>
              <a:t> В период возникновения стрессовой ситуации, чтобы снять напряжение, сполоснуть руки и лицо прохладной водой, захватить область за ушами. </a:t>
            </a:r>
          </a:p>
          <a:p>
            <a:pPr lvl="0"/>
            <a:r>
              <a:rPr lang="ru-RU" sz="2800" b="1" dirty="0" smtClean="0">
                <a:latin typeface="Times New Roman" pitchFamily="18" charset="0"/>
                <a:cs typeface="Times New Roman" pitchFamily="18" charset="0"/>
              </a:rPr>
              <a:t> «Переход во времени».</a:t>
            </a:r>
            <a:r>
              <a:rPr lang="ru-RU" sz="2800" dirty="0" smtClean="0">
                <a:latin typeface="Times New Roman" pitchFamily="18" charset="0"/>
                <a:cs typeface="Times New Roman" pitchFamily="18" charset="0"/>
              </a:rPr>
              <a:t> Если есть возможность, покиньте помещение, в котором возник острый стресс. Если обстоятельства не позволяют, мысленно переместитесь во времени: вспомните приятные мгновения (поездка на море, в гости, неожиданный сюрприз, недавняя смешная ситуация). Если есть домашние животные, подумайте, чем бы они могли быть заняты в ваше отсутствие (спят, гуляют, ждут вас, хулиганят). Такой  «переход во времени» не должен длиться более 3–4 минут.</a:t>
            </a:r>
            <a:endParaRPr lang="ru-RU" sz="2800" dirty="0">
              <a:latin typeface="Times New Roman" pitchFamily="18" charset="0"/>
              <a:cs typeface="Times New Roman" pitchFamily="18" charset="0"/>
            </a:endParaRPr>
          </a:p>
        </p:txBody>
      </p:sp>
    </p:spTree>
  </p:cSld>
  <p:clrMapOvr>
    <a:masterClrMapping/>
  </p:clrMapOvr>
  <p:transition spd="slow"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Чтобы избежать срывов на экзаменах</a:t>
            </a:r>
            <a:endParaRPr lang="ru-RU" dirty="0"/>
          </a:p>
        </p:txBody>
      </p:sp>
      <p:sp>
        <p:nvSpPr>
          <p:cNvPr id="3" name="Таблица 2"/>
          <p:cNvSpPr>
            <a:spLocks noGrp="1"/>
          </p:cNvSpPr>
          <p:nvPr>
            <p:ph type="tbl" idx="1"/>
          </p:nvPr>
        </p:nvSpPr>
        <p:spPr/>
      </p:sp>
      <p:sp>
        <p:nvSpPr>
          <p:cNvPr id="4" name="Прямоугольник 3"/>
          <p:cNvSpPr/>
          <p:nvPr/>
        </p:nvSpPr>
        <p:spPr>
          <a:xfrm>
            <a:off x="745588" y="1164134"/>
            <a:ext cx="11015002" cy="4832092"/>
          </a:xfrm>
          <a:prstGeom prst="rect">
            <a:avLst/>
          </a:prstGeom>
        </p:spPr>
        <p:txBody>
          <a:bodyPr wrap="square">
            <a:spAutoFit/>
          </a:bodyPr>
          <a:lstStyle/>
          <a:p>
            <a:r>
              <a:rPr lang="ru-RU" sz="2800" b="1" dirty="0" smtClean="0"/>
              <a:t>«Отвлеченное внимание». </a:t>
            </a:r>
            <a:r>
              <a:rPr lang="ru-RU" sz="2800" dirty="0" smtClean="0"/>
              <a:t>Отложить в сторону все бумаги и предметы, относящиеся к работе.</a:t>
            </a:r>
          </a:p>
          <a:p>
            <a:r>
              <a:rPr lang="ru-RU" sz="2800" dirty="0" smtClean="0"/>
              <a:t>Посмотреть на что-то, что не связано с заданием, например, выглянуть в окно и найдите дерево, которое нравится. Внимательно посмотреть на него. Постараться угадать его высоту. Обратить внимание на его ствол, ветви. Посчитать крупные ветви. Найти изгибы, которые особенно симпатичны. Обратить внимание на цвет коры, листвы. Найти как можно больше оттенков. Заметить, в какую сторону дует ветер, как сильно он качает ветки. Посмотреть, какие птицы сидят на ветвях дерева. Постараться определить их название. Наблюдайте за деревом так долго, как вы сами захотите (рекомендуется). </a:t>
            </a:r>
            <a:endParaRPr lang="ru-RU" sz="2800" dirty="0"/>
          </a:p>
        </p:txBody>
      </p:sp>
    </p:spTree>
  </p:cSld>
  <p:clrMapOvr>
    <a:masterClrMapping/>
  </p:clrMapOvr>
  <p:transition spd="slow"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0"/>
            <a:ext cx="10972800" cy="1258888"/>
          </a:xfrm>
        </p:spPr>
        <p:txBody>
          <a:bodyPr/>
          <a:lstStyle/>
          <a:p>
            <a:r>
              <a:rPr lang="ru-RU" dirty="0" smtClean="0"/>
              <a:t>Чтобы избежать срывов на экзаменах</a:t>
            </a:r>
            <a:endParaRPr lang="ru-RU" dirty="0"/>
          </a:p>
        </p:txBody>
      </p:sp>
      <p:sp>
        <p:nvSpPr>
          <p:cNvPr id="3" name="Таблица 2"/>
          <p:cNvSpPr>
            <a:spLocks noGrp="1"/>
          </p:cNvSpPr>
          <p:nvPr>
            <p:ph type="tbl" idx="1"/>
          </p:nvPr>
        </p:nvSpPr>
        <p:spPr/>
      </p:sp>
      <p:sp>
        <p:nvSpPr>
          <p:cNvPr id="4" name="Прямоугольник 3"/>
          <p:cNvSpPr/>
          <p:nvPr/>
        </p:nvSpPr>
        <p:spPr>
          <a:xfrm>
            <a:off x="745588" y="1051593"/>
            <a:ext cx="11015002" cy="5386090"/>
          </a:xfrm>
          <a:prstGeom prst="rect">
            <a:avLst/>
          </a:prstGeom>
        </p:spPr>
        <p:txBody>
          <a:bodyPr wrap="square">
            <a:spAutoFit/>
          </a:bodyPr>
          <a:lstStyle/>
          <a:p>
            <a:r>
              <a:rPr lang="ru-RU" sz="2800" b="1" dirty="0" smtClean="0"/>
              <a:t>«</a:t>
            </a:r>
            <a:r>
              <a:rPr lang="ru-RU" sz="2400" b="1" dirty="0" smtClean="0">
                <a:latin typeface="Times New Roman" pitchFamily="18" charset="0"/>
                <a:cs typeface="Times New Roman" pitchFamily="18" charset="0"/>
              </a:rPr>
              <a:t>Упражнение с предметом».</a:t>
            </a:r>
            <a:r>
              <a:rPr lang="ru-RU" sz="2400" dirty="0" smtClean="0">
                <a:latin typeface="Times New Roman" pitchFamily="18" charset="0"/>
                <a:cs typeface="Times New Roman" pitchFamily="18" charset="0"/>
              </a:rPr>
              <a:t>Взять в руки какой-нибудь небольшой предмет, закрыть глаза и погрузится в тактильные (связанные с прикосновениями) ощущения. Взвесить предмет сначала в левой, затем в правой руке. Постараться определить его вес. Ощутить плотность материала, из которого сделан предмет, его температуру. Подержать предмет на открытой ладони, покатать по ладони другой рукой, </a:t>
            </a:r>
            <a:r>
              <a:rPr lang="ru-RU" sz="2400" dirty="0" err="1" smtClean="0">
                <a:latin typeface="Times New Roman" pitchFamily="18" charset="0"/>
                <a:cs typeface="Times New Roman" pitchFamily="18" charset="0"/>
              </a:rPr>
              <a:t>взятьего</a:t>
            </a:r>
            <a:r>
              <a:rPr lang="ru-RU" sz="2400" dirty="0" smtClean="0">
                <a:latin typeface="Times New Roman" pitchFamily="18" charset="0"/>
                <a:cs typeface="Times New Roman" pitchFamily="18" charset="0"/>
              </a:rPr>
              <a:t> несколькими пальцами. Указательным пальцем обвести предмет по поверхности. Ощутить все шероховатости, выпуклости и впадины. Почувствовать, как меняется узор на поверхности предмета. Если возможно, попытаться угадать закономерность. Провести по предмету ногтем. Потрогать его мизинцем. Изменились ли ощущения? Повторите манипуляции другой рукой. Приложить предмет к своей щеке, затем ко лбу. Почувствовать его там.</a:t>
            </a:r>
            <a:r>
              <a:rPr lang="ru-RU" sz="2800" dirty="0" smtClean="0"/>
              <a:t> </a:t>
            </a:r>
            <a:r>
              <a:rPr lang="ru-RU" sz="2400" dirty="0" smtClean="0">
                <a:latin typeface="Times New Roman" pitchFamily="18" charset="0"/>
                <a:cs typeface="Times New Roman" pitchFamily="18" charset="0"/>
              </a:rPr>
              <a:t>Попробовать что-либо изменить в предмете (снять колпачок у ручки, согнуть линейку и т.д.). Снова подержите предмет на открытой ладони. Откройте глаза и взгляните на него. </a:t>
            </a:r>
            <a:endParaRPr lang="ru-RU" sz="2800" dirty="0">
              <a:latin typeface="Times New Roman" pitchFamily="18" charset="0"/>
              <a:cs typeface="Times New Roman" pitchFamily="18" charset="0"/>
            </a:endParaRPr>
          </a:p>
        </p:txBody>
      </p:sp>
    </p:spTree>
  </p:cSld>
  <p:clrMapOvr>
    <a:masterClrMapping/>
  </p:clrMapOvr>
  <p:transition spd="slow"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604910"/>
            <a:ext cx="10972800" cy="812727"/>
          </a:xfrm>
        </p:spPr>
        <p:txBody>
          <a:bodyPr>
            <a:normAutofit/>
          </a:bodyPr>
          <a:lstStyle/>
          <a:p>
            <a:r>
              <a:rPr lang="ru-RU" b="1" dirty="0" smtClean="0"/>
              <a:t>Точки расслабления</a:t>
            </a:r>
            <a:endParaRPr lang="ru-RU" dirty="0"/>
          </a:p>
        </p:txBody>
      </p:sp>
      <p:pic>
        <p:nvPicPr>
          <p:cNvPr id="90114" name="Picture 2"/>
          <p:cNvPicPr>
            <a:picLocks noChangeAspect="1" noChangeArrowheads="1"/>
          </p:cNvPicPr>
          <p:nvPr/>
        </p:nvPicPr>
        <p:blipFill>
          <a:blip r:embed="rId2" cstate="print"/>
          <a:srcRect/>
          <a:stretch>
            <a:fillRect/>
          </a:stretch>
        </p:blipFill>
        <p:spPr bwMode="auto">
          <a:xfrm>
            <a:off x="680134" y="1646238"/>
            <a:ext cx="2619375" cy="3571875"/>
          </a:xfrm>
          <a:prstGeom prst="rect">
            <a:avLst/>
          </a:prstGeom>
          <a:noFill/>
          <a:ln w="9525">
            <a:noFill/>
            <a:miter lim="800000"/>
            <a:headEnd/>
            <a:tailEnd/>
          </a:ln>
          <a:effectLst/>
        </p:spPr>
      </p:pic>
      <p:sp>
        <p:nvSpPr>
          <p:cNvPr id="7" name="Прямоугольник 6"/>
          <p:cNvSpPr/>
          <p:nvPr/>
        </p:nvSpPr>
        <p:spPr>
          <a:xfrm>
            <a:off x="3259015" y="1361441"/>
            <a:ext cx="6096000" cy="1231106"/>
          </a:xfrm>
          <a:prstGeom prst="rect">
            <a:avLst/>
          </a:prstGeom>
        </p:spPr>
        <p:txBody>
          <a:bodyPr>
            <a:spAutoFit/>
          </a:bodyPr>
          <a:lstStyle/>
          <a:p>
            <a:pPr algn="ctr"/>
            <a:r>
              <a:rPr lang="ru-RU" sz="2800" b="1" dirty="0" smtClean="0">
                <a:latin typeface="Times New Roman" pitchFamily="18" charset="0"/>
                <a:cs typeface="Times New Roman" pitchFamily="18" charset="0"/>
              </a:rPr>
              <a:t>Первая точка. </a:t>
            </a:r>
            <a:r>
              <a:rPr lang="ru-RU" sz="2800" b="1" dirty="0" err="1" smtClean="0">
                <a:latin typeface="Times New Roman" pitchFamily="18" charset="0"/>
                <a:cs typeface="Times New Roman" pitchFamily="18" charset="0"/>
              </a:rPr>
              <a:t>Грудинно-ключичная</a:t>
            </a:r>
            <a:r>
              <a:rPr lang="ru-RU" sz="2800" b="1" dirty="0" smtClean="0">
                <a:latin typeface="Times New Roman" pitchFamily="18" charset="0"/>
                <a:cs typeface="Times New Roman" pitchFamily="18" charset="0"/>
              </a:rPr>
              <a:t> сосцевидная мышца.</a:t>
            </a:r>
          </a:p>
          <a:p>
            <a:endParaRPr lang="ru-RU" dirty="0"/>
          </a:p>
        </p:txBody>
      </p:sp>
      <p:pic>
        <p:nvPicPr>
          <p:cNvPr id="90115" name="Picture 3"/>
          <p:cNvPicPr>
            <a:picLocks noChangeAspect="1" noChangeArrowheads="1"/>
          </p:cNvPicPr>
          <p:nvPr/>
        </p:nvPicPr>
        <p:blipFill>
          <a:blip r:embed="rId3" cstate="print"/>
          <a:srcRect/>
          <a:stretch>
            <a:fillRect/>
          </a:stretch>
        </p:blipFill>
        <p:spPr bwMode="auto">
          <a:xfrm>
            <a:off x="4549920" y="2672861"/>
            <a:ext cx="3046634" cy="3421605"/>
          </a:xfrm>
          <a:prstGeom prst="rect">
            <a:avLst/>
          </a:prstGeom>
          <a:noFill/>
          <a:ln w="9525">
            <a:noFill/>
            <a:miter lim="800000"/>
            <a:headEnd/>
            <a:tailEnd/>
          </a:ln>
          <a:effectLst/>
        </p:spPr>
      </p:pic>
      <p:pic>
        <p:nvPicPr>
          <p:cNvPr id="90116" name="Picture 4"/>
          <p:cNvPicPr>
            <a:picLocks noChangeAspect="1" noChangeArrowheads="1"/>
          </p:cNvPicPr>
          <p:nvPr/>
        </p:nvPicPr>
        <p:blipFill>
          <a:blip r:embed="rId4" cstate="print"/>
          <a:srcRect/>
          <a:stretch>
            <a:fillRect/>
          </a:stretch>
        </p:blipFill>
        <p:spPr bwMode="auto">
          <a:xfrm>
            <a:off x="8250824" y="1808895"/>
            <a:ext cx="3543300" cy="4371975"/>
          </a:xfrm>
          <a:prstGeom prst="rect">
            <a:avLst/>
          </a:prstGeom>
          <a:noFill/>
          <a:ln w="9525">
            <a:noFill/>
            <a:miter lim="800000"/>
            <a:headEnd/>
            <a:tailEnd/>
          </a:ln>
          <a:effectLst/>
        </p:spPr>
      </p:pic>
    </p:spTree>
  </p:cSld>
  <p:clrMapOvr>
    <a:masterClrMapping/>
  </p:clrMapOvr>
  <p:transition spd="slow"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4F4F4"/>
            </a:gs>
            <a:gs pos="100000">
              <a:srgbClr val="CACACA"/>
            </a:gs>
          </a:gsLst>
          <a:lin ang="5400000" scaled="0"/>
        </a:gra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981200" y="549276"/>
            <a:ext cx="8229600" cy="358775"/>
          </a:xfrm>
        </p:spPr>
        <p:txBody>
          <a:bodyPr>
            <a:normAutofit fontScale="90000"/>
          </a:bodyPr>
          <a:lstStyle/>
          <a:p>
            <a:pPr eaLnBrk="1" hangingPunct="1"/>
            <a:r>
              <a:rPr lang="ru-RU" altLang="ru-RU" b="1" dirty="0" smtClean="0">
                <a:ln>
                  <a:noFill/>
                </a:ln>
                <a:latin typeface="Arial" panose="020B0604020202020204" pitchFamily="34" charset="0"/>
                <a:cs typeface="Arial" panose="020B0604020202020204" pitchFamily="34" charset="0"/>
              </a:rPr>
              <a:t>Принцип недостаточности</a:t>
            </a:r>
          </a:p>
        </p:txBody>
      </p:sp>
      <p:sp>
        <p:nvSpPr>
          <p:cNvPr id="57347" name="Rectangle 3"/>
          <p:cNvSpPr>
            <a:spLocks noGrp="1" noChangeArrowheads="1"/>
          </p:cNvSpPr>
          <p:nvPr>
            <p:ph idx="1"/>
          </p:nvPr>
        </p:nvSpPr>
        <p:spPr>
          <a:xfrm>
            <a:off x="633046" y="1268414"/>
            <a:ext cx="5500468" cy="5400675"/>
          </a:xfrm>
        </p:spPr>
        <p:txBody>
          <a:bodyPr rtlCol="0">
            <a:normAutofit/>
          </a:bodyPr>
          <a:lstStyle/>
          <a:p>
            <a:pPr eaLnBrk="1" fontAlgn="auto" hangingPunct="1">
              <a:lnSpc>
                <a:spcPct val="80000"/>
              </a:lnSpc>
              <a:buFont typeface="Arial"/>
              <a:buChar char="•"/>
              <a:defRPr/>
            </a:pPr>
            <a:r>
              <a:rPr lang="ru-RU" altLang="ru-RU" sz="3200" dirty="0" smtClean="0">
                <a:latin typeface="Arial Narrow" panose="020B0606020202030204" pitchFamily="34" charset="0"/>
              </a:rPr>
              <a:t>Вас что-то тревожит?</a:t>
            </a:r>
          </a:p>
          <a:p>
            <a:pPr eaLnBrk="1" fontAlgn="auto" hangingPunct="1">
              <a:lnSpc>
                <a:spcPct val="80000"/>
              </a:lnSpc>
              <a:buFont typeface="Arial"/>
              <a:buChar char="•"/>
              <a:defRPr/>
            </a:pPr>
            <a:r>
              <a:rPr lang="ru-RU" altLang="ru-RU" sz="3200" dirty="0" smtClean="0">
                <a:solidFill>
                  <a:schemeClr val="tx1">
                    <a:lumMod val="85000"/>
                    <a:lumOff val="15000"/>
                  </a:schemeClr>
                </a:solidFill>
                <a:latin typeface="Arial Narrow" panose="020B0606020202030204" pitchFamily="34" charset="0"/>
              </a:rPr>
              <a:t>Вы чувствуете усталость?</a:t>
            </a:r>
          </a:p>
          <a:p>
            <a:pPr eaLnBrk="1" fontAlgn="auto" hangingPunct="1">
              <a:lnSpc>
                <a:spcPct val="80000"/>
              </a:lnSpc>
              <a:buFont typeface="Arial"/>
              <a:buChar char="•"/>
              <a:defRPr/>
            </a:pPr>
            <a:r>
              <a:rPr lang="ru-RU" altLang="ru-RU" sz="3200" dirty="0" smtClean="0">
                <a:latin typeface="Arial Narrow" panose="020B0606020202030204" pitchFamily="34" charset="0"/>
              </a:rPr>
              <a:t>Незначительные события выводят Вас из себя?</a:t>
            </a:r>
          </a:p>
          <a:p>
            <a:pPr eaLnBrk="1" fontAlgn="auto" hangingPunct="1">
              <a:lnSpc>
                <a:spcPct val="80000"/>
              </a:lnSpc>
              <a:buFont typeface="Arial"/>
              <a:buChar char="•"/>
              <a:defRPr/>
            </a:pPr>
            <a:endParaRPr lang="ru-RU" altLang="ru-RU" dirty="0" smtClean="0">
              <a:solidFill>
                <a:schemeClr val="tx1">
                  <a:lumMod val="85000"/>
                  <a:lumOff val="15000"/>
                </a:schemeClr>
              </a:solidFill>
              <a:latin typeface="Arial Narrow" panose="020B0606020202030204" pitchFamily="34" charset="0"/>
            </a:endParaRPr>
          </a:p>
          <a:p>
            <a:pPr eaLnBrk="1" fontAlgn="auto" hangingPunct="1">
              <a:lnSpc>
                <a:spcPct val="80000"/>
              </a:lnSpc>
              <a:buFont typeface="Arial"/>
              <a:buChar char="•"/>
              <a:defRPr/>
            </a:pPr>
            <a:endParaRPr lang="ru-RU" altLang="ru-RU" dirty="0" smtClean="0">
              <a:latin typeface="Arial Narrow" panose="020B0606020202030204" pitchFamily="34" charset="0"/>
            </a:endParaRPr>
          </a:p>
          <a:p>
            <a:pPr algn="ctr" eaLnBrk="1" fontAlgn="auto" hangingPunct="1">
              <a:lnSpc>
                <a:spcPct val="80000"/>
              </a:lnSpc>
              <a:buNone/>
              <a:defRPr/>
            </a:pPr>
            <a:r>
              <a:rPr lang="ru-RU" altLang="ru-RU" sz="3600" b="1" dirty="0" smtClean="0">
                <a:solidFill>
                  <a:srgbClr val="FF0000"/>
                </a:solidFill>
                <a:latin typeface="Arial Narrow" panose="020B0606020202030204" pitchFamily="34" charset="0"/>
              </a:rPr>
              <a:t>ВСЕ В ВАШИХ РУКАХ</a:t>
            </a:r>
            <a:endParaRPr lang="ru-RU" altLang="ru-RU" sz="3600" b="1" dirty="0">
              <a:solidFill>
                <a:srgbClr val="FF0000"/>
              </a:solidFill>
              <a:latin typeface="Arial Narrow" panose="020B0606020202030204" pitchFamily="34" charset="0"/>
            </a:endParaRPr>
          </a:p>
        </p:txBody>
      </p:sp>
      <p:pic>
        <p:nvPicPr>
          <p:cNvPr id="51202" name="Picture 2" descr="https://nastroy.net/pic/images/202106/845815-1623508224.jpg"/>
          <p:cNvPicPr>
            <a:picLocks noChangeAspect="1" noChangeArrowheads="1"/>
          </p:cNvPicPr>
          <p:nvPr/>
        </p:nvPicPr>
        <p:blipFill>
          <a:blip r:embed="rId3" cstate="print"/>
          <a:srcRect/>
          <a:stretch>
            <a:fillRect/>
          </a:stretch>
        </p:blipFill>
        <p:spPr bwMode="auto">
          <a:xfrm>
            <a:off x="6597748" y="1033975"/>
            <a:ext cx="4915730" cy="4915730"/>
          </a:xfrm>
          <a:prstGeom prst="rect">
            <a:avLst/>
          </a:prstGeom>
          <a:noFill/>
        </p:spPr>
      </p:pic>
    </p:spTree>
    <p:custDataLst>
      <p:tags r:id="rId1"/>
    </p:custDataLst>
    <p:extLst>
      <p:ext uri="{BB962C8B-B14F-4D97-AF65-F5344CB8AC3E}">
        <p14:creationId xmlns="" xmlns:p14="http://schemas.microsoft.com/office/powerpoint/2010/main" val="2898821614"/>
      </p:ext>
    </p:extLst>
  </p:cSld>
  <p:clrMapOvr>
    <a:masterClrMapping/>
  </p:clrMapOvr>
  <p:transition spd="med" advClick="0" advTm="35922"/>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604910"/>
            <a:ext cx="10972800" cy="812727"/>
          </a:xfrm>
        </p:spPr>
        <p:txBody>
          <a:bodyPr>
            <a:normAutofit/>
          </a:bodyPr>
          <a:lstStyle/>
          <a:p>
            <a:r>
              <a:rPr lang="ru-RU" b="1" dirty="0" smtClean="0"/>
              <a:t>Точки расслабления</a:t>
            </a:r>
            <a:endParaRPr lang="ru-RU" dirty="0"/>
          </a:p>
        </p:txBody>
      </p:sp>
      <p:sp>
        <p:nvSpPr>
          <p:cNvPr id="7" name="Прямоугольник 6"/>
          <p:cNvSpPr/>
          <p:nvPr/>
        </p:nvSpPr>
        <p:spPr>
          <a:xfrm>
            <a:off x="3047999" y="1347374"/>
            <a:ext cx="6771249" cy="800219"/>
          </a:xfrm>
          <a:prstGeom prst="rect">
            <a:avLst/>
          </a:prstGeom>
        </p:spPr>
        <p:txBody>
          <a:bodyPr wrap="square">
            <a:spAutoFit/>
          </a:bodyPr>
          <a:lstStyle/>
          <a:p>
            <a:pPr algn="ctr"/>
            <a:r>
              <a:rPr lang="ru-RU" sz="2800" b="1" dirty="0" smtClean="0">
                <a:latin typeface="Times New Roman" pitchFamily="18" charset="0"/>
                <a:cs typeface="Times New Roman" pitchFamily="18" charset="0"/>
              </a:rPr>
              <a:t>Вторая точка. Точка лучевой кости.</a:t>
            </a:r>
          </a:p>
          <a:p>
            <a:pPr algn="ctr"/>
            <a:endParaRPr lang="ru-RU" dirty="0"/>
          </a:p>
        </p:txBody>
      </p:sp>
      <p:pic>
        <p:nvPicPr>
          <p:cNvPr id="91138" name="Picture 2" descr="https://i.sunhome.ru/journal/40/tochki-na-ruke-dlya-massazha.orig.jpg"/>
          <p:cNvPicPr>
            <a:picLocks noChangeAspect="1" noChangeArrowheads="1"/>
          </p:cNvPicPr>
          <p:nvPr/>
        </p:nvPicPr>
        <p:blipFill>
          <a:blip r:embed="rId2" cstate="print"/>
          <a:srcRect/>
          <a:stretch>
            <a:fillRect/>
          </a:stretch>
        </p:blipFill>
        <p:spPr bwMode="auto">
          <a:xfrm>
            <a:off x="1899137" y="1800664"/>
            <a:ext cx="8454685" cy="3903565"/>
          </a:xfrm>
          <a:prstGeom prst="rect">
            <a:avLst/>
          </a:prstGeom>
          <a:noFill/>
        </p:spPr>
      </p:pic>
    </p:spTree>
  </p:cSld>
  <p:clrMapOvr>
    <a:masterClrMapping/>
  </p:clrMapOvr>
  <p:transition spd="slow"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Третья точка </a:t>
            </a:r>
            <a:r>
              <a:rPr lang="ru-RU" dirty="0" smtClean="0"/>
              <a:t/>
            </a:r>
            <a:br>
              <a:rPr lang="ru-RU" dirty="0" smtClean="0"/>
            </a:br>
            <a:r>
              <a:rPr lang="ru-RU" b="1" dirty="0" smtClean="0"/>
              <a:t>Поможет разгрузить нашу голову</a:t>
            </a:r>
            <a:endParaRPr lang="ru-RU" dirty="0"/>
          </a:p>
        </p:txBody>
      </p:sp>
      <p:sp>
        <p:nvSpPr>
          <p:cNvPr id="3" name="Таблица 2"/>
          <p:cNvSpPr>
            <a:spLocks noGrp="1"/>
          </p:cNvSpPr>
          <p:nvPr>
            <p:ph type="tbl" idx="1"/>
          </p:nvPr>
        </p:nvSpPr>
        <p:spPr/>
      </p:sp>
      <p:pic>
        <p:nvPicPr>
          <p:cNvPr id="95234" name="Picture 2" descr="https://temperaturka.com/wp-content/uploads/1/3/1/1314d2ac020163a6774f3c6f27e5c6d8.jpe"/>
          <p:cNvPicPr>
            <a:picLocks noChangeAspect="1" noChangeArrowheads="1"/>
          </p:cNvPicPr>
          <p:nvPr/>
        </p:nvPicPr>
        <p:blipFill>
          <a:blip r:embed="rId2" cstate="print"/>
          <a:srcRect/>
          <a:stretch>
            <a:fillRect/>
          </a:stretch>
        </p:blipFill>
        <p:spPr bwMode="auto">
          <a:xfrm>
            <a:off x="2504049" y="1622253"/>
            <a:ext cx="7263862" cy="4245690"/>
          </a:xfrm>
          <a:prstGeom prst="rect">
            <a:avLst/>
          </a:prstGeom>
          <a:noFill/>
        </p:spPr>
      </p:pic>
    </p:spTree>
  </p:cSld>
  <p:clrMapOvr>
    <a:masterClrMapping/>
  </p:clrMapOvr>
  <p:transition spd="slow"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Четвертая точка</a:t>
            </a:r>
            <a:endParaRPr lang="ru-RU" b="1" dirty="0"/>
          </a:p>
        </p:txBody>
      </p:sp>
      <p:sp>
        <p:nvSpPr>
          <p:cNvPr id="3" name="Таблица 2"/>
          <p:cNvSpPr>
            <a:spLocks noGrp="1"/>
          </p:cNvSpPr>
          <p:nvPr>
            <p:ph type="tbl" idx="1"/>
          </p:nvPr>
        </p:nvSpPr>
        <p:spPr/>
      </p:sp>
      <p:pic>
        <p:nvPicPr>
          <p:cNvPr id="1026" name="Picture 2"/>
          <p:cNvPicPr>
            <a:picLocks noChangeAspect="1" noChangeArrowheads="1"/>
          </p:cNvPicPr>
          <p:nvPr/>
        </p:nvPicPr>
        <p:blipFill>
          <a:blip r:embed="rId2"/>
          <a:srcRect/>
          <a:stretch>
            <a:fillRect/>
          </a:stretch>
        </p:blipFill>
        <p:spPr bwMode="auto">
          <a:xfrm>
            <a:off x="872197" y="1908190"/>
            <a:ext cx="4161522" cy="3735912"/>
          </a:xfrm>
          <a:prstGeom prst="rect">
            <a:avLst/>
          </a:prstGeom>
          <a:noFill/>
          <a:ln w="9525">
            <a:noFill/>
            <a:miter lim="800000"/>
            <a:headEnd/>
            <a:tailEnd/>
          </a:ln>
          <a:effectLst/>
        </p:spPr>
      </p:pic>
      <p:pic>
        <p:nvPicPr>
          <p:cNvPr id="1028" name="Picture 4" descr="https://pokuschai.ru/wp-content/uploads/2018/08/masajiriute.jpg"/>
          <p:cNvPicPr>
            <a:picLocks noChangeAspect="1" noChangeArrowheads="1"/>
          </p:cNvPicPr>
          <p:nvPr/>
        </p:nvPicPr>
        <p:blipFill>
          <a:blip r:embed="rId3"/>
          <a:srcRect/>
          <a:stretch>
            <a:fillRect/>
          </a:stretch>
        </p:blipFill>
        <p:spPr bwMode="auto">
          <a:xfrm>
            <a:off x="5599880" y="2277209"/>
            <a:ext cx="5621449" cy="2927838"/>
          </a:xfrm>
          <a:prstGeom prst="rect">
            <a:avLst/>
          </a:prstGeom>
          <a:noFill/>
        </p:spPr>
      </p:pic>
    </p:spTree>
  </p:cSld>
  <p:clrMapOvr>
    <a:masterClrMapping/>
  </p:clrMapOvr>
  <p:transition spd="slow"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833999"/>
            <a:ext cx="10972800" cy="910395"/>
          </a:xfrm>
        </p:spPr>
        <p:txBody>
          <a:bodyPr>
            <a:normAutofit fontScale="90000"/>
          </a:bodyPr>
          <a:lstStyle/>
          <a:p>
            <a:r>
              <a:rPr lang="ru-RU" b="1" dirty="0" smtClean="0"/>
              <a:t>Пятая точка.</a:t>
            </a:r>
            <a:r>
              <a:rPr lang="ru-RU" dirty="0" smtClean="0"/>
              <a:t/>
            </a:r>
            <a:br>
              <a:rPr lang="ru-RU" dirty="0" smtClean="0"/>
            </a:br>
            <a:endParaRPr lang="ru-RU" dirty="0"/>
          </a:p>
        </p:txBody>
      </p:sp>
      <p:sp>
        <p:nvSpPr>
          <p:cNvPr id="3" name="Таблица 2"/>
          <p:cNvSpPr>
            <a:spLocks noGrp="1"/>
          </p:cNvSpPr>
          <p:nvPr>
            <p:ph type="tbl" idx="1"/>
          </p:nvPr>
        </p:nvSpPr>
        <p:spPr/>
      </p:sp>
      <p:pic>
        <p:nvPicPr>
          <p:cNvPr id="40963" name="Picture 3" descr="https://folkextreme.ru/wp-content/uploads/2020/03/massazh-2.png"/>
          <p:cNvPicPr>
            <a:picLocks noChangeAspect="1" noChangeArrowheads="1"/>
          </p:cNvPicPr>
          <p:nvPr/>
        </p:nvPicPr>
        <p:blipFill>
          <a:blip r:embed="rId2" cstate="print"/>
          <a:srcRect/>
          <a:stretch>
            <a:fillRect/>
          </a:stretch>
        </p:blipFill>
        <p:spPr bwMode="auto">
          <a:xfrm>
            <a:off x="2266461" y="1597017"/>
            <a:ext cx="8442618" cy="4571267"/>
          </a:xfrm>
          <a:prstGeom prst="rect">
            <a:avLst/>
          </a:prstGeom>
          <a:noFill/>
        </p:spPr>
      </p:pic>
    </p:spTree>
  </p:cSld>
  <p:clrMapOvr>
    <a:masterClrMapping/>
  </p:clrMapOvr>
  <p:transition spd="slow"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Шестая точка.</a:t>
            </a:r>
            <a:r>
              <a:rPr lang="ru-RU" dirty="0" smtClean="0"/>
              <a:t/>
            </a:r>
            <a:br>
              <a:rPr lang="ru-RU" dirty="0" smtClean="0"/>
            </a:br>
            <a:r>
              <a:rPr lang="ru-RU" b="1" dirty="0" smtClean="0"/>
              <a:t>Она называется </a:t>
            </a:r>
            <a:r>
              <a:rPr lang="ru-RU" b="1" dirty="0" err="1" smtClean="0"/>
              <a:t>перекарт</a:t>
            </a:r>
            <a:endParaRPr lang="ru-RU" dirty="0"/>
          </a:p>
        </p:txBody>
      </p:sp>
      <p:pic>
        <p:nvPicPr>
          <p:cNvPr id="97282" name="Picture 2" descr="https://avatars.mds.yandex.net/i?id=04ab00d9a7df59164a8d7f988d4c03eec7aacb9c-8199955-images-thumbs&amp;n=13"/>
          <p:cNvPicPr>
            <a:picLocks noChangeAspect="1" noChangeArrowheads="1"/>
          </p:cNvPicPr>
          <p:nvPr/>
        </p:nvPicPr>
        <p:blipFill>
          <a:blip r:embed="rId2" cstate="print"/>
          <a:srcRect/>
          <a:stretch>
            <a:fillRect/>
          </a:stretch>
        </p:blipFill>
        <p:spPr bwMode="auto">
          <a:xfrm>
            <a:off x="773723" y="2290706"/>
            <a:ext cx="6147581" cy="2830450"/>
          </a:xfrm>
          <a:prstGeom prst="rect">
            <a:avLst/>
          </a:prstGeom>
          <a:noFill/>
        </p:spPr>
      </p:pic>
      <p:pic>
        <p:nvPicPr>
          <p:cNvPr id="39938" name="Picture 2" descr="https://www.infoniac.ru/upload/medialibrary/30c/30c30364c801b75168e9784488688dc7.jpg"/>
          <p:cNvPicPr>
            <a:picLocks noChangeAspect="1" noChangeArrowheads="1"/>
          </p:cNvPicPr>
          <p:nvPr/>
        </p:nvPicPr>
        <p:blipFill>
          <a:blip r:embed="rId3" cstate="print"/>
          <a:srcRect/>
          <a:stretch>
            <a:fillRect/>
          </a:stretch>
        </p:blipFill>
        <p:spPr bwMode="auto">
          <a:xfrm>
            <a:off x="7144500" y="2316846"/>
            <a:ext cx="4463641" cy="2719388"/>
          </a:xfrm>
          <a:prstGeom prst="rect">
            <a:avLst/>
          </a:prstGeom>
          <a:noFill/>
        </p:spPr>
      </p:pic>
    </p:spTree>
  </p:cSld>
  <p:clrMapOvr>
    <a:masterClrMapping/>
  </p:clrMapOvr>
  <p:transition spd="slow"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322362" y="461109"/>
            <a:ext cx="9636369" cy="1323439"/>
          </a:xfrm>
          <a:prstGeom prst="rect">
            <a:avLst/>
          </a:prstGeom>
        </p:spPr>
        <p:txBody>
          <a:bodyPr wrap="square">
            <a:spAutoFit/>
          </a:bodyPr>
          <a:lstStyle/>
          <a:p>
            <a:pPr algn="ctr"/>
            <a:r>
              <a:rPr lang="ru-RU" altLang="ru-RU" sz="4000" dirty="0" smtClean="0">
                <a:solidFill>
                  <a:schemeClr val="tx1">
                    <a:lumMod val="85000"/>
                    <a:lumOff val="15000"/>
                  </a:schemeClr>
                </a:solidFill>
                <a:latin typeface="Arial" panose="020B0604020202020204" pitchFamily="34" charset="0"/>
                <a:cs typeface="Arial" panose="020B0604020202020204" pitchFamily="34" charset="0"/>
              </a:rPr>
              <a:t>Выберете любую карточку которая привлекла ваше внимание: </a:t>
            </a:r>
            <a:endParaRPr lang="ru-RU" sz="4000" b="1"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cstate="print"/>
          <a:srcRect/>
          <a:stretch>
            <a:fillRect/>
          </a:stretch>
        </p:blipFill>
        <p:spPr bwMode="auto">
          <a:xfrm>
            <a:off x="932254" y="1280159"/>
            <a:ext cx="1482316" cy="2180493"/>
          </a:xfrm>
          <a:prstGeom prst="rect">
            <a:avLst/>
          </a:prstGeom>
          <a:noFill/>
          <a:ln w="9525">
            <a:noFill/>
            <a:miter lim="800000"/>
            <a:headEnd/>
            <a:tailEnd/>
          </a:ln>
          <a:effectLst/>
        </p:spPr>
      </p:pic>
      <p:pic>
        <p:nvPicPr>
          <p:cNvPr id="2051" name="Picture 3"/>
          <p:cNvPicPr>
            <a:picLocks noGrp="1" noChangeAspect="1" noChangeArrowheads="1"/>
          </p:cNvPicPr>
          <p:nvPr>
            <p:ph idx="1"/>
          </p:nvPr>
        </p:nvPicPr>
        <p:blipFill>
          <a:blip r:embed="rId4" cstate="print"/>
          <a:srcRect/>
          <a:stretch>
            <a:fillRect/>
          </a:stretch>
        </p:blipFill>
        <p:spPr bwMode="auto">
          <a:xfrm>
            <a:off x="2844529" y="1885852"/>
            <a:ext cx="1502387" cy="2220300"/>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cstate="print"/>
          <a:srcRect/>
          <a:stretch>
            <a:fillRect/>
          </a:stretch>
        </p:blipFill>
        <p:spPr bwMode="auto">
          <a:xfrm>
            <a:off x="9555749" y="1354286"/>
            <a:ext cx="1422278" cy="2275180"/>
          </a:xfrm>
          <a:prstGeom prst="rect">
            <a:avLst/>
          </a:prstGeom>
          <a:noFill/>
          <a:ln w="9525">
            <a:noFill/>
            <a:miter lim="800000"/>
            <a:headEnd/>
            <a:tailEnd/>
          </a:ln>
          <a:effectLst/>
        </p:spPr>
      </p:pic>
      <p:pic>
        <p:nvPicPr>
          <p:cNvPr id="2053" name="Picture 5"/>
          <p:cNvPicPr>
            <a:picLocks noChangeAspect="1" noChangeArrowheads="1"/>
          </p:cNvPicPr>
          <p:nvPr/>
        </p:nvPicPr>
        <p:blipFill>
          <a:blip r:embed="rId6" cstate="print"/>
          <a:srcRect/>
          <a:stretch>
            <a:fillRect/>
          </a:stretch>
        </p:blipFill>
        <p:spPr bwMode="auto">
          <a:xfrm>
            <a:off x="4614204" y="3727388"/>
            <a:ext cx="1420836" cy="2293583"/>
          </a:xfrm>
          <a:prstGeom prst="rect">
            <a:avLst/>
          </a:prstGeom>
          <a:noFill/>
          <a:ln w="9525">
            <a:noFill/>
            <a:miter lim="800000"/>
            <a:headEnd/>
            <a:tailEnd/>
          </a:ln>
          <a:effectLst/>
        </p:spPr>
      </p:pic>
      <p:pic>
        <p:nvPicPr>
          <p:cNvPr id="2054" name="Picture 6"/>
          <p:cNvPicPr>
            <a:picLocks noChangeAspect="1" noChangeArrowheads="1"/>
          </p:cNvPicPr>
          <p:nvPr/>
        </p:nvPicPr>
        <p:blipFill>
          <a:blip r:embed="rId7" cstate="print"/>
          <a:srcRect/>
          <a:stretch>
            <a:fillRect/>
          </a:stretch>
        </p:blipFill>
        <p:spPr bwMode="auto">
          <a:xfrm>
            <a:off x="6175716" y="3671669"/>
            <a:ext cx="1430046" cy="2323517"/>
          </a:xfrm>
          <a:prstGeom prst="rect">
            <a:avLst/>
          </a:prstGeom>
          <a:noFill/>
          <a:ln w="9525">
            <a:noFill/>
            <a:miter lim="800000"/>
            <a:headEnd/>
            <a:tailEnd/>
          </a:ln>
          <a:effectLst/>
        </p:spPr>
      </p:pic>
      <p:pic>
        <p:nvPicPr>
          <p:cNvPr id="2055" name="Picture 7"/>
          <p:cNvPicPr>
            <a:picLocks noChangeAspect="1" noChangeArrowheads="1"/>
          </p:cNvPicPr>
          <p:nvPr/>
        </p:nvPicPr>
        <p:blipFill>
          <a:blip r:embed="rId8" cstate="print"/>
          <a:srcRect/>
          <a:stretch>
            <a:fillRect/>
          </a:stretch>
        </p:blipFill>
        <p:spPr bwMode="auto">
          <a:xfrm>
            <a:off x="7822007" y="1744393"/>
            <a:ext cx="1444915" cy="2363371"/>
          </a:xfrm>
          <a:prstGeom prst="rect">
            <a:avLst/>
          </a:prstGeom>
          <a:noFill/>
          <a:ln w="9525">
            <a:noFill/>
            <a:miter lim="800000"/>
            <a:headEnd/>
            <a:tailEnd/>
          </a:ln>
          <a:effectLst/>
        </p:spPr>
      </p:pic>
    </p:spTree>
    <p:custDataLst>
      <p:tags r:id="rId1"/>
    </p:custDataLst>
    <p:extLst>
      <p:ext uri="{BB962C8B-B14F-4D97-AF65-F5344CB8AC3E}">
        <p14:creationId xmlns="" xmlns:p14="http://schemas.microsoft.com/office/powerpoint/2010/main" val="1823737438"/>
      </p:ext>
    </p:extLst>
  </p:cSld>
  <p:clrMapOvr>
    <a:masterClrMapping/>
  </p:clrMapOvr>
  <p:transition spd="slow" advClick="0" advTm="57251"/>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322362" y="461109"/>
            <a:ext cx="9636369" cy="707886"/>
          </a:xfrm>
          <a:prstGeom prst="rect">
            <a:avLst/>
          </a:prstGeom>
        </p:spPr>
        <p:txBody>
          <a:bodyPr wrap="square">
            <a:spAutoFit/>
          </a:bodyPr>
          <a:lstStyle/>
          <a:p>
            <a:pPr algn="ctr"/>
            <a:r>
              <a:rPr lang="ru-RU" altLang="ru-RU" sz="4000" b="1" dirty="0" smtClean="0">
                <a:solidFill>
                  <a:schemeClr val="tx1">
                    <a:lumMod val="85000"/>
                    <a:lumOff val="15000"/>
                  </a:schemeClr>
                </a:solidFill>
                <a:latin typeface="Times New Roman" pitchFamily="18" charset="0"/>
                <a:cs typeface="Times New Roman" pitchFamily="18" charset="0"/>
              </a:rPr>
              <a:t>Значение цвета:</a:t>
            </a:r>
            <a:endParaRPr lang="ru-RU" sz="4000" b="1"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cstate="print"/>
          <a:srcRect/>
          <a:stretch>
            <a:fillRect/>
          </a:stretch>
        </p:blipFill>
        <p:spPr bwMode="auto">
          <a:xfrm>
            <a:off x="482088" y="1181685"/>
            <a:ext cx="1482316" cy="2180493"/>
          </a:xfrm>
          <a:prstGeom prst="rect">
            <a:avLst/>
          </a:prstGeom>
          <a:noFill/>
          <a:ln w="9525">
            <a:noFill/>
            <a:miter lim="800000"/>
            <a:headEnd/>
            <a:tailEnd/>
          </a:ln>
          <a:effectLst/>
        </p:spPr>
      </p:pic>
      <p:sp>
        <p:nvSpPr>
          <p:cNvPr id="5" name="Прямоугольник 4"/>
          <p:cNvSpPr/>
          <p:nvPr/>
        </p:nvSpPr>
        <p:spPr>
          <a:xfrm>
            <a:off x="1964789" y="1220766"/>
            <a:ext cx="2283654" cy="1631216"/>
          </a:xfrm>
          <a:prstGeom prst="rect">
            <a:avLst/>
          </a:prstGeom>
        </p:spPr>
        <p:txBody>
          <a:bodyPr wrap="square">
            <a:spAutoFit/>
          </a:bodyPr>
          <a:lstStyle/>
          <a:p>
            <a:r>
              <a:rPr lang="ru-RU" sz="2000" b="1" dirty="0" smtClean="0">
                <a:solidFill>
                  <a:srgbClr val="00B050"/>
                </a:solidFill>
                <a:latin typeface="Times New Roman" pitchFamily="18" charset="0"/>
                <a:cs typeface="Times New Roman" pitchFamily="18" charset="0"/>
              </a:rPr>
              <a:t>уверенность, настойчивость, упрямство, потребность в самоутверждении</a:t>
            </a:r>
            <a:endParaRPr lang="ru-RU" sz="2000" b="1" dirty="0">
              <a:solidFill>
                <a:srgbClr val="00B050"/>
              </a:solidFill>
              <a:latin typeface="Times New Roman" pitchFamily="18" charset="0"/>
              <a:cs typeface="Times New Roman" pitchFamily="18" charset="0"/>
            </a:endParaRPr>
          </a:p>
        </p:txBody>
      </p:sp>
      <p:pic>
        <p:nvPicPr>
          <p:cNvPr id="2051" name="Picture 3"/>
          <p:cNvPicPr>
            <a:picLocks noGrp="1" noChangeAspect="1" noChangeArrowheads="1"/>
          </p:cNvPicPr>
          <p:nvPr>
            <p:ph idx="1"/>
          </p:nvPr>
        </p:nvPicPr>
        <p:blipFill>
          <a:blip r:embed="rId4" cstate="print"/>
          <a:srcRect/>
          <a:stretch>
            <a:fillRect/>
          </a:stretch>
        </p:blipFill>
        <p:spPr bwMode="auto">
          <a:xfrm>
            <a:off x="4124689" y="1154332"/>
            <a:ext cx="1502387" cy="2220300"/>
          </a:xfrm>
          <a:prstGeom prst="rect">
            <a:avLst/>
          </a:prstGeom>
          <a:noFill/>
          <a:ln w="9525">
            <a:noFill/>
            <a:miter lim="800000"/>
            <a:headEnd/>
            <a:tailEnd/>
          </a:ln>
          <a:effectLst/>
        </p:spPr>
      </p:pic>
      <p:sp>
        <p:nvSpPr>
          <p:cNvPr id="7" name="Прямоугольник 6"/>
          <p:cNvSpPr/>
          <p:nvPr/>
        </p:nvSpPr>
        <p:spPr>
          <a:xfrm>
            <a:off x="5655213" y="1150425"/>
            <a:ext cx="2208628" cy="2246769"/>
          </a:xfrm>
          <a:prstGeom prst="rect">
            <a:avLst/>
          </a:prstGeom>
        </p:spPr>
        <p:txBody>
          <a:bodyPr wrap="square">
            <a:spAutoFit/>
          </a:bodyPr>
          <a:lstStyle/>
          <a:p>
            <a:r>
              <a:rPr lang="ru-RU" sz="2000" b="1" dirty="0" smtClean="0">
                <a:solidFill>
                  <a:srgbClr val="FF0000"/>
                </a:solidFill>
                <a:latin typeface="Times New Roman" pitchFamily="18" charset="0"/>
                <a:cs typeface="Times New Roman" pitchFamily="18" charset="0"/>
              </a:rPr>
              <a:t>агрессивность, возбуждение, стремление к успеху, желание властвовать и действовать, добиваясь успеха</a:t>
            </a:r>
            <a:endParaRPr lang="ru-RU" sz="2000" b="1" dirty="0">
              <a:solidFill>
                <a:srgbClr val="FF0000"/>
              </a:solidFill>
              <a:latin typeface="Times New Roman" pitchFamily="18" charset="0"/>
              <a:cs typeface="Times New Roman" pitchFamily="18" charset="0"/>
            </a:endParaRPr>
          </a:p>
        </p:txBody>
      </p:sp>
      <p:pic>
        <p:nvPicPr>
          <p:cNvPr id="2052" name="Picture 4"/>
          <p:cNvPicPr>
            <a:picLocks noChangeAspect="1" noChangeArrowheads="1"/>
          </p:cNvPicPr>
          <p:nvPr/>
        </p:nvPicPr>
        <p:blipFill>
          <a:blip r:embed="rId5" cstate="print"/>
          <a:srcRect/>
          <a:stretch>
            <a:fillRect/>
          </a:stretch>
        </p:blipFill>
        <p:spPr bwMode="auto">
          <a:xfrm>
            <a:off x="7825423" y="1058864"/>
            <a:ext cx="1422278" cy="2275180"/>
          </a:xfrm>
          <a:prstGeom prst="rect">
            <a:avLst/>
          </a:prstGeom>
          <a:noFill/>
          <a:ln w="9525">
            <a:noFill/>
            <a:miter lim="800000"/>
            <a:headEnd/>
            <a:tailEnd/>
          </a:ln>
          <a:effectLst/>
        </p:spPr>
      </p:pic>
      <p:sp>
        <p:nvSpPr>
          <p:cNvPr id="9" name="Прямоугольник 8"/>
          <p:cNvSpPr/>
          <p:nvPr/>
        </p:nvSpPr>
        <p:spPr>
          <a:xfrm>
            <a:off x="9364394" y="1051952"/>
            <a:ext cx="2382129" cy="1938992"/>
          </a:xfrm>
          <a:prstGeom prst="rect">
            <a:avLst/>
          </a:prstGeom>
        </p:spPr>
        <p:txBody>
          <a:bodyPr wrap="square">
            <a:spAutoFit/>
          </a:bodyPr>
          <a:lstStyle/>
          <a:p>
            <a:r>
              <a:rPr lang="ru-RU" sz="2000" b="1" dirty="0" smtClean="0">
                <a:solidFill>
                  <a:srgbClr val="0070C0"/>
                </a:solidFill>
                <a:latin typeface="Times New Roman" pitchFamily="18" charset="0"/>
                <a:cs typeface="Times New Roman" pitchFamily="18" charset="0"/>
              </a:rPr>
              <a:t>спокойствие, удовлетворённость, умение сопереживать, доверие, преданность</a:t>
            </a:r>
            <a:endParaRPr lang="ru-RU" sz="2000" b="1" dirty="0">
              <a:solidFill>
                <a:srgbClr val="0070C0"/>
              </a:solidFill>
              <a:latin typeface="Times New Roman" pitchFamily="18" charset="0"/>
              <a:cs typeface="Times New Roman" pitchFamily="18" charset="0"/>
            </a:endParaRPr>
          </a:p>
        </p:txBody>
      </p:sp>
      <p:pic>
        <p:nvPicPr>
          <p:cNvPr id="2053" name="Picture 5"/>
          <p:cNvPicPr>
            <a:picLocks noChangeAspect="1" noChangeArrowheads="1"/>
          </p:cNvPicPr>
          <p:nvPr/>
        </p:nvPicPr>
        <p:blipFill>
          <a:blip r:embed="rId6" cstate="print"/>
          <a:srcRect/>
          <a:stretch>
            <a:fillRect/>
          </a:stretch>
        </p:blipFill>
        <p:spPr bwMode="auto">
          <a:xfrm>
            <a:off x="478302" y="3769592"/>
            <a:ext cx="1420836" cy="2190266"/>
          </a:xfrm>
          <a:prstGeom prst="rect">
            <a:avLst/>
          </a:prstGeom>
          <a:noFill/>
          <a:ln w="9525">
            <a:noFill/>
            <a:miter lim="800000"/>
            <a:headEnd/>
            <a:tailEnd/>
          </a:ln>
          <a:effectLst/>
        </p:spPr>
      </p:pic>
      <p:sp>
        <p:nvSpPr>
          <p:cNvPr id="11" name="Прямоугольник 10"/>
          <p:cNvSpPr/>
          <p:nvPr/>
        </p:nvSpPr>
        <p:spPr>
          <a:xfrm>
            <a:off x="1922585" y="3752948"/>
            <a:ext cx="1960098" cy="2677656"/>
          </a:xfrm>
          <a:prstGeom prst="rect">
            <a:avLst/>
          </a:prstGeom>
        </p:spPr>
        <p:txBody>
          <a:bodyPr wrap="square">
            <a:spAutoFit/>
          </a:bodyPr>
          <a:lstStyle/>
          <a:p>
            <a:r>
              <a:rPr lang="ru-RU" sz="2400" b="1" dirty="0" smtClean="0">
                <a:latin typeface="Times New Roman" pitchFamily="18" charset="0"/>
                <a:cs typeface="Times New Roman" pitchFamily="18" charset="0"/>
              </a:rPr>
              <a:t>защищённость, скрытость, </a:t>
            </a:r>
          </a:p>
          <a:p>
            <a:r>
              <a:rPr lang="ru-RU" sz="2400" b="1" dirty="0" smtClean="0">
                <a:latin typeface="Times New Roman" pitchFamily="18" charset="0"/>
                <a:cs typeface="Times New Roman" pitchFamily="18" charset="0"/>
              </a:rPr>
              <a:t>желание «уйти в свой внутренний мир»</a:t>
            </a:r>
            <a:endParaRPr lang="ru-RU" sz="2400" b="1" dirty="0">
              <a:latin typeface="Times New Roman" pitchFamily="18" charset="0"/>
              <a:cs typeface="Times New Roman" pitchFamily="18" charset="0"/>
            </a:endParaRPr>
          </a:p>
        </p:txBody>
      </p:sp>
      <p:pic>
        <p:nvPicPr>
          <p:cNvPr id="2054" name="Picture 6"/>
          <p:cNvPicPr>
            <a:picLocks noChangeAspect="1" noChangeArrowheads="1"/>
          </p:cNvPicPr>
          <p:nvPr/>
        </p:nvPicPr>
        <p:blipFill>
          <a:blip r:embed="rId7" cstate="print"/>
          <a:srcRect/>
          <a:stretch>
            <a:fillRect/>
          </a:stretch>
        </p:blipFill>
        <p:spPr bwMode="auto">
          <a:xfrm>
            <a:off x="4135901" y="3784210"/>
            <a:ext cx="1430046" cy="2323517"/>
          </a:xfrm>
          <a:prstGeom prst="rect">
            <a:avLst/>
          </a:prstGeom>
          <a:noFill/>
          <a:ln w="9525">
            <a:noFill/>
            <a:miter lim="800000"/>
            <a:headEnd/>
            <a:tailEnd/>
          </a:ln>
          <a:effectLst/>
        </p:spPr>
      </p:pic>
      <p:sp>
        <p:nvSpPr>
          <p:cNvPr id="13" name="Прямоугольник 12"/>
          <p:cNvSpPr/>
          <p:nvPr/>
        </p:nvSpPr>
        <p:spPr>
          <a:xfrm>
            <a:off x="5566116" y="3879558"/>
            <a:ext cx="2480603" cy="2308324"/>
          </a:xfrm>
          <a:prstGeom prst="rect">
            <a:avLst/>
          </a:prstGeom>
        </p:spPr>
        <p:txBody>
          <a:bodyPr wrap="square">
            <a:spAutoFit/>
          </a:bodyPr>
          <a:lstStyle/>
          <a:p>
            <a:r>
              <a:rPr lang="ru-RU" sz="2400" b="1" dirty="0" smtClean="0">
                <a:solidFill>
                  <a:srgbClr val="FFC000"/>
                </a:solidFill>
                <a:latin typeface="Times New Roman" pitchFamily="18" charset="0"/>
                <a:cs typeface="Times New Roman" pitchFamily="18" charset="0"/>
              </a:rPr>
              <a:t>активность, весёлость, стремление к общению, ожидание счастья</a:t>
            </a:r>
            <a:endParaRPr lang="ru-RU" sz="2400" b="1" dirty="0">
              <a:solidFill>
                <a:srgbClr val="FFC000"/>
              </a:solidFill>
              <a:latin typeface="Times New Roman" pitchFamily="18" charset="0"/>
              <a:cs typeface="Times New Roman" pitchFamily="18" charset="0"/>
            </a:endParaRPr>
          </a:p>
        </p:txBody>
      </p:sp>
      <p:pic>
        <p:nvPicPr>
          <p:cNvPr id="2055" name="Picture 7"/>
          <p:cNvPicPr>
            <a:picLocks noChangeAspect="1" noChangeArrowheads="1"/>
          </p:cNvPicPr>
          <p:nvPr/>
        </p:nvPicPr>
        <p:blipFill>
          <a:blip r:embed="rId8" cstate="print"/>
          <a:srcRect/>
          <a:stretch>
            <a:fillRect/>
          </a:stretch>
        </p:blipFill>
        <p:spPr bwMode="auto">
          <a:xfrm>
            <a:off x="7807939" y="3812345"/>
            <a:ext cx="1444915" cy="2363371"/>
          </a:xfrm>
          <a:prstGeom prst="rect">
            <a:avLst/>
          </a:prstGeom>
          <a:noFill/>
          <a:ln w="9525">
            <a:noFill/>
            <a:miter lim="800000"/>
            <a:headEnd/>
            <a:tailEnd/>
          </a:ln>
          <a:effectLst/>
        </p:spPr>
      </p:pic>
      <p:sp>
        <p:nvSpPr>
          <p:cNvPr id="15" name="Прямоугольник 14"/>
          <p:cNvSpPr/>
          <p:nvPr/>
        </p:nvSpPr>
        <p:spPr>
          <a:xfrm>
            <a:off x="9359232" y="3877379"/>
            <a:ext cx="2316953" cy="1938992"/>
          </a:xfrm>
          <a:prstGeom prst="rect">
            <a:avLst/>
          </a:prstGeom>
        </p:spPr>
        <p:txBody>
          <a:bodyPr wrap="square">
            <a:spAutoFit/>
          </a:bodyPr>
          <a:lstStyle/>
          <a:p>
            <a:r>
              <a:rPr lang="ru-RU" sz="2400" b="1" dirty="0" smtClean="0">
                <a:solidFill>
                  <a:schemeClr val="accent1">
                    <a:lumMod val="75000"/>
                  </a:schemeClr>
                </a:solidFill>
                <a:latin typeface="Times New Roman" pitchFamily="18" charset="0"/>
                <a:cs typeface="Times New Roman" pitchFamily="18" charset="0"/>
              </a:rPr>
              <a:t>цвет покоя и стабильности, необходимость в домашнем уюте</a:t>
            </a:r>
            <a:endParaRPr lang="ru-RU" sz="2400" b="1" dirty="0">
              <a:solidFill>
                <a:schemeClr val="accent1">
                  <a:lumMod val="75000"/>
                </a:schemeClr>
              </a:solidFill>
              <a:latin typeface="Times New Roman" pitchFamily="18" charset="0"/>
              <a:cs typeface="Times New Roman" pitchFamily="18" charset="0"/>
            </a:endParaRPr>
          </a:p>
        </p:txBody>
      </p:sp>
    </p:spTree>
    <p:custDataLst>
      <p:tags r:id="rId1"/>
    </p:custDataLst>
    <p:extLst>
      <p:ext uri="{BB962C8B-B14F-4D97-AF65-F5344CB8AC3E}">
        <p14:creationId xmlns="" xmlns:p14="http://schemas.microsoft.com/office/powerpoint/2010/main" val="1823737438"/>
      </p:ext>
    </p:extLst>
  </p:cSld>
  <p:clrMapOvr>
    <a:masterClrMapping/>
  </p:clrMapOvr>
  <p:transition spd="slow" advClick="0" advTm="57251"/>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90114" name="Picture 2" descr="http://morediva.com/wp-content/uploads/2019/12/Screenshot_1-9.jpg"/>
          <p:cNvPicPr>
            <a:picLocks noChangeAspect="1" noChangeArrowheads="1"/>
          </p:cNvPicPr>
          <p:nvPr/>
        </p:nvPicPr>
        <p:blipFill>
          <a:blip r:embed="rId2" cstate="print"/>
          <a:srcRect/>
          <a:stretch>
            <a:fillRect/>
          </a:stretch>
        </p:blipFill>
        <p:spPr bwMode="auto">
          <a:xfrm>
            <a:off x="999637" y="582382"/>
            <a:ext cx="10212314" cy="5699307"/>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93186" name="Picture 2" descr="https://cf.ppt-online.org/files/slide/i/IE4Djab16TsGW7nlur5MH9Qdq3pmLxSvJOekRZ/slide-9.jpg"/>
          <p:cNvPicPr>
            <a:picLocks noChangeAspect="1" noChangeArrowheads="1"/>
          </p:cNvPicPr>
          <p:nvPr/>
        </p:nvPicPr>
        <p:blipFill>
          <a:blip r:embed="rId2" cstate="print"/>
          <a:srcRect/>
          <a:stretch>
            <a:fillRect/>
          </a:stretch>
        </p:blipFill>
        <p:spPr bwMode="auto">
          <a:xfrm>
            <a:off x="1083212" y="785447"/>
            <a:ext cx="10213145" cy="5333999"/>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322362" y="461109"/>
            <a:ext cx="9636369" cy="1323439"/>
          </a:xfrm>
          <a:prstGeom prst="rect">
            <a:avLst/>
          </a:prstGeom>
        </p:spPr>
        <p:txBody>
          <a:bodyPr wrap="square">
            <a:spAutoFit/>
          </a:bodyPr>
          <a:lstStyle/>
          <a:p>
            <a:pPr algn="ctr"/>
            <a:r>
              <a:rPr lang="ru-RU" altLang="ru-RU" sz="4000" dirty="0" smtClean="0">
                <a:solidFill>
                  <a:schemeClr val="tx1">
                    <a:lumMod val="85000"/>
                    <a:lumOff val="15000"/>
                  </a:schemeClr>
                </a:solidFill>
                <a:latin typeface="Arial" panose="020B0604020202020204" pitchFamily="34" charset="0"/>
                <a:cs typeface="Arial" panose="020B0604020202020204" pitchFamily="34" charset="0"/>
              </a:rPr>
              <a:t>Выберете любую карточку которая привлекла ваше внимание: </a:t>
            </a:r>
            <a:endParaRPr lang="ru-RU" sz="4000" b="1"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cstate="print"/>
          <a:srcRect/>
          <a:stretch>
            <a:fillRect/>
          </a:stretch>
        </p:blipFill>
        <p:spPr bwMode="auto">
          <a:xfrm>
            <a:off x="932254" y="1280159"/>
            <a:ext cx="1482316" cy="2180493"/>
          </a:xfrm>
          <a:prstGeom prst="rect">
            <a:avLst/>
          </a:prstGeom>
          <a:noFill/>
          <a:ln w="9525">
            <a:noFill/>
            <a:miter lim="800000"/>
            <a:headEnd/>
            <a:tailEnd/>
          </a:ln>
          <a:effectLst/>
        </p:spPr>
      </p:pic>
      <p:pic>
        <p:nvPicPr>
          <p:cNvPr id="2051" name="Picture 3"/>
          <p:cNvPicPr>
            <a:picLocks noGrp="1" noChangeAspect="1" noChangeArrowheads="1"/>
          </p:cNvPicPr>
          <p:nvPr>
            <p:ph idx="1"/>
          </p:nvPr>
        </p:nvPicPr>
        <p:blipFill>
          <a:blip r:embed="rId4" cstate="print"/>
          <a:srcRect/>
          <a:stretch>
            <a:fillRect/>
          </a:stretch>
        </p:blipFill>
        <p:spPr bwMode="auto">
          <a:xfrm>
            <a:off x="2844529" y="1885852"/>
            <a:ext cx="1502387" cy="2220300"/>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cstate="print"/>
          <a:srcRect/>
          <a:stretch>
            <a:fillRect/>
          </a:stretch>
        </p:blipFill>
        <p:spPr bwMode="auto">
          <a:xfrm>
            <a:off x="9555749" y="1354286"/>
            <a:ext cx="1422278" cy="2275180"/>
          </a:xfrm>
          <a:prstGeom prst="rect">
            <a:avLst/>
          </a:prstGeom>
          <a:noFill/>
          <a:ln w="9525">
            <a:noFill/>
            <a:miter lim="800000"/>
            <a:headEnd/>
            <a:tailEnd/>
          </a:ln>
          <a:effectLst/>
        </p:spPr>
      </p:pic>
      <p:pic>
        <p:nvPicPr>
          <p:cNvPr id="2053" name="Picture 5"/>
          <p:cNvPicPr>
            <a:picLocks noChangeAspect="1" noChangeArrowheads="1"/>
          </p:cNvPicPr>
          <p:nvPr/>
        </p:nvPicPr>
        <p:blipFill>
          <a:blip r:embed="rId6" cstate="print"/>
          <a:srcRect/>
          <a:stretch>
            <a:fillRect/>
          </a:stretch>
        </p:blipFill>
        <p:spPr bwMode="auto">
          <a:xfrm>
            <a:off x="4614204" y="3727388"/>
            <a:ext cx="1420836" cy="2293583"/>
          </a:xfrm>
          <a:prstGeom prst="rect">
            <a:avLst/>
          </a:prstGeom>
          <a:noFill/>
          <a:ln w="9525">
            <a:noFill/>
            <a:miter lim="800000"/>
            <a:headEnd/>
            <a:tailEnd/>
          </a:ln>
          <a:effectLst/>
        </p:spPr>
      </p:pic>
      <p:pic>
        <p:nvPicPr>
          <p:cNvPr id="2054" name="Picture 6"/>
          <p:cNvPicPr>
            <a:picLocks noChangeAspect="1" noChangeArrowheads="1"/>
          </p:cNvPicPr>
          <p:nvPr/>
        </p:nvPicPr>
        <p:blipFill>
          <a:blip r:embed="rId7" cstate="print"/>
          <a:srcRect/>
          <a:stretch>
            <a:fillRect/>
          </a:stretch>
        </p:blipFill>
        <p:spPr bwMode="auto">
          <a:xfrm>
            <a:off x="6175716" y="3671669"/>
            <a:ext cx="1430046" cy="2323517"/>
          </a:xfrm>
          <a:prstGeom prst="rect">
            <a:avLst/>
          </a:prstGeom>
          <a:noFill/>
          <a:ln w="9525">
            <a:noFill/>
            <a:miter lim="800000"/>
            <a:headEnd/>
            <a:tailEnd/>
          </a:ln>
          <a:effectLst/>
        </p:spPr>
      </p:pic>
      <p:pic>
        <p:nvPicPr>
          <p:cNvPr id="2055" name="Picture 7"/>
          <p:cNvPicPr>
            <a:picLocks noChangeAspect="1" noChangeArrowheads="1"/>
          </p:cNvPicPr>
          <p:nvPr/>
        </p:nvPicPr>
        <p:blipFill>
          <a:blip r:embed="rId8" cstate="print"/>
          <a:srcRect/>
          <a:stretch>
            <a:fillRect/>
          </a:stretch>
        </p:blipFill>
        <p:spPr bwMode="auto">
          <a:xfrm>
            <a:off x="7822007" y="1744393"/>
            <a:ext cx="1444915" cy="2363371"/>
          </a:xfrm>
          <a:prstGeom prst="rect">
            <a:avLst/>
          </a:prstGeom>
          <a:noFill/>
          <a:ln w="9525">
            <a:noFill/>
            <a:miter lim="800000"/>
            <a:headEnd/>
            <a:tailEnd/>
          </a:ln>
          <a:effectLst/>
        </p:spPr>
      </p:pic>
    </p:spTree>
    <p:custDataLst>
      <p:tags r:id="rId1"/>
    </p:custDataLst>
    <p:extLst>
      <p:ext uri="{BB962C8B-B14F-4D97-AF65-F5344CB8AC3E}">
        <p14:creationId xmlns="" xmlns:p14="http://schemas.microsoft.com/office/powerpoint/2010/main" val="1823737438"/>
      </p:ext>
    </p:extLst>
  </p:cSld>
  <p:clrMapOvr>
    <a:masterClrMapping/>
  </p:clrMapOvr>
  <p:transition spd="slow" advClick="0" advTm="57251"/>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4F4F4"/>
            </a:gs>
            <a:gs pos="100000">
              <a:srgbClr val="CACACA"/>
            </a:gs>
          </a:gsLst>
          <a:lin ang="5400000" scaled="0"/>
        </a:gradFill>
        <a:effectLst/>
      </p:bgPr>
    </p:bg>
    <p:spTree>
      <p:nvGrpSpPr>
        <p:cNvPr id="1" name=""/>
        <p:cNvGrpSpPr/>
        <p:nvPr/>
      </p:nvGrpSpPr>
      <p:grpSpPr>
        <a:xfrm>
          <a:off x="0" y="0"/>
          <a:ext cx="0" cy="0"/>
          <a:chOff x="0" y="0"/>
          <a:chExt cx="0" cy="0"/>
        </a:xfrm>
      </p:grpSpPr>
      <p:sp>
        <p:nvSpPr>
          <p:cNvPr id="3" name="Прямоугольник 2"/>
          <p:cNvSpPr/>
          <p:nvPr/>
        </p:nvSpPr>
        <p:spPr>
          <a:xfrm>
            <a:off x="1322362" y="461109"/>
            <a:ext cx="9636369" cy="707886"/>
          </a:xfrm>
          <a:prstGeom prst="rect">
            <a:avLst/>
          </a:prstGeom>
        </p:spPr>
        <p:txBody>
          <a:bodyPr wrap="square">
            <a:spAutoFit/>
          </a:bodyPr>
          <a:lstStyle/>
          <a:p>
            <a:pPr algn="ctr"/>
            <a:r>
              <a:rPr lang="ru-RU" altLang="ru-RU" sz="4000" b="1" dirty="0" smtClean="0">
                <a:solidFill>
                  <a:schemeClr val="tx1">
                    <a:lumMod val="85000"/>
                    <a:lumOff val="15000"/>
                  </a:schemeClr>
                </a:solidFill>
                <a:latin typeface="Times New Roman" pitchFamily="18" charset="0"/>
                <a:cs typeface="Times New Roman" pitchFamily="18" charset="0"/>
              </a:rPr>
              <a:t>Значение цвета:</a:t>
            </a:r>
            <a:endParaRPr lang="ru-RU" sz="4000" b="1"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cstate="print"/>
          <a:srcRect/>
          <a:stretch>
            <a:fillRect/>
          </a:stretch>
        </p:blipFill>
        <p:spPr bwMode="auto">
          <a:xfrm>
            <a:off x="482088" y="1181685"/>
            <a:ext cx="1482316" cy="2180493"/>
          </a:xfrm>
          <a:prstGeom prst="rect">
            <a:avLst/>
          </a:prstGeom>
          <a:noFill/>
          <a:ln w="9525">
            <a:noFill/>
            <a:miter lim="800000"/>
            <a:headEnd/>
            <a:tailEnd/>
          </a:ln>
          <a:effectLst/>
        </p:spPr>
      </p:pic>
      <p:sp>
        <p:nvSpPr>
          <p:cNvPr id="5" name="Прямоугольник 4"/>
          <p:cNvSpPr/>
          <p:nvPr/>
        </p:nvSpPr>
        <p:spPr>
          <a:xfrm>
            <a:off x="1964789" y="1220766"/>
            <a:ext cx="2283654" cy="1631216"/>
          </a:xfrm>
          <a:prstGeom prst="rect">
            <a:avLst/>
          </a:prstGeom>
        </p:spPr>
        <p:txBody>
          <a:bodyPr wrap="square">
            <a:spAutoFit/>
          </a:bodyPr>
          <a:lstStyle/>
          <a:p>
            <a:r>
              <a:rPr lang="ru-RU" sz="2000" b="1" dirty="0" smtClean="0">
                <a:solidFill>
                  <a:srgbClr val="00B050"/>
                </a:solidFill>
                <a:latin typeface="Times New Roman" pitchFamily="18" charset="0"/>
                <a:cs typeface="Times New Roman" pitchFamily="18" charset="0"/>
              </a:rPr>
              <a:t>уверенность, настойчивость, упрямство, потребность в самоутверждении</a:t>
            </a:r>
            <a:endParaRPr lang="ru-RU" sz="2000" b="1" dirty="0">
              <a:solidFill>
                <a:srgbClr val="00B050"/>
              </a:solidFill>
              <a:latin typeface="Times New Roman" pitchFamily="18" charset="0"/>
              <a:cs typeface="Times New Roman" pitchFamily="18" charset="0"/>
            </a:endParaRPr>
          </a:p>
        </p:txBody>
      </p:sp>
      <p:pic>
        <p:nvPicPr>
          <p:cNvPr id="2051" name="Picture 3"/>
          <p:cNvPicPr>
            <a:picLocks noGrp="1" noChangeAspect="1" noChangeArrowheads="1"/>
          </p:cNvPicPr>
          <p:nvPr>
            <p:ph idx="1"/>
          </p:nvPr>
        </p:nvPicPr>
        <p:blipFill>
          <a:blip r:embed="rId4" cstate="print"/>
          <a:srcRect/>
          <a:stretch>
            <a:fillRect/>
          </a:stretch>
        </p:blipFill>
        <p:spPr bwMode="auto">
          <a:xfrm>
            <a:off x="4124689" y="1154332"/>
            <a:ext cx="1502387" cy="2220300"/>
          </a:xfrm>
          <a:prstGeom prst="rect">
            <a:avLst/>
          </a:prstGeom>
          <a:noFill/>
          <a:ln w="9525">
            <a:noFill/>
            <a:miter lim="800000"/>
            <a:headEnd/>
            <a:tailEnd/>
          </a:ln>
          <a:effectLst/>
        </p:spPr>
      </p:pic>
      <p:sp>
        <p:nvSpPr>
          <p:cNvPr id="7" name="Прямоугольник 6"/>
          <p:cNvSpPr/>
          <p:nvPr/>
        </p:nvSpPr>
        <p:spPr>
          <a:xfrm>
            <a:off x="5655213" y="1150425"/>
            <a:ext cx="2208628" cy="2246769"/>
          </a:xfrm>
          <a:prstGeom prst="rect">
            <a:avLst/>
          </a:prstGeom>
        </p:spPr>
        <p:txBody>
          <a:bodyPr wrap="square">
            <a:spAutoFit/>
          </a:bodyPr>
          <a:lstStyle/>
          <a:p>
            <a:r>
              <a:rPr lang="ru-RU" sz="2000" b="1" dirty="0" smtClean="0">
                <a:solidFill>
                  <a:srgbClr val="FF0000"/>
                </a:solidFill>
                <a:latin typeface="Times New Roman" pitchFamily="18" charset="0"/>
                <a:cs typeface="Times New Roman" pitchFamily="18" charset="0"/>
              </a:rPr>
              <a:t>агрессивность, возбуждение, стремление к успеху, желание властвовать и действовать, добиваясь успеха</a:t>
            </a:r>
            <a:endParaRPr lang="ru-RU" sz="2000" b="1" dirty="0">
              <a:solidFill>
                <a:srgbClr val="FF0000"/>
              </a:solidFill>
              <a:latin typeface="Times New Roman" pitchFamily="18" charset="0"/>
              <a:cs typeface="Times New Roman" pitchFamily="18" charset="0"/>
            </a:endParaRPr>
          </a:p>
        </p:txBody>
      </p:sp>
      <p:pic>
        <p:nvPicPr>
          <p:cNvPr id="2052" name="Picture 4"/>
          <p:cNvPicPr>
            <a:picLocks noChangeAspect="1" noChangeArrowheads="1"/>
          </p:cNvPicPr>
          <p:nvPr/>
        </p:nvPicPr>
        <p:blipFill>
          <a:blip r:embed="rId5" cstate="print"/>
          <a:srcRect/>
          <a:stretch>
            <a:fillRect/>
          </a:stretch>
        </p:blipFill>
        <p:spPr bwMode="auto">
          <a:xfrm>
            <a:off x="7825423" y="1058864"/>
            <a:ext cx="1422278" cy="2275180"/>
          </a:xfrm>
          <a:prstGeom prst="rect">
            <a:avLst/>
          </a:prstGeom>
          <a:noFill/>
          <a:ln w="9525">
            <a:noFill/>
            <a:miter lim="800000"/>
            <a:headEnd/>
            <a:tailEnd/>
          </a:ln>
          <a:effectLst/>
        </p:spPr>
      </p:pic>
      <p:sp>
        <p:nvSpPr>
          <p:cNvPr id="9" name="Прямоугольник 8"/>
          <p:cNvSpPr/>
          <p:nvPr/>
        </p:nvSpPr>
        <p:spPr>
          <a:xfrm>
            <a:off x="9364394" y="1051952"/>
            <a:ext cx="2382129" cy="1938992"/>
          </a:xfrm>
          <a:prstGeom prst="rect">
            <a:avLst/>
          </a:prstGeom>
        </p:spPr>
        <p:txBody>
          <a:bodyPr wrap="square">
            <a:spAutoFit/>
          </a:bodyPr>
          <a:lstStyle/>
          <a:p>
            <a:r>
              <a:rPr lang="ru-RU" sz="2000" b="1" dirty="0" smtClean="0">
                <a:solidFill>
                  <a:srgbClr val="0070C0"/>
                </a:solidFill>
                <a:latin typeface="Times New Roman" pitchFamily="18" charset="0"/>
                <a:cs typeface="Times New Roman" pitchFamily="18" charset="0"/>
              </a:rPr>
              <a:t>спокойствие, удовлетворённость, умение сопереживать, доверие, преданность</a:t>
            </a:r>
            <a:endParaRPr lang="ru-RU" sz="2000" b="1" dirty="0">
              <a:solidFill>
                <a:srgbClr val="0070C0"/>
              </a:solidFill>
              <a:latin typeface="Times New Roman" pitchFamily="18" charset="0"/>
              <a:cs typeface="Times New Roman" pitchFamily="18" charset="0"/>
            </a:endParaRPr>
          </a:p>
        </p:txBody>
      </p:sp>
      <p:pic>
        <p:nvPicPr>
          <p:cNvPr id="2053" name="Picture 5"/>
          <p:cNvPicPr>
            <a:picLocks noChangeAspect="1" noChangeArrowheads="1"/>
          </p:cNvPicPr>
          <p:nvPr/>
        </p:nvPicPr>
        <p:blipFill>
          <a:blip r:embed="rId6" cstate="print"/>
          <a:srcRect/>
          <a:stretch>
            <a:fillRect/>
          </a:stretch>
        </p:blipFill>
        <p:spPr bwMode="auto">
          <a:xfrm>
            <a:off x="478302" y="3769592"/>
            <a:ext cx="1420836" cy="2190266"/>
          </a:xfrm>
          <a:prstGeom prst="rect">
            <a:avLst/>
          </a:prstGeom>
          <a:noFill/>
          <a:ln w="9525">
            <a:noFill/>
            <a:miter lim="800000"/>
            <a:headEnd/>
            <a:tailEnd/>
          </a:ln>
          <a:effectLst/>
        </p:spPr>
      </p:pic>
      <p:sp>
        <p:nvSpPr>
          <p:cNvPr id="11" name="Прямоугольник 10"/>
          <p:cNvSpPr/>
          <p:nvPr/>
        </p:nvSpPr>
        <p:spPr>
          <a:xfrm>
            <a:off x="1922585" y="3752948"/>
            <a:ext cx="1960098" cy="2677656"/>
          </a:xfrm>
          <a:prstGeom prst="rect">
            <a:avLst/>
          </a:prstGeom>
        </p:spPr>
        <p:txBody>
          <a:bodyPr wrap="square">
            <a:spAutoFit/>
          </a:bodyPr>
          <a:lstStyle/>
          <a:p>
            <a:r>
              <a:rPr lang="ru-RU" sz="2400" b="1" dirty="0" smtClean="0">
                <a:latin typeface="Times New Roman" pitchFamily="18" charset="0"/>
                <a:cs typeface="Times New Roman" pitchFamily="18" charset="0"/>
              </a:rPr>
              <a:t>защищённость, скрытость, </a:t>
            </a:r>
          </a:p>
          <a:p>
            <a:r>
              <a:rPr lang="ru-RU" sz="2400" b="1" dirty="0" smtClean="0">
                <a:latin typeface="Times New Roman" pitchFamily="18" charset="0"/>
                <a:cs typeface="Times New Roman" pitchFamily="18" charset="0"/>
              </a:rPr>
              <a:t>желание «уйти в свой внутренний мир»</a:t>
            </a:r>
            <a:endParaRPr lang="ru-RU" sz="2400" b="1" dirty="0">
              <a:latin typeface="Times New Roman" pitchFamily="18" charset="0"/>
              <a:cs typeface="Times New Roman" pitchFamily="18" charset="0"/>
            </a:endParaRPr>
          </a:p>
        </p:txBody>
      </p:sp>
      <p:pic>
        <p:nvPicPr>
          <p:cNvPr id="2054" name="Picture 6"/>
          <p:cNvPicPr>
            <a:picLocks noChangeAspect="1" noChangeArrowheads="1"/>
          </p:cNvPicPr>
          <p:nvPr/>
        </p:nvPicPr>
        <p:blipFill>
          <a:blip r:embed="rId7" cstate="print"/>
          <a:srcRect/>
          <a:stretch>
            <a:fillRect/>
          </a:stretch>
        </p:blipFill>
        <p:spPr bwMode="auto">
          <a:xfrm>
            <a:off x="4135901" y="3784210"/>
            <a:ext cx="1430046" cy="2323517"/>
          </a:xfrm>
          <a:prstGeom prst="rect">
            <a:avLst/>
          </a:prstGeom>
          <a:noFill/>
          <a:ln w="9525">
            <a:noFill/>
            <a:miter lim="800000"/>
            <a:headEnd/>
            <a:tailEnd/>
          </a:ln>
          <a:effectLst/>
        </p:spPr>
      </p:pic>
      <p:sp>
        <p:nvSpPr>
          <p:cNvPr id="13" name="Прямоугольник 12"/>
          <p:cNvSpPr/>
          <p:nvPr/>
        </p:nvSpPr>
        <p:spPr>
          <a:xfrm>
            <a:off x="5566116" y="3879558"/>
            <a:ext cx="2480603" cy="2308324"/>
          </a:xfrm>
          <a:prstGeom prst="rect">
            <a:avLst/>
          </a:prstGeom>
        </p:spPr>
        <p:txBody>
          <a:bodyPr wrap="square">
            <a:spAutoFit/>
          </a:bodyPr>
          <a:lstStyle/>
          <a:p>
            <a:r>
              <a:rPr lang="ru-RU" sz="2400" b="1" dirty="0" smtClean="0">
                <a:solidFill>
                  <a:srgbClr val="FFC000"/>
                </a:solidFill>
                <a:latin typeface="Times New Roman" pitchFamily="18" charset="0"/>
                <a:cs typeface="Times New Roman" pitchFamily="18" charset="0"/>
              </a:rPr>
              <a:t>активность, весёлость, стремление к общению, ожидание счастья</a:t>
            </a:r>
            <a:endParaRPr lang="ru-RU" sz="2400" b="1" dirty="0">
              <a:solidFill>
                <a:srgbClr val="FFC000"/>
              </a:solidFill>
              <a:latin typeface="Times New Roman" pitchFamily="18" charset="0"/>
              <a:cs typeface="Times New Roman" pitchFamily="18" charset="0"/>
            </a:endParaRPr>
          </a:p>
        </p:txBody>
      </p:sp>
      <p:pic>
        <p:nvPicPr>
          <p:cNvPr id="2055" name="Picture 7"/>
          <p:cNvPicPr>
            <a:picLocks noChangeAspect="1" noChangeArrowheads="1"/>
          </p:cNvPicPr>
          <p:nvPr/>
        </p:nvPicPr>
        <p:blipFill>
          <a:blip r:embed="rId8" cstate="print"/>
          <a:srcRect/>
          <a:stretch>
            <a:fillRect/>
          </a:stretch>
        </p:blipFill>
        <p:spPr bwMode="auto">
          <a:xfrm>
            <a:off x="7807939" y="3812345"/>
            <a:ext cx="1444915" cy="2363371"/>
          </a:xfrm>
          <a:prstGeom prst="rect">
            <a:avLst/>
          </a:prstGeom>
          <a:noFill/>
          <a:ln w="9525">
            <a:noFill/>
            <a:miter lim="800000"/>
            <a:headEnd/>
            <a:tailEnd/>
          </a:ln>
          <a:effectLst/>
        </p:spPr>
      </p:pic>
      <p:sp>
        <p:nvSpPr>
          <p:cNvPr id="15" name="Прямоугольник 14"/>
          <p:cNvSpPr/>
          <p:nvPr/>
        </p:nvSpPr>
        <p:spPr>
          <a:xfrm>
            <a:off x="9359232" y="3877379"/>
            <a:ext cx="2316953" cy="1938992"/>
          </a:xfrm>
          <a:prstGeom prst="rect">
            <a:avLst/>
          </a:prstGeom>
        </p:spPr>
        <p:txBody>
          <a:bodyPr wrap="square">
            <a:spAutoFit/>
          </a:bodyPr>
          <a:lstStyle/>
          <a:p>
            <a:r>
              <a:rPr lang="ru-RU" sz="2400" b="1" dirty="0" smtClean="0">
                <a:solidFill>
                  <a:schemeClr val="accent1">
                    <a:lumMod val="75000"/>
                  </a:schemeClr>
                </a:solidFill>
                <a:latin typeface="Times New Roman" pitchFamily="18" charset="0"/>
                <a:cs typeface="Times New Roman" pitchFamily="18" charset="0"/>
              </a:rPr>
              <a:t>цвет покоя и стабильности, необходимость в домашнем уюте</a:t>
            </a:r>
            <a:endParaRPr lang="ru-RU" sz="2400" b="1" dirty="0">
              <a:solidFill>
                <a:schemeClr val="accent1">
                  <a:lumMod val="75000"/>
                </a:schemeClr>
              </a:solidFill>
              <a:latin typeface="Times New Roman" pitchFamily="18" charset="0"/>
              <a:cs typeface="Times New Roman" pitchFamily="18" charset="0"/>
            </a:endParaRPr>
          </a:p>
        </p:txBody>
      </p:sp>
    </p:spTree>
    <p:custDataLst>
      <p:tags r:id="rId1"/>
    </p:custDataLst>
    <p:extLst>
      <p:ext uri="{BB962C8B-B14F-4D97-AF65-F5344CB8AC3E}">
        <p14:creationId xmlns="" xmlns:p14="http://schemas.microsoft.com/office/powerpoint/2010/main" val="1823737438"/>
      </p:ext>
    </p:extLst>
  </p:cSld>
  <p:clrMapOvr>
    <a:masterClrMapping/>
  </p:clrMapOvr>
  <p:transition spd="slow" advClick="0" advTm="57251"/>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3074" name="Picture 2" descr="https://cspsid-pechatniki.ru/800/600/http/b17.ru/foto/uploaded/upl_1662061832_699432_6z323.jpg"/>
          <p:cNvPicPr>
            <a:picLocks noChangeAspect="1" noChangeArrowheads="1"/>
          </p:cNvPicPr>
          <p:nvPr/>
        </p:nvPicPr>
        <p:blipFill>
          <a:blip r:embed="rId2" cstate="print"/>
          <a:srcRect/>
          <a:stretch>
            <a:fillRect/>
          </a:stretch>
        </p:blipFill>
        <p:spPr bwMode="auto">
          <a:xfrm>
            <a:off x="1097280" y="710735"/>
            <a:ext cx="10016197" cy="5422779"/>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4F4F4"/>
            </a:gs>
            <a:gs pos="100000">
              <a:srgbClr val="CACACA"/>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atin typeface="Times New Roman" pitchFamily="18" charset="0"/>
                <a:cs typeface="Times New Roman" pitchFamily="18" charset="0"/>
              </a:rPr>
              <a:t>Техника 1</a:t>
            </a:r>
            <a:endParaRPr lang="ru-RU" b="1" dirty="0">
              <a:latin typeface="Times New Roman" pitchFamily="18" charset="0"/>
              <a:cs typeface="Times New Roman" pitchFamily="18" charset="0"/>
            </a:endParaRPr>
          </a:p>
        </p:txBody>
      </p:sp>
      <p:sp>
        <p:nvSpPr>
          <p:cNvPr id="3" name="Таблица 2"/>
          <p:cNvSpPr>
            <a:spLocks noGrp="1"/>
          </p:cNvSpPr>
          <p:nvPr>
            <p:ph type="tbl" idx="1"/>
          </p:nvPr>
        </p:nvSpPr>
        <p:spPr>
          <a:xfrm>
            <a:off x="3062514" y="1603717"/>
            <a:ext cx="8472993" cy="4527210"/>
          </a:xfrm>
        </p:spPr>
      </p:sp>
      <p:pic>
        <p:nvPicPr>
          <p:cNvPr id="46081" name="Picture 1"/>
          <p:cNvPicPr>
            <a:picLocks noChangeAspect="1" noChangeArrowheads="1"/>
          </p:cNvPicPr>
          <p:nvPr/>
        </p:nvPicPr>
        <p:blipFill>
          <a:blip r:embed="rId2" cstate="print"/>
          <a:srcRect/>
          <a:stretch>
            <a:fillRect/>
          </a:stretch>
        </p:blipFill>
        <p:spPr bwMode="auto">
          <a:xfrm>
            <a:off x="557348" y="1444119"/>
            <a:ext cx="3351311" cy="3999231"/>
          </a:xfrm>
          <a:prstGeom prst="rect">
            <a:avLst/>
          </a:prstGeom>
          <a:noFill/>
          <a:ln w="9525">
            <a:noFill/>
            <a:miter lim="800000"/>
            <a:headEnd/>
            <a:tailEnd/>
          </a:ln>
          <a:effectLst/>
        </p:spPr>
      </p:pic>
      <p:sp>
        <p:nvSpPr>
          <p:cNvPr id="46083" name="Rectangle 3"/>
          <p:cNvSpPr>
            <a:spLocks noChangeArrowheads="1"/>
          </p:cNvSpPr>
          <p:nvPr/>
        </p:nvSpPr>
        <p:spPr bwMode="auto">
          <a:xfrm>
            <a:off x="3802743" y="1306287"/>
            <a:ext cx="7881256" cy="44627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Определяем жевательную мышцу</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Кладем пальцы ребром на область жевательных мышц.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Откройте рот и закройте (показ), вы почувствуете движение, это и есть жевательные мышцы. И круговыми движениями постарайтесь </a:t>
            </a:r>
            <a:r>
              <a:rPr kumimoji="0" lang="ru-RU" sz="240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пропальпировать</a:t>
            </a:r>
            <a:r>
              <a:rPr kumimoji="0" lang="ru-RU" sz="24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их. Можно чуть вниз, можно чуть вверх.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200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1" i="1"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Техника снятия эмоционального напряжения:</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Открываем рот, кладем пальцы ребром на область жевательных мышц, как я вам показывала и массируем 30 сек. Если вам больно постарайтесь подольше помассировать, чтобы боль потихоньку отступила.</a:t>
            </a:r>
            <a:endParaRPr kumimoji="0" lang="ru-RU" sz="360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2905120516"/>
      </p:ext>
    </p:extLst>
  </p:cSld>
  <p:clrMapOvr>
    <a:masterClrMapping/>
  </p:clrMapOvr>
  <p:transition spd="slow"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atin typeface="Times New Roman" pitchFamily="18" charset="0"/>
                <a:cs typeface="Times New Roman" pitchFamily="18" charset="0"/>
              </a:rPr>
              <a:t>Техника 2</a:t>
            </a:r>
            <a:endParaRPr lang="ru-RU" b="1" dirty="0">
              <a:latin typeface="Times New Roman" pitchFamily="18" charset="0"/>
              <a:cs typeface="Times New Roman" pitchFamily="18" charset="0"/>
            </a:endParaRPr>
          </a:p>
        </p:txBody>
      </p:sp>
      <p:sp>
        <p:nvSpPr>
          <p:cNvPr id="46083" name="Rectangle 3"/>
          <p:cNvSpPr>
            <a:spLocks noChangeArrowheads="1"/>
          </p:cNvSpPr>
          <p:nvPr/>
        </p:nvSpPr>
        <p:spPr bwMode="auto">
          <a:xfrm>
            <a:off x="4684541" y="2080010"/>
            <a:ext cx="6929119"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200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3200" b="1" i="1"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Техника снятия эмоционального напряжения:</a:t>
            </a:r>
            <a:endParaRPr kumimoji="0" lang="ru-RU" sz="2400" b="1" i="1"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lvl="0" algn="just" defTabSz="914400" eaLnBrk="0" fontAlgn="base" hangingPunct="0">
              <a:spcBef>
                <a:spcPct val="0"/>
              </a:spcBef>
              <a:spcAft>
                <a:spcPct val="0"/>
              </a:spcAft>
            </a:pPr>
            <a:r>
              <a:rPr lang="ru-RU" sz="2800" dirty="0" smtClean="0">
                <a:latin typeface="Times New Roman" pitchFamily="18" charset="0"/>
                <a:cs typeface="Times New Roman" pitchFamily="18" charset="0"/>
              </a:rPr>
              <a:t>Кладем руки на висок. Отводим плечи назад стараемся соединить лопатки. Делаем круговые движения в зоне виска с натяжкой наверх.</a:t>
            </a:r>
            <a:endParaRPr kumimoji="0" lang="ru-RU" sz="400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76802" name="Picture 2"/>
          <p:cNvPicPr>
            <a:picLocks noChangeAspect="1" noChangeArrowheads="1"/>
          </p:cNvPicPr>
          <p:nvPr/>
        </p:nvPicPr>
        <p:blipFill>
          <a:blip r:embed="rId2" cstate="print"/>
          <a:srcRect/>
          <a:stretch>
            <a:fillRect/>
          </a:stretch>
        </p:blipFill>
        <p:spPr bwMode="auto">
          <a:xfrm>
            <a:off x="675250" y="1741854"/>
            <a:ext cx="3933825" cy="3943350"/>
          </a:xfrm>
          <a:prstGeom prst="rect">
            <a:avLst/>
          </a:prstGeom>
          <a:noFill/>
          <a:ln w="9525">
            <a:noFill/>
            <a:miter lim="800000"/>
            <a:headEnd/>
            <a:tailEnd/>
          </a:ln>
          <a:effectLst/>
        </p:spPr>
      </p:pic>
    </p:spTree>
    <p:extLst>
      <p:ext uri="{BB962C8B-B14F-4D97-AF65-F5344CB8AC3E}">
        <p14:creationId xmlns="" xmlns:p14="http://schemas.microsoft.com/office/powerpoint/2010/main" val="2905120516"/>
      </p:ext>
    </p:extLst>
  </p:cSld>
  <p:clrMapOvr>
    <a:masterClrMapping/>
  </p:clrMapOvr>
  <p:transition spd="slow"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atin typeface="Times New Roman" pitchFamily="18" charset="0"/>
                <a:cs typeface="Times New Roman" pitchFamily="18" charset="0"/>
              </a:rPr>
              <a:t>Упражнение «Птенчик»</a:t>
            </a:r>
            <a:endParaRPr lang="ru-RU" b="1" dirty="0">
              <a:latin typeface="Times New Roman" pitchFamily="18" charset="0"/>
              <a:cs typeface="Times New Roman" pitchFamily="18" charset="0"/>
            </a:endParaRPr>
          </a:p>
        </p:txBody>
      </p:sp>
      <p:pic>
        <p:nvPicPr>
          <p:cNvPr id="77826" name="Picture 2" descr="https://nii-evrika.ru/wp-content/uploads/2017/10/shutterstock_196729724.jpg"/>
          <p:cNvPicPr>
            <a:picLocks noChangeAspect="1" noChangeArrowheads="1"/>
          </p:cNvPicPr>
          <p:nvPr/>
        </p:nvPicPr>
        <p:blipFill>
          <a:blip r:embed="rId2" cstate="print"/>
          <a:srcRect/>
          <a:stretch>
            <a:fillRect/>
          </a:stretch>
        </p:blipFill>
        <p:spPr bwMode="auto">
          <a:xfrm>
            <a:off x="2532184" y="1111347"/>
            <a:ext cx="7526215" cy="5019985"/>
          </a:xfrm>
          <a:prstGeom prst="rect">
            <a:avLst/>
          </a:prstGeom>
          <a:noFill/>
        </p:spPr>
      </p:pic>
    </p:spTree>
    <p:extLst>
      <p:ext uri="{BB962C8B-B14F-4D97-AF65-F5344CB8AC3E}">
        <p14:creationId xmlns="" xmlns:p14="http://schemas.microsoft.com/office/powerpoint/2010/main" val="2905120516"/>
      </p:ext>
    </p:extLst>
  </p:cSld>
  <p:clrMapOvr>
    <a:masterClrMapping/>
  </p:clrMapOvr>
  <p:transition spd="slow"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atin typeface="Times New Roman" pitchFamily="18" charset="0"/>
                <a:cs typeface="Times New Roman" pitchFamily="18" charset="0"/>
              </a:rPr>
              <a:t>Упражнение «Ладошки»</a:t>
            </a:r>
            <a:endParaRPr lang="ru-RU" b="1" dirty="0">
              <a:latin typeface="Times New Roman" pitchFamily="18" charset="0"/>
              <a:cs typeface="Times New Roman" pitchFamily="18" charset="0"/>
            </a:endParaRPr>
          </a:p>
        </p:txBody>
      </p:sp>
      <p:sp>
        <p:nvSpPr>
          <p:cNvPr id="46083" name="Rectangle 3"/>
          <p:cNvSpPr>
            <a:spLocks noChangeArrowheads="1"/>
          </p:cNvSpPr>
          <p:nvPr/>
        </p:nvSpPr>
        <p:spPr bwMode="auto">
          <a:xfrm>
            <a:off x="4656406" y="1798656"/>
            <a:ext cx="6929119"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3600" dirty="0" smtClean="0">
                <a:latin typeface="Times New Roman" pitchFamily="18" charset="0"/>
                <a:cs typeface="Times New Roman" pitchFamily="18" charset="0"/>
              </a:rPr>
              <a:t>Ладошки ставим на уровне плеч или на уровне лица</a:t>
            </a:r>
          </a:p>
          <a:p>
            <a:r>
              <a:rPr lang="ru-RU" sz="3600" dirty="0" smtClean="0">
                <a:latin typeface="Times New Roman" pitchFamily="18" charset="0"/>
                <a:cs typeface="Times New Roman" pitchFamily="18" charset="0"/>
              </a:rPr>
              <a:t>И будем делать хватательные движения и при этом будем громко вдыхать носом и выдыхать ртом</a:t>
            </a:r>
            <a:endParaRPr kumimoji="0" lang="ru-RU" sz="360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78850" name="Picture 2"/>
          <p:cNvPicPr>
            <a:picLocks noChangeAspect="1" noChangeArrowheads="1"/>
          </p:cNvPicPr>
          <p:nvPr/>
        </p:nvPicPr>
        <p:blipFill>
          <a:blip r:embed="rId2" cstate="print"/>
          <a:srcRect/>
          <a:stretch>
            <a:fillRect/>
          </a:stretch>
        </p:blipFill>
        <p:spPr bwMode="auto">
          <a:xfrm>
            <a:off x="524670" y="1336430"/>
            <a:ext cx="4061154" cy="4267959"/>
          </a:xfrm>
          <a:prstGeom prst="rect">
            <a:avLst/>
          </a:prstGeom>
          <a:noFill/>
          <a:ln w="9525">
            <a:noFill/>
            <a:miter lim="800000"/>
            <a:headEnd/>
            <a:tailEnd/>
          </a:ln>
          <a:effectLst/>
        </p:spPr>
      </p:pic>
    </p:spTree>
    <p:extLst>
      <p:ext uri="{BB962C8B-B14F-4D97-AF65-F5344CB8AC3E}">
        <p14:creationId xmlns="" xmlns:p14="http://schemas.microsoft.com/office/powerpoint/2010/main" val="2905120516"/>
      </p:ext>
    </p:extLst>
  </p:cSld>
  <p:clrMapOvr>
    <a:masterClrMapping/>
  </p:clrMapOvr>
  <p:transition spd="slow" advClick="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6.2|0|0|0"/>
</p:tagLst>
</file>

<file path=ppt/tags/tag2.xml><?xml version="1.0" encoding="utf-8"?>
<p:tagLst xmlns:a="http://schemas.openxmlformats.org/drawingml/2006/main" xmlns:r="http://schemas.openxmlformats.org/officeDocument/2006/relationships" xmlns:p="http://schemas.openxmlformats.org/presentationml/2006/main">
  <p:tag name="TIMING" val="|7.2|6.3|8.4|5.1|5.2"/>
</p:tagLst>
</file>

<file path=ppt/tags/tag3.xml><?xml version="1.0" encoding="utf-8"?>
<p:tagLst xmlns:a="http://schemas.openxmlformats.org/drawingml/2006/main" xmlns:r="http://schemas.openxmlformats.org/officeDocument/2006/relationships" xmlns:p="http://schemas.openxmlformats.org/presentationml/2006/main">
  <p:tag name="TIMING" val="|2.1|13.7|16.8"/>
</p:tagLst>
</file>

<file path=ppt/tags/tag4.xml><?xml version="1.0" encoding="utf-8"?>
<p:tagLst xmlns:a="http://schemas.openxmlformats.org/drawingml/2006/main" xmlns:r="http://schemas.openxmlformats.org/officeDocument/2006/relationships" xmlns:p="http://schemas.openxmlformats.org/presentationml/2006/main">
  <p:tag name="TIMING" val="|2.1|13.7|16.8"/>
</p:tagLst>
</file>

<file path=ppt/tags/tag5.xml><?xml version="1.0" encoding="utf-8"?>
<p:tagLst xmlns:a="http://schemas.openxmlformats.org/drawingml/2006/main" xmlns:r="http://schemas.openxmlformats.org/officeDocument/2006/relationships" xmlns:p="http://schemas.openxmlformats.org/presentationml/2006/main">
  <p:tag name="TIMING" val="|2.1|13.7|16.8"/>
</p:tagLst>
</file>

<file path=ppt/tags/tag6.xml><?xml version="1.0" encoding="utf-8"?>
<p:tagLst xmlns:a="http://schemas.openxmlformats.org/drawingml/2006/main" xmlns:r="http://schemas.openxmlformats.org/officeDocument/2006/relationships" xmlns:p="http://schemas.openxmlformats.org/presentationml/2006/main">
  <p:tag name="TIMING" val="|2.1|13.7|16.8"/>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Натуральные материалы">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567</TotalTime>
  <Words>1028</Words>
  <Application>Microsoft Office PowerPoint</Application>
  <PresentationFormat>Произвольный</PresentationFormat>
  <Paragraphs>88</Paragraphs>
  <Slides>28</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Натуральные материалы</vt:lpstr>
      <vt:lpstr>Способы которые оперативно помогают справится с волнением, снять напряжение. </vt:lpstr>
      <vt:lpstr>Принцип недостаточности</vt:lpstr>
      <vt:lpstr>Слайд 3</vt:lpstr>
      <vt:lpstr>Слайд 4</vt:lpstr>
      <vt:lpstr>Слайд 5</vt:lpstr>
      <vt:lpstr>Техника 1</vt:lpstr>
      <vt:lpstr>Техника 2</vt:lpstr>
      <vt:lpstr>Упражнение «Птенчик»</vt:lpstr>
      <vt:lpstr>Упражнение «Ладошки»</vt:lpstr>
      <vt:lpstr>Упражнение «Воздушный шар»</vt:lpstr>
      <vt:lpstr>Упражнение «Передача уверенности в успехе»</vt:lpstr>
      <vt:lpstr>Антистрессовый массаж</vt:lpstr>
      <vt:lpstr>Упражнение «Часики»</vt:lpstr>
      <vt:lpstr>Упражнение «Дерево»</vt:lpstr>
      <vt:lpstr>Упражнение «Сбрось усталость». </vt:lpstr>
      <vt:lpstr>Чтобы избежать срывов на экзаменах</vt:lpstr>
      <vt:lpstr>Чтобы избежать срывов на экзаменах</vt:lpstr>
      <vt:lpstr>Чтобы избежать срывов на экзаменах</vt:lpstr>
      <vt:lpstr>Точки расслабления</vt:lpstr>
      <vt:lpstr>Точки расслабления</vt:lpstr>
      <vt:lpstr>Третья точка  Поможет разгрузить нашу голову</vt:lpstr>
      <vt:lpstr>Четвертая точка</vt:lpstr>
      <vt:lpstr>Пятая точка. </vt:lpstr>
      <vt:lpstr>Шестая точка. Она называется перекарт</vt:lpstr>
      <vt:lpstr>Слайд 25</vt:lpstr>
      <vt:lpstr>Слайд 26</vt:lpstr>
      <vt:lpstr>Слайд 27</vt:lpstr>
      <vt:lpstr>Слайд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Стресс и методы защиты от стресса</dc:title>
  <dc:creator>Пользователь Windows</dc:creator>
  <cp:lastModifiedBy>801052</cp:lastModifiedBy>
  <cp:revision>27</cp:revision>
  <dcterms:created xsi:type="dcterms:W3CDTF">2020-12-24T07:45:32Z</dcterms:created>
  <dcterms:modified xsi:type="dcterms:W3CDTF">2023-03-28T18:08:08Z</dcterms:modified>
</cp:coreProperties>
</file>