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2" r:id="rId8"/>
    <p:sldId id="263" r:id="rId9"/>
    <p:sldId id="260" r:id="rId10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4583" autoAdjust="0"/>
  </p:normalViewPr>
  <p:slideViewPr>
    <p:cSldViewPr>
      <p:cViewPr varScale="1">
        <p:scale>
          <a:sx n="63" d="100"/>
          <a:sy n="63" d="100"/>
        </p:scale>
        <p:origin x="9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918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179846"/>
            <a:ext cx="4248472" cy="1897225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51520" y="45855"/>
            <a:ext cx="8640960" cy="1006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683568" y="1196752"/>
            <a:ext cx="583264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855"/>
            <a:ext cx="8640960" cy="1006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196752"/>
            <a:ext cx="583264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179846"/>
            <a:ext cx="4248472" cy="232072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РАДОСТЬ </a:t>
            </a:r>
            <a:r>
              <a:rPr lang="ru-RU" b="1" dirty="0" smtClean="0"/>
              <a:t>ОБУЧЕНИЯ. Как повысить учебную мотивацию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357298"/>
            <a:ext cx="4453096" cy="3929090"/>
          </a:xfrm>
        </p:spPr>
        <p:txBody>
          <a:bodyPr>
            <a:normAutofit fontScale="90000"/>
          </a:bodyPr>
          <a:lstStyle/>
          <a:p>
            <a:r>
              <a:rPr lang="ru-RU" sz="1400" b="1" dirty="0" smtClean="0">
                <a:latin typeface="+mn-lt"/>
              </a:rPr>
              <a:t/>
            </a:r>
            <a:br>
              <a:rPr lang="ru-RU" sz="1400" b="1" dirty="0" smtClean="0">
                <a:latin typeface="+mn-lt"/>
              </a:rPr>
            </a:br>
            <a:r>
              <a:rPr lang="ru-RU" sz="1400" b="1" dirty="0" smtClean="0">
                <a:latin typeface="+mn-lt"/>
              </a:rPr>
              <a:t/>
            </a:r>
            <a:br>
              <a:rPr lang="ru-RU" sz="1400" b="1" dirty="0" smtClean="0">
                <a:latin typeface="+mn-lt"/>
              </a:rPr>
            </a:br>
            <a:r>
              <a:rPr lang="ru-RU" sz="1400" u="sng" dirty="0" smtClean="0"/>
              <a:t>ПРАВИЛА работы группы:</a:t>
            </a:r>
            <a:br>
              <a:rPr lang="ru-RU" sz="1400" u="sng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smtClean="0">
                <a:solidFill>
                  <a:schemeClr val="tx1"/>
                </a:solidFill>
                <a:effectLst/>
                <a:latin typeface="+mn-lt"/>
              </a:rPr>
              <a:t>Быть пунктуальными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>Быть в </a:t>
            </a:r>
            <a:r>
              <a:rPr lang="ru-RU" sz="1600" smtClean="0">
                <a:solidFill>
                  <a:schemeClr val="tx1"/>
                </a:solidFill>
                <a:effectLst/>
                <a:latin typeface="+mn-lt"/>
              </a:rPr>
              <a:t>общем потоке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>Быть активными </a:t>
            </a:r>
            <a:r>
              <a:rPr lang="ru-RU" sz="1600" smtClean="0">
                <a:solidFill>
                  <a:schemeClr val="tx1"/>
                </a:solidFill>
                <a:effectLst/>
                <a:latin typeface="+mn-lt"/>
              </a:rPr>
              <a:t>и вовлеченными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>Поддерживать «одну волну в </a:t>
            </a:r>
            <a:r>
              <a:rPr lang="ru-RU" sz="1600" smtClean="0">
                <a:solidFill>
                  <a:schemeClr val="tx1"/>
                </a:solidFill>
                <a:effectLst/>
                <a:latin typeface="+mn-lt"/>
              </a:rPr>
              <a:t>эфире»</a:t>
            </a:r>
            <a:r>
              <a:rPr lang="ru-RU" sz="120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20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2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>Работать </a:t>
            </a:r>
            <a:r>
              <a:rPr lang="ru-RU" sz="1600" smtClean="0">
                <a:solidFill>
                  <a:schemeClr val="tx1"/>
                </a:solidFill>
                <a:effectLst/>
                <a:latin typeface="+mn-lt"/>
              </a:rPr>
              <a:t>в команде</a:t>
            </a:r>
            <a:r>
              <a:rPr lang="ru-RU" sz="12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u="sng" smtClean="0"/>
              <a:t>И главное правило – СОБЛЮДАТЬ ПРАВИЛА</a:t>
            </a: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endParaRPr lang="ru-RU" sz="1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>
                <a:latin typeface="+mn-lt"/>
              </a:rPr>
              <a:t/>
            </a:r>
            <a:br>
              <a:rPr lang="ru-RU" sz="1400" b="1" dirty="0" smtClean="0">
                <a:latin typeface="+mn-lt"/>
              </a:rPr>
            </a:br>
            <a:r>
              <a:rPr lang="ru-RU" sz="1400" b="1" dirty="0" smtClean="0">
                <a:latin typeface="+mn-lt"/>
              </a:rPr>
              <a:t/>
            </a:r>
            <a:br>
              <a:rPr lang="ru-RU" sz="1400" b="1" dirty="0" smtClean="0">
                <a:latin typeface="+mn-lt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ru-RU" sz="1400" b="1" dirty="0">
              <a:latin typeface="+mn-lt"/>
            </a:endParaRPr>
          </a:p>
        </p:txBody>
      </p:sp>
      <p:pic>
        <p:nvPicPr>
          <p:cNvPr id="3" name="Рисунок 2" descr="C:\Users\User\Desktop\61714d18b21a4479057052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2984"/>
            <a:ext cx="664373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5" y="3214686"/>
          <a:ext cx="4857784" cy="2571768"/>
        </p:xfrm>
        <a:graphic>
          <a:graphicData uri="http://schemas.openxmlformats.org/drawingml/2006/table">
            <a:tbl>
              <a:tblPr/>
              <a:tblGrid>
                <a:gridCol w="1357321"/>
                <a:gridCol w="1880863"/>
                <a:gridCol w="1619600"/>
              </a:tblGrid>
              <a:tr h="347998">
                <a:tc>
                  <a:txBody>
                    <a:bodyPr/>
                    <a:lstStyle/>
                    <a:p>
                      <a:r>
                        <a:rPr lang="ru-RU" sz="1100" b="1">
                          <a:latin typeface="Calibri"/>
                          <a:ea typeface="Times New Roman"/>
                        </a:rPr>
                        <a:t>мотивация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latin typeface="Calibri"/>
                          <a:ea typeface="Times New Roman"/>
                        </a:rPr>
                        <a:t>внешняя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latin typeface="Calibri"/>
                          <a:ea typeface="Times New Roman"/>
                        </a:rPr>
                        <a:t>внутренняя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726">
                <a:tc>
                  <a:txBody>
                    <a:bodyPr/>
                    <a:lstStyle/>
                    <a:p>
                      <a:pPr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Отрицательная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«Меня накажут, если я это не сделаю».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«Я делаю это, чтобы не стать неудачником». Источник -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044">
                <a:tc>
                  <a:txBody>
                    <a:bodyPr/>
                    <a:lstStyle/>
                    <a:p>
                      <a:pPr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Положительная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«Меня наградят, если я это сделаю».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«Я делаю это, потому что мне интересно»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294532"/>
            <a:ext cx="4176464" cy="639762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Познавательные мотивы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1934294"/>
            <a:ext cx="4176464" cy="3951288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 широкие познавательные мотивы, когда ученик стремится овладеть новыми знаниями: фактами, явлениями, закономерностями;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учебно-познавательные мотивы, когда учащийся стремится овладеть способами приобретения знаний;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мотивы самообразования, когда учащийся желает приобрести дополнительные знания и умения и строит программы самосовершенствования</a:t>
            </a:r>
            <a:r>
              <a:rPr lang="ru-RU" dirty="0"/>
              <a:t>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83968" y="1354306"/>
            <a:ext cx="4248472" cy="639762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Социальные мотивы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39952" y="2076790"/>
            <a:ext cx="4248472" cy="3672408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широкие социальные мотивы (долг и ответственность, понимание социальной значимости учения);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узкие социальные или позиционные мотивы (стремление занять определенную позицию в отношениях с окружающими, получить их одобрение);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мотивы социального сотрудничества (ориентация на разные способы взаимодействия с другими людьми).</a:t>
            </a:r>
          </a:p>
        </p:txBody>
      </p:sp>
    </p:spTree>
    <p:extLst>
      <p:ext uri="{BB962C8B-B14F-4D97-AF65-F5344CB8AC3E}">
        <p14:creationId xmlns:p14="http://schemas.microsoft.com/office/powerpoint/2010/main" val="181027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701128"/>
            <a:ext cx="5486400" cy="56673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Мир моих чувств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" r="125"/>
          <a:stretch>
            <a:fillRect/>
          </a:stretch>
        </p:blipFill>
        <p:spPr>
          <a:xfrm>
            <a:off x="1403648" y="1268760"/>
            <a:ext cx="4416491" cy="331236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72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" r="65"/>
          <a:stretch>
            <a:fillRect/>
          </a:stretch>
        </p:blipFill>
        <p:spPr>
          <a:xfrm>
            <a:off x="1043608" y="1268760"/>
            <a:ext cx="4536504" cy="340237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96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5855"/>
            <a:ext cx="8892480" cy="1006881"/>
          </a:xfrm>
        </p:spPr>
        <p:txBody>
          <a:bodyPr/>
          <a:lstStyle/>
          <a:p>
            <a:r>
              <a:rPr lang="ru-RU" dirty="0" smtClean="0"/>
              <a:t>СОВЕТЫ РОДИТЕЛЯМ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85786" y="1142984"/>
            <a:ext cx="6429420" cy="4714908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 </a:t>
            </a:r>
            <a:r>
              <a:rPr lang="ru-RU" sz="7200" b="1" dirty="0" smtClean="0"/>
              <a:t>Не перегружайте ребенка лишними заданиями. </a:t>
            </a:r>
          </a:p>
          <a:p>
            <a:r>
              <a:rPr lang="ru-RU" sz="7200" b="1" dirty="0" smtClean="0"/>
              <a:t>Не забывайте о важности правильного питания и полноценного отдыха на свежем воздухе.</a:t>
            </a:r>
          </a:p>
          <a:p>
            <a:r>
              <a:rPr lang="ru-RU" sz="7200" b="1" dirty="0" smtClean="0"/>
              <a:t>Развивайте у ребенка мелкую моторику пальчиков.</a:t>
            </a:r>
          </a:p>
          <a:p>
            <a:r>
              <a:rPr lang="ru-RU" sz="7200" b="1" dirty="0" smtClean="0"/>
              <a:t>Не торопите ребенка, помогайте, не злитесь и не ругайте за ошибки. Если ваш ребенок все же совершил ошибку – не заставляйте его переделывать работу.</a:t>
            </a:r>
          </a:p>
          <a:p>
            <a:r>
              <a:rPr lang="ru-RU" sz="7200" b="1" dirty="0" smtClean="0"/>
              <a:t>Не давайте ребенку скучать при выполнении домашних работ, подключайтесь сами, пишите рядом на своем листе бумаге, а он на своем. </a:t>
            </a:r>
          </a:p>
          <a:p>
            <a:r>
              <a:rPr lang="ru-RU" sz="7200" b="1" dirty="0" smtClean="0"/>
              <a:t>Ребенок устал? Вертится? Расстроен? Сделайте перерыв в выполнении заданий, в учебе важна мера.</a:t>
            </a:r>
          </a:p>
          <a:p>
            <a:r>
              <a:rPr lang="ru-RU" sz="7200" b="1" dirty="0" smtClean="0"/>
              <a:t>Не воспринимайте выполнение домашней работы с ребенком  обременительной ношей</a:t>
            </a:r>
          </a:p>
          <a:p>
            <a:r>
              <a:rPr lang="ru-RU" sz="7200" b="1" dirty="0" smtClean="0"/>
              <a:t>Не делайте отметку самоцелью.</a:t>
            </a:r>
          </a:p>
          <a:p>
            <a:r>
              <a:rPr lang="ru-RU" sz="7200" b="1" dirty="0" smtClean="0"/>
              <a:t>Чаще хвалите ребенка.</a:t>
            </a:r>
          </a:p>
          <a:p>
            <a:r>
              <a:rPr lang="ru-RU" sz="7200" b="1" dirty="0" smtClean="0"/>
              <a:t>Поддерживайте ребенка.</a:t>
            </a:r>
          </a:p>
          <a:p>
            <a:r>
              <a:rPr lang="ru-RU" sz="7200" b="1" dirty="0" smtClean="0"/>
              <a:t>Излучайте позитив.</a:t>
            </a:r>
          </a:p>
          <a:p>
            <a:endParaRPr lang="ru-RU" sz="7200" b="1" dirty="0" smtClean="0"/>
          </a:p>
          <a:p>
            <a:endParaRPr lang="ru-RU" sz="5600" dirty="0" smtClean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5855"/>
            <a:ext cx="8640960" cy="66850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ЗОЛОТЫЕ РЕЦЕПТЫ</a:t>
            </a:r>
            <a:endParaRPr lang="ru-RU" dirty="0"/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1508983" y="4730158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1224820" y="4153896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1280383" y="419675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1508983" y="2215558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1152812" y="1639296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2000233" y="1571612"/>
            <a:ext cx="714376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smtClean="0"/>
              <a:t>Возьмите на вооружение золотое правило: хвалить — исполнителя, критиковать — исполнение.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1280383" y="168215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1508983" y="3053758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1224820" y="2477496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1280383" y="252035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1510571" y="3890371"/>
            <a:ext cx="4799012" cy="1587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1224820" y="3315696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1280383" y="335855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2000233" y="2428868"/>
            <a:ext cx="557216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smtClean="0"/>
              <a:t>Не сравнивайте </a:t>
            </a:r>
            <a:r>
              <a:rPr lang="ru-RU" sz="2000" smtClean="0"/>
              <a:t>своего ребенка</a:t>
            </a:r>
            <a:endParaRPr lang="ru-RU" sz="2000" dirty="0" smtClean="0"/>
          </a:p>
          <a:p>
            <a:pPr eaLnBrk="0" hangingPunct="0"/>
            <a:r>
              <a:rPr lang="ru-RU" sz="2000" dirty="0" smtClean="0"/>
              <a:t> с другими детьми.</a:t>
            </a: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2071671" y="3071810"/>
            <a:ext cx="4929221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smtClean="0"/>
              <a:t>Не ставьте перед ребенком заведомо недостижимые цели или неизмеримые</a:t>
            </a:r>
            <a:r>
              <a:rPr lang="ru-RU" sz="2400" b="1" i="1" dirty="0" smtClean="0"/>
              <a:t>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000232" y="4000504"/>
            <a:ext cx="628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любой бочке дегтя можно найти </a:t>
            </a:r>
          </a:p>
          <a:p>
            <a:r>
              <a:rPr lang="ru-RU" sz="2000" dirty="0" smtClean="0"/>
              <a:t>крохотную капельку меда, если постараться.</a:t>
            </a: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 </a:t>
            </a:r>
            <a:r>
              <a:rPr lang="ru-RU" sz="2400" b="1" i="1" u="sng" dirty="0" smtClean="0"/>
              <a:t>Удачи вам! У </a:t>
            </a:r>
            <a:r>
              <a:rPr lang="ru-RU" sz="2400" b="1" i="1" u="sng" dirty="0" smtClean="0"/>
              <a:t>нас</a:t>
            </a:r>
            <a:r>
              <a:rPr lang="ru-RU" sz="2400" b="1" i="1" u="sng" dirty="0" smtClean="0"/>
              <a:t> </a:t>
            </a:r>
            <a:r>
              <a:rPr lang="ru-RU" sz="2400" b="1" i="1" u="sng" dirty="0" smtClean="0"/>
              <a:t>все получится! </a:t>
            </a:r>
            <a:endParaRPr lang="ru-RU" sz="2400" dirty="0" smtClean="0"/>
          </a:p>
          <a:p>
            <a:pPr algn="ctr">
              <a:buNone/>
            </a:pPr>
            <a:r>
              <a:rPr lang="ru-RU" sz="2400" b="1" i="1" u="sng" dirty="0" smtClean="0"/>
              <a:t>Помните </a:t>
            </a:r>
            <a:r>
              <a:rPr lang="ru-RU" sz="2400" b="1" i="1" u="sng" dirty="0" smtClean="0"/>
              <a:t>об этом!</a:t>
            </a:r>
          </a:p>
          <a:p>
            <a:pPr algn="ctr">
              <a:buNone/>
            </a:pPr>
            <a:endParaRPr lang="ru-RU" sz="2400" b="1" i="1" u="sng" dirty="0" smtClean="0"/>
          </a:p>
          <a:p>
            <a:pPr algn="ctr">
              <a:buNone/>
            </a:pPr>
            <a:endParaRPr lang="ru-RU" sz="2400" b="1" i="1" u="sng" dirty="0" smtClean="0"/>
          </a:p>
          <a:p>
            <a:pPr algn="ctr">
              <a:buNone/>
            </a:pPr>
            <a:r>
              <a:rPr lang="ru-RU" sz="2400" b="1" i="1" u="sng" dirty="0" smtClean="0"/>
              <a:t>СПАСИБО ЗА ВНИМАНИЕ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836e558d2854e2c40a093dcbe2554b4b4d7cd14"/>
</p:tagLst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2431</TotalTime>
  <Words>381</Words>
  <Application>Microsoft Office PowerPoint</Application>
  <PresentationFormat>Экран (4:3)</PresentationFormat>
  <Paragraphs>63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РАДОСТЬ ОБУЧЕНИЯ. Как повысить учебную мотивацию</vt:lpstr>
      <vt:lpstr>  ПРАВИЛА работы группы:  Быть пунктуальными  Быть в общем потоке  Быть активными и вовлеченными  Поддерживать «одну волну в эфире»  Работать в команде  И главное правило – СОБЛЮДАТЬ ПРАВИЛА   </vt:lpstr>
      <vt:lpstr>   </vt:lpstr>
      <vt:lpstr>Презентация PowerPoint</vt:lpstr>
      <vt:lpstr>Мир моих чувств</vt:lpstr>
      <vt:lpstr>Презентация PowerPoint</vt:lpstr>
      <vt:lpstr>СОВЕТЫ РОДИТЕЛЯМ</vt:lpstr>
      <vt:lpstr>ЗОЛОТЫЕ РЕЦЕПТЫ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 из разноцветных треугольников</dc:title>
  <dc:creator>obstinate</dc:creator>
  <dc:description>Шаблон презентации с сайта https://presentation-creation.ru/</dc:description>
  <cp:lastModifiedBy>user</cp:lastModifiedBy>
  <cp:revision>883</cp:revision>
  <dcterms:created xsi:type="dcterms:W3CDTF">2018-02-25T09:09:03Z</dcterms:created>
  <dcterms:modified xsi:type="dcterms:W3CDTF">2023-03-29T09:51:12Z</dcterms:modified>
</cp:coreProperties>
</file>