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3" r:id="rId2"/>
    <p:sldId id="296" r:id="rId3"/>
    <p:sldId id="286" r:id="rId4"/>
    <p:sldId id="295" r:id="rId5"/>
    <p:sldId id="275" r:id="rId6"/>
    <p:sldId id="28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WZQPfBhtvAmQ9I1GO/+Mk3XNn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B5BE03-FFD4-4E05-A8A2-5F390D0DDF3B}">
  <a:tblStyle styleId="{D3B5BE03-FFD4-4E05-A8A2-5F390D0DDF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7" autoAdjust="0"/>
  </p:normalViewPr>
  <p:slideViewPr>
    <p:cSldViewPr snapToGrid="0">
      <p:cViewPr varScale="1">
        <p:scale>
          <a:sx n="107" d="100"/>
          <a:sy n="107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10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49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45678-D424-4E7D-8802-78646B5BD4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1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01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8DC2C-C67E-4AAB-ADD9-8C1857566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7F9318-747E-4A3D-A7AC-2019FD309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A0110-C088-4D46-BE08-6FB5E5AB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D913-3243-415E-B0B6-E747D24FB24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394E44-1C55-41A8-8D2F-272ECAAE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0EA6A-E7C2-4FFD-AF6D-8EBD0A3F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9BC-9B1A-4E55-975F-0FC419308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8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206245-A87C-4F81-A0FE-35EFFF710E29}"/>
              </a:ext>
            </a:extLst>
          </p:cNvPr>
          <p:cNvCxnSpPr>
            <a:cxnSpLocks/>
          </p:cNvCxnSpPr>
          <p:nvPr/>
        </p:nvCxnSpPr>
        <p:spPr>
          <a:xfrm>
            <a:off x="0" y="6542020"/>
            <a:ext cx="12192000" cy="0"/>
          </a:xfrm>
          <a:prstGeom prst="line">
            <a:avLst/>
          </a:prstGeom>
          <a:ln w="25400">
            <a:solidFill>
              <a:srgbClr val="00B0F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17D10-91F8-4052-AF58-71672B4B15DC}"/>
              </a:ext>
            </a:extLst>
          </p:cNvPr>
          <p:cNvCxnSpPr>
            <a:cxnSpLocks/>
          </p:cNvCxnSpPr>
          <p:nvPr/>
        </p:nvCxnSpPr>
        <p:spPr>
          <a:xfrm>
            <a:off x="0" y="418273"/>
            <a:ext cx="11608904" cy="0"/>
          </a:xfrm>
          <a:prstGeom prst="line">
            <a:avLst/>
          </a:prstGeom>
          <a:ln w="25400">
            <a:solidFill>
              <a:srgbClr val="72AE4A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E61C874-897B-45CB-812F-1FFA1828539A}"/>
              </a:ext>
            </a:extLst>
          </p:cNvPr>
          <p:cNvSpPr/>
          <p:nvPr/>
        </p:nvSpPr>
        <p:spPr>
          <a:xfrm>
            <a:off x="1854167" y="6416620"/>
            <a:ext cx="1441481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ЛИПЕЦК 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Shape 78">
            <a:extLst>
              <a:ext uri="{FF2B5EF4-FFF2-40B4-BE49-F238E27FC236}">
                <a16:creationId xmlns:a16="http://schemas.microsoft.com/office/drawing/2014/main" id="{149B6FD8-F9B5-4839-9412-A8BD20D9D128}"/>
              </a:ext>
            </a:extLst>
          </p:cNvPr>
          <p:cNvSpPr/>
          <p:nvPr/>
        </p:nvSpPr>
        <p:spPr>
          <a:xfrm>
            <a:off x="-15774" y="0"/>
            <a:ext cx="1715677" cy="6857997"/>
          </a:xfrm>
          <a:prstGeom prst="homePlate">
            <a:avLst>
              <a:gd name="adj" fmla="val 0"/>
            </a:avLst>
          </a:prstGeom>
          <a:gradFill>
            <a:gsLst>
              <a:gs pos="31000">
                <a:srgbClr val="5E9551"/>
              </a:gs>
              <a:gs pos="85000">
                <a:srgbClr val="00B0F0"/>
              </a:gs>
              <a:gs pos="100000">
                <a:srgbClr val="00B0F0"/>
              </a:gs>
            </a:gsLst>
          </a:gra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dirty="0"/>
          </a:p>
        </p:txBody>
      </p:sp>
      <p:pic>
        <p:nvPicPr>
          <p:cNvPr id="10" name="object 26">
            <a:extLst>
              <a:ext uri="{FF2B5EF4-FFF2-40B4-BE49-F238E27FC236}">
                <a16:creationId xmlns:a16="http://schemas.microsoft.com/office/drawing/2014/main" id="{C532D25A-0C20-4461-8A36-F68A8AB074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22" y="1843481"/>
            <a:ext cx="1516380" cy="73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D67993-7A91-45EA-BCB8-9473FF66412A}"/>
              </a:ext>
            </a:extLst>
          </p:cNvPr>
          <p:cNvSpPr/>
          <p:nvPr/>
        </p:nvSpPr>
        <p:spPr>
          <a:xfrm>
            <a:off x="1854167" y="543674"/>
            <a:ext cx="9134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Google Shape;91;p1"/>
          <p:cNvPicPr preferRelativeResize="0"/>
          <p:nvPr/>
        </p:nvPicPr>
        <p:blipFill rotWithShape="1">
          <a:blip r:embed="rId3">
            <a:alphaModFix/>
          </a:blip>
          <a:srcRect l="58989" t="16887" r="8726" b="15941"/>
          <a:stretch/>
        </p:blipFill>
        <p:spPr>
          <a:xfrm>
            <a:off x="2522" y="-4362"/>
            <a:ext cx="1697381" cy="1484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74907" y="1354840"/>
            <a:ext cx="8781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350" marR="3810" indent="-6350">
              <a:spcAft>
                <a:spcPts val="1770"/>
              </a:spcAft>
            </a:pPr>
            <a:r>
              <a:rPr lang="ru-RU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Алгоритм создания индивидуального образовательного маршрута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4907" y="5984588"/>
            <a:ext cx="89803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Кафедра гуманитарного и эстетического образования ГАУДПО ЛО «ИРО»</a:t>
            </a:r>
            <a:endParaRPr lang="ru-RU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C206245-A87C-4F81-A0FE-35EFFF710E29}"/>
              </a:ext>
            </a:extLst>
          </p:cNvPr>
          <p:cNvCxnSpPr>
            <a:cxnSpLocks/>
          </p:cNvCxnSpPr>
          <p:nvPr/>
        </p:nvCxnSpPr>
        <p:spPr>
          <a:xfrm>
            <a:off x="0" y="6542020"/>
            <a:ext cx="12192000" cy="0"/>
          </a:xfrm>
          <a:prstGeom prst="line">
            <a:avLst/>
          </a:prstGeom>
          <a:ln w="25400">
            <a:solidFill>
              <a:srgbClr val="00B0F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17D10-91F8-4052-AF58-71672B4B15DC}"/>
              </a:ext>
            </a:extLst>
          </p:cNvPr>
          <p:cNvCxnSpPr>
            <a:cxnSpLocks/>
          </p:cNvCxnSpPr>
          <p:nvPr/>
        </p:nvCxnSpPr>
        <p:spPr>
          <a:xfrm>
            <a:off x="0" y="418273"/>
            <a:ext cx="11608904" cy="0"/>
          </a:xfrm>
          <a:prstGeom prst="line">
            <a:avLst/>
          </a:prstGeom>
          <a:ln w="25400">
            <a:solidFill>
              <a:srgbClr val="72AE4A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E61C874-897B-45CB-812F-1FFA1828539A}"/>
              </a:ext>
            </a:extLst>
          </p:cNvPr>
          <p:cNvSpPr/>
          <p:nvPr/>
        </p:nvSpPr>
        <p:spPr>
          <a:xfrm>
            <a:off x="1854167" y="6416620"/>
            <a:ext cx="1441481" cy="40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ЛИПЕЦК 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Shape 78">
            <a:extLst>
              <a:ext uri="{FF2B5EF4-FFF2-40B4-BE49-F238E27FC236}">
                <a16:creationId xmlns:a16="http://schemas.microsoft.com/office/drawing/2014/main" id="{149B6FD8-F9B5-4839-9412-A8BD20D9D128}"/>
              </a:ext>
            </a:extLst>
          </p:cNvPr>
          <p:cNvSpPr/>
          <p:nvPr/>
        </p:nvSpPr>
        <p:spPr>
          <a:xfrm>
            <a:off x="-15774" y="0"/>
            <a:ext cx="1715677" cy="6857997"/>
          </a:xfrm>
          <a:prstGeom prst="homePlate">
            <a:avLst>
              <a:gd name="adj" fmla="val 0"/>
            </a:avLst>
          </a:prstGeom>
          <a:gradFill>
            <a:gsLst>
              <a:gs pos="31000">
                <a:srgbClr val="5E9551"/>
              </a:gs>
              <a:gs pos="85000">
                <a:srgbClr val="00B0F0"/>
              </a:gs>
              <a:gs pos="100000">
                <a:srgbClr val="00B0F0"/>
              </a:gs>
            </a:gsLst>
          </a:gradFill>
          <a:ln>
            <a:noFill/>
          </a:ln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dirty="0"/>
          </a:p>
        </p:txBody>
      </p:sp>
      <p:pic>
        <p:nvPicPr>
          <p:cNvPr id="10" name="object 26">
            <a:extLst>
              <a:ext uri="{FF2B5EF4-FFF2-40B4-BE49-F238E27FC236}">
                <a16:creationId xmlns:a16="http://schemas.microsoft.com/office/drawing/2014/main" id="{C532D25A-0C20-4461-8A36-F68A8AB074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22" y="1843481"/>
            <a:ext cx="1516380" cy="7330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D67993-7A91-45EA-BCB8-9473FF66412A}"/>
              </a:ext>
            </a:extLst>
          </p:cNvPr>
          <p:cNvSpPr/>
          <p:nvPr/>
        </p:nvSpPr>
        <p:spPr>
          <a:xfrm>
            <a:off x="1854167" y="543674"/>
            <a:ext cx="9134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        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4951" y="418273"/>
            <a:ext cx="9753601" cy="5760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50" marR="3810" indent="-6350">
              <a:spcAft>
                <a:spcPts val="1770"/>
              </a:spcAft>
            </a:pP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Алгоритм создания индивидуального образовательного маршрута </a:t>
            </a:r>
          </a:p>
          <a:p>
            <a:pPr marL="342900" lvl="0" indent="-342900" algn="just" fontAlgn="base">
              <a:spcAft>
                <a:spcPts val="6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учащегося, выявление индивидуальных способностей и потребностей. </a:t>
            </a:r>
          </a:p>
          <a:p>
            <a:pPr marL="342900" lvl="0" indent="-342900" algn="just" fontAlgn="base">
              <a:spcAft>
                <a:spcPts val="80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Дифференциация учащихся со схожими потребностями и возможностями. </a:t>
            </a:r>
          </a:p>
          <a:p>
            <a:pPr marL="342900" lvl="0" indent="-342900" algn="just" fontAlgn="base">
              <a:spcAft>
                <a:spcPts val="81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целей обучения (важнейший момент, для чего это ребёнку?) </a:t>
            </a:r>
          </a:p>
          <a:p>
            <a:pPr marL="342900" lvl="0" indent="-342900" algn="just" fontAlgn="base">
              <a:spcAft>
                <a:spcPts val="78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79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1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80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76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промежуточных</a:t>
            </a:r>
            <a:r>
              <a:rPr lang="en-US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79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6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57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16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итогов. </a:t>
            </a:r>
          </a:p>
          <a:p>
            <a:pPr marL="6350" indent="449580" algn="just">
              <a:spcAft>
                <a:spcPts val="65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Среди множества условий для построения индивидуального образовательного маршрута главными являются: </a:t>
            </a:r>
          </a:p>
          <a:p>
            <a:pPr lvl="0" algn="just" fontAlgn="base">
              <a:spcAft>
                <a:spcPts val="840"/>
              </a:spcAft>
              <a:buClr>
                <a:srgbClr val="000000"/>
              </a:buClr>
              <a:buSzPts val="1200"/>
            </a:pPr>
            <a:r>
              <a:rPr lang="ru-RU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1). Позиция учащегося как субъекта выбора образовательной деятельности. 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2). Избыточность компонентов содержания (для обеспечения их выбора). </a:t>
            </a:r>
            <a:endParaRPr lang="ru-RU" sz="1600" dirty="0"/>
          </a:p>
          <a:p>
            <a:pPr marL="342900" lvl="0" indent="-342900" algn="just" fontAlgn="base">
              <a:spcAft>
                <a:spcPts val="575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91;p1"/>
          <p:cNvPicPr preferRelativeResize="0"/>
          <p:nvPr/>
        </p:nvPicPr>
        <p:blipFill rotWithShape="1">
          <a:blip r:embed="rId3">
            <a:alphaModFix/>
          </a:blip>
          <a:srcRect l="58989" t="16887" r="8726" b="15941"/>
          <a:stretch/>
        </p:blipFill>
        <p:spPr>
          <a:xfrm>
            <a:off x="2522" y="-4362"/>
            <a:ext cx="1697381" cy="1484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5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 rot="5400000">
            <a:off x="4579143" y="-754856"/>
            <a:ext cx="3033712" cy="12192000"/>
          </a:xfrm>
          <a:prstGeom prst="rect">
            <a:avLst/>
          </a:prstGeom>
          <a:gradFill>
            <a:gsLst>
              <a:gs pos="0">
                <a:srgbClr val="F2F2F2">
                  <a:alpha val="0"/>
                </a:srgbClr>
              </a:gs>
              <a:gs pos="100000">
                <a:srgbClr val="C2CCE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1440000">
            <a:off x="411162" y="-2732087"/>
            <a:ext cx="11507787" cy="1191895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78093" y="-9743371"/>
            <a:ext cx="18483262" cy="1848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46109"/>
          <a:stretch/>
        </p:blipFill>
        <p:spPr>
          <a:xfrm>
            <a:off x="-1" y="0"/>
            <a:ext cx="2186828" cy="17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ject 68">
            <a:extLst>
              <a:ext uri="{FF2B5EF4-FFF2-40B4-BE49-F238E27FC236}">
                <a16:creationId xmlns:a16="http://schemas.microsoft.com/office/drawing/2014/main" id="{D1B1A7D0-21E5-48F0-A9D8-352FD84A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63" y="0"/>
            <a:ext cx="13160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3046" y="1539854"/>
            <a:ext cx="5939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 всех школах присутствуют не менее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5 направлений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7096" y="144056"/>
            <a:ext cx="8857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ФОС – ИОМ</a:t>
            </a:r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аналитический этап)</a:t>
            </a:r>
            <a:endParaRPr lang="ru-RU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5070" y="2236719"/>
            <a:ext cx="35105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Духовно-нравственное</a:t>
            </a:r>
            <a:r>
              <a:rPr lang="en-US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Туристско-краеведческое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Социальное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Общеинтеллектуальное</a:t>
            </a:r>
            <a:r>
              <a:rPr lang="en-US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Общекультурное</a:t>
            </a:r>
            <a:r>
              <a:rPr lang="en-US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Художественное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Естественнонаучное</a:t>
            </a:r>
            <a:r>
              <a:rPr lang="en-US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Спортивно-оздоровительное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53723" y="1496798"/>
            <a:ext cx="5580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Во всех школах ведутся внеурочные курсы по выбору, которые позволяют работать над достижением предметных и </a:t>
            </a:r>
            <a:r>
              <a:rPr lang="ru-RU" b="1" dirty="0" err="1"/>
              <a:t>метапредметных</a:t>
            </a:r>
            <a:r>
              <a:rPr lang="ru-RU" b="1" dirty="0"/>
              <a:t> результатов.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8526" y="2196268"/>
            <a:ext cx="7220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Например: МБОУ СОШ с. Троицкое им. Героя Советского Союза </a:t>
            </a:r>
            <a:r>
              <a:rPr lang="ru-RU" sz="1200" i="1" dirty="0" err="1" smtClean="0"/>
              <a:t>М.Д.Карасёва</a:t>
            </a:r>
            <a:r>
              <a:rPr lang="en-US" sz="1200" i="1" dirty="0" smtClean="0"/>
              <a:t>:</a:t>
            </a:r>
            <a:endParaRPr lang="ru-RU" sz="12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Занимательная грамматика»;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Удивительный мир слов»;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Уроки здоровья»;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Я-исследователь»;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Я и мир вокруг меня»;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Школа безопасности»;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 err="1"/>
              <a:t>Увлекательныи</a:t>
            </a:r>
            <a:r>
              <a:rPr lang="ru-RU" dirty="0"/>
              <a:t>̆ </a:t>
            </a:r>
            <a:r>
              <a:rPr lang="ru-RU" dirty="0" err="1"/>
              <a:t>английскии</a:t>
            </a:r>
            <a:r>
              <a:rPr lang="ru-RU" dirty="0"/>
              <a:t>̆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60365" y="673992"/>
            <a:ext cx="5816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Проведён анализ содержания внеурочной деятельности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45 </a:t>
            </a:r>
            <a:r>
              <a:rPr lang="ru-RU" b="1" dirty="0" smtClean="0">
                <a:solidFill>
                  <a:schemeClr val="tx1"/>
                </a:solidFill>
              </a:rPr>
              <a:t>ОО </a:t>
            </a:r>
            <a:r>
              <a:rPr lang="ru-RU" b="1" dirty="0">
                <a:solidFill>
                  <a:schemeClr val="tx1"/>
                </a:solidFill>
              </a:rPr>
              <a:t>ФИП «Формирующая образовательная среда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276771" y="4246807"/>
            <a:ext cx="9599192" cy="20928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План ближайших задач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Разработать положение об ИОМ для обучающихся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Уточнить критерии перевода на ИОМ обучающихся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Определить функциональные обязанности должностных лиц ОУ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Определить индивидуальные образовательные запросы ребенка и его родителей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Определить возможности направлений внеурочной деятельности (осуществляемых в ОУ) для выбора индивидуального </a:t>
            </a:r>
            <a:r>
              <a:rPr lang="ru-RU" dirty="0" smtClean="0">
                <a:solidFill>
                  <a:srgbClr val="002060"/>
                </a:solidFill>
              </a:rPr>
              <a:t>маршрута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Определить сетевое сотрудничество ОУ для осуществления движения по образовательному </a:t>
            </a:r>
            <a:r>
              <a:rPr lang="ru-RU" dirty="0" smtClean="0"/>
              <a:t>маршруту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Информирование родителей 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126403" y="1559728"/>
            <a:ext cx="0" cy="2515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 rot="5400000">
            <a:off x="4579143" y="-754856"/>
            <a:ext cx="3033712" cy="12192000"/>
          </a:xfrm>
          <a:prstGeom prst="rect">
            <a:avLst/>
          </a:prstGeom>
          <a:gradFill>
            <a:gsLst>
              <a:gs pos="0">
                <a:srgbClr val="F2F2F2">
                  <a:alpha val="0"/>
                </a:srgbClr>
              </a:gs>
              <a:gs pos="100000">
                <a:srgbClr val="C2CCE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1440000">
            <a:off x="411162" y="-2732087"/>
            <a:ext cx="11507787" cy="1191895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142909" y="-8779919"/>
            <a:ext cx="18483262" cy="184832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857434" y="4153193"/>
            <a:ext cx="4229100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US" sz="2000" b="1" i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ФОРМИРУЮЩАЯ ОБРАЗОВАТЕЛЬНАЯ СРЕДА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46109"/>
          <a:stretch/>
        </p:blipFill>
        <p:spPr>
          <a:xfrm>
            <a:off x="-41499" y="-225706"/>
            <a:ext cx="2969840" cy="218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ject 68">
            <a:extLst>
              <a:ext uri="{FF2B5EF4-FFF2-40B4-BE49-F238E27FC236}">
                <a16:creationId xmlns:a16="http://schemas.microsoft.com/office/drawing/2014/main" id="{D1B1A7D0-21E5-48F0-A9D8-352FD84A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63" y="0"/>
            <a:ext cx="13160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2159" y="461712"/>
            <a:ext cx="8210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Определить индивидуальные образовательные запросы ребенка и его родителей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Определить возможности направлений внеурочной деятельности (осуществляемых в ОУ) для выбора индивидуального маршрута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86453"/>
              </p:ext>
            </p:extLst>
          </p:nvPr>
        </p:nvGraphicFramePr>
        <p:xfrm>
          <a:off x="717135" y="1891864"/>
          <a:ext cx="7115793" cy="3444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27823">
                  <a:extLst>
                    <a:ext uri="{9D8B030D-6E8A-4147-A177-3AD203B41FA5}">
                      <a16:colId xmlns:a16="http://schemas.microsoft.com/office/drawing/2014/main" val="3296346177"/>
                    </a:ext>
                  </a:extLst>
                </a:gridCol>
                <a:gridCol w="4287970">
                  <a:extLst>
                    <a:ext uri="{9D8B030D-6E8A-4147-A177-3AD203B41FA5}">
                      <a16:colId xmlns:a16="http://schemas.microsoft.com/office/drawing/2014/main" val="4147505173"/>
                    </a:ext>
                  </a:extLst>
                </a:gridCol>
              </a:tblGrid>
              <a:tr h="409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Духовно-нравственное</a:t>
                      </a:r>
                      <a:r>
                        <a:rPr lang="en-US" dirty="0" smtClean="0"/>
                        <a:t>;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Разговоры о важном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4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Социальное</a:t>
                      </a:r>
                      <a:r>
                        <a:rPr lang="en-US" dirty="0" smtClean="0"/>
                        <a:t>;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«Человек и космос», кружок «Азбука денег» и «Кем быть?».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«Школьная Академия Наук»,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93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err="1" smtClean="0"/>
                        <a:t>Общеинтеллектуальное</a:t>
                      </a:r>
                      <a:r>
                        <a:rPr lang="en-US" dirty="0" smtClean="0"/>
                        <a:t>;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«Основы информационной культуры», «Умники и умницы».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7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Общекультурное</a:t>
                      </a:r>
                      <a:r>
                        <a:rPr lang="en-US" dirty="0" smtClean="0"/>
                        <a:t>;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(Художественное,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музыкальное)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Общекультурное направление через арт-студию «Моё творчество» и студию «Хоровое пение».</a:t>
                      </a: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«Начальное техническое конструирование», «Ниточный дизайн» </a:t>
                      </a:r>
                      <a:r>
                        <a:rPr lang="ru-RU" sz="1400" b="0" i="0" u="none" strike="noStrike" cap="non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«Искусство макетирования»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«Ритмика и хореография»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Спортивно-оздоровительное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«Баскетбол», «Волейбол», .«Волшебный мир танца»,  «Подвижные игры».</a:t>
                      </a:r>
                      <a:b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66346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97534" y="1950615"/>
            <a:ext cx="3629859" cy="350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внеурочной деятельности</a:t>
            </a:r>
            <a:b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Внеурочная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деятельность может быть организована в следующих формах: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экскурсии, посещения музеев, театров, кинотеатров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деятельность ученических сообществ,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клубы по интересам,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встречи,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профессиональные пробы, ролевые игры,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реализация проектов,</a:t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кружки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секции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походы и т.п.</a:t>
            </a:r>
          </a:p>
        </p:txBody>
      </p:sp>
    </p:spTree>
    <p:extLst>
      <p:ext uri="{BB962C8B-B14F-4D97-AF65-F5344CB8AC3E}">
        <p14:creationId xmlns:p14="http://schemas.microsoft.com/office/powerpoint/2010/main" val="27743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4;p1"/>
          <p:cNvSpPr txBox="1"/>
          <p:nvPr/>
        </p:nvSpPr>
        <p:spPr>
          <a:xfrm rot="5400000">
            <a:off x="4579143" y="-754856"/>
            <a:ext cx="3033712" cy="12192000"/>
          </a:xfrm>
          <a:prstGeom prst="rect">
            <a:avLst/>
          </a:prstGeom>
          <a:gradFill>
            <a:gsLst>
              <a:gs pos="0">
                <a:srgbClr val="F2F2F2">
                  <a:alpha val="0"/>
                </a:srgbClr>
              </a:gs>
              <a:gs pos="100000">
                <a:srgbClr val="C2CCE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919334" y="672275"/>
            <a:ext cx="4948517" cy="6015948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1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441" y="279858"/>
            <a:ext cx="885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«Индивидуальный </a:t>
            </a:r>
            <a:r>
              <a:rPr lang="ru-RU" sz="2400" b="1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образовательный маршрут </a:t>
            </a:r>
            <a:r>
              <a:rPr lang="ru-RU" sz="2400" b="1" dirty="0" smtClean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 </a:t>
            </a:r>
            <a:r>
              <a:rPr lang="ru-RU" sz="2400" b="1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художественном творчестве»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09252" y="4542718"/>
            <a:ext cx="5765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Цель </a:t>
            </a:r>
            <a:r>
              <a:rPr lang="ru-RU" sz="1800" b="1" dirty="0">
                <a:solidFill>
                  <a:srgbClr val="0070C0"/>
                </a:solidFill>
              </a:rPr>
              <a:t>индивидуального маршрута</a:t>
            </a:r>
            <a:r>
              <a:rPr lang="ru-RU" sz="1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sz="1800" dirty="0"/>
              <a:t> развитие художественных способностей ребенка в изобразительной </a:t>
            </a:r>
            <a:r>
              <a:rPr lang="ru-RU" sz="1800" dirty="0" smtClean="0"/>
              <a:t> (или музыкальной деятельности).</a:t>
            </a:r>
            <a:endParaRPr lang="ru-RU" sz="1800" dirty="0"/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779" y="2850652"/>
            <a:ext cx="5331072" cy="23083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Задачи: </a:t>
            </a:r>
            <a:r>
              <a:rPr lang="ru-RU" sz="1800" dirty="0"/>
              <a:t>Создание условий для развития творческого потенциала ребенка.</a:t>
            </a:r>
          </a:p>
          <a:p>
            <a:r>
              <a:rPr lang="ru-RU" sz="1800" dirty="0"/>
              <a:t>Обогащение предметно-развивающей среды с целью развития творческого потенциала.</a:t>
            </a:r>
          </a:p>
          <a:p>
            <a:r>
              <a:rPr lang="ru-RU" sz="1800" dirty="0"/>
              <a:t>Формирование осознанного интереса к художественной культуре.</a:t>
            </a:r>
          </a:p>
          <a:p>
            <a:r>
              <a:rPr lang="ru-RU" sz="1800" dirty="0"/>
              <a:t>Развитие творчества, речи, образного мышления, художественных способностей.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3965" y="1263053"/>
            <a:ext cx="8212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Раннее выявление, обучение и воспитание одаренных и талантливых детей составляет одну из главных задач совершенствования системы образования в целом.</a:t>
            </a:r>
          </a:p>
        </p:txBody>
      </p:sp>
      <p:pic>
        <p:nvPicPr>
          <p:cNvPr id="10" name="object 68">
            <a:extLst>
              <a:ext uri="{FF2B5EF4-FFF2-40B4-BE49-F238E27FC236}">
                <a16:creationId xmlns:a16="http://schemas.microsoft.com/office/drawing/2014/main" id="{D1B1A7D0-21E5-48F0-A9D8-352FD84A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93" y="198073"/>
            <a:ext cx="1909006" cy="152674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</p:pic>
      <p:pic>
        <p:nvPicPr>
          <p:cNvPr id="12" name="Google Shape;91;p1"/>
          <p:cNvPicPr preferRelativeResize="0"/>
          <p:nvPr/>
        </p:nvPicPr>
        <p:blipFill rotWithShape="1">
          <a:blip r:embed="rId4">
            <a:alphaModFix/>
          </a:blip>
          <a:srcRect l="46109"/>
          <a:stretch/>
        </p:blipFill>
        <p:spPr>
          <a:xfrm>
            <a:off x="13731" y="0"/>
            <a:ext cx="2186828" cy="17248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301678" y="2517826"/>
            <a:ext cx="5293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Индивидуальный образовательный маршрут </a:t>
            </a:r>
            <a:r>
              <a:rPr lang="ru-RU" sz="1800" b="1" dirty="0"/>
              <a:t>- </a:t>
            </a:r>
            <a:r>
              <a:rPr lang="ru-RU" sz="1800" dirty="0"/>
              <a:t>это образовательная программа, предназначенная для обучения одного конкретного ученика или небольшой группы детей, направленная на развитие индивидуальных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36657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 rot="5400000">
            <a:off x="4579143" y="-754856"/>
            <a:ext cx="3033712" cy="12192000"/>
          </a:xfrm>
          <a:prstGeom prst="rect">
            <a:avLst/>
          </a:prstGeom>
          <a:gradFill>
            <a:gsLst>
              <a:gs pos="0">
                <a:srgbClr val="F2F2F2">
                  <a:alpha val="0"/>
                </a:srgbClr>
              </a:gs>
              <a:gs pos="100000">
                <a:srgbClr val="C2CCE8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1440000">
            <a:off x="411162" y="-2732087"/>
            <a:ext cx="11507787" cy="1191895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91262" y="-9427161"/>
            <a:ext cx="18483262" cy="1848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46109"/>
          <a:stretch/>
        </p:blipFill>
        <p:spPr>
          <a:xfrm>
            <a:off x="-1" y="0"/>
            <a:ext cx="2186828" cy="17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ject 68">
            <a:extLst>
              <a:ext uri="{FF2B5EF4-FFF2-40B4-BE49-F238E27FC236}">
                <a16:creationId xmlns:a16="http://schemas.microsoft.com/office/drawing/2014/main" id="{D1B1A7D0-21E5-48F0-A9D8-352FD84A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63" y="0"/>
            <a:ext cx="13160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2949" y="54409"/>
            <a:ext cx="8812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  <a:buSzPts val="1800"/>
            </a:pPr>
            <a:r>
              <a:rPr lang="ru-RU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Определение одарённости ребенка </a:t>
            </a:r>
            <a:endParaRPr lang="ru-RU" sz="2800" b="1" dirty="0" smtClean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1378" y="553924"/>
            <a:ext cx="95068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 признакам одаренности относятся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Высокие </a:t>
            </a:r>
            <a:r>
              <a:rPr lang="ru-RU" dirty="0">
                <a:solidFill>
                  <a:schemeClr val="tx1"/>
                </a:solidFill>
              </a:rPr>
              <a:t>интеллектуальные способности;</a:t>
            </a: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</a:rPr>
              <a:t>Высокие творческие способности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- Способность к быстрому усвоению и отличная память;</a:t>
            </a:r>
          </a:p>
          <a:p>
            <a:r>
              <a:rPr lang="ru-RU" dirty="0">
                <a:solidFill>
                  <a:schemeClr val="tx1"/>
                </a:solidFill>
              </a:rPr>
              <a:t>- Любопытство, любознательность, стремление к знаниям;</a:t>
            </a:r>
          </a:p>
          <a:p>
            <a:r>
              <a:rPr lang="ru-RU" dirty="0">
                <a:solidFill>
                  <a:schemeClr val="tx1"/>
                </a:solidFill>
              </a:rPr>
              <a:t>- Высокая личностная ответственность;</a:t>
            </a:r>
          </a:p>
          <a:p>
            <a:r>
              <a:rPr lang="ru-RU" dirty="0">
                <a:solidFill>
                  <a:schemeClr val="tx1"/>
                </a:solidFill>
              </a:rPr>
              <a:t>- Самостоятельность суждений;</a:t>
            </a: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</a:rPr>
              <a:t>Заинтересованность предметом.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42091"/>
              </p:ext>
            </p:extLst>
          </p:nvPr>
        </p:nvGraphicFramePr>
        <p:xfrm>
          <a:off x="421602" y="2412857"/>
          <a:ext cx="10884055" cy="41674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45390">
                  <a:extLst>
                    <a:ext uri="{9D8B030D-6E8A-4147-A177-3AD203B41FA5}">
                      <a16:colId xmlns:a16="http://schemas.microsoft.com/office/drawing/2014/main" val="2804645415"/>
                    </a:ext>
                  </a:extLst>
                </a:gridCol>
                <a:gridCol w="7538665">
                  <a:extLst>
                    <a:ext uri="{9D8B030D-6E8A-4147-A177-3AD203B41FA5}">
                      <a16:colId xmlns:a16="http://schemas.microsoft.com/office/drawing/2014/main" val="3486099356"/>
                    </a:ext>
                  </a:extLst>
                </a:gridCol>
              </a:tblGrid>
              <a:tr h="5245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73215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ru-RU" sz="1400" b="1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Новизна программы  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Возможность построения индивидуального маршрута развития, пронизывающего различные образовательные области.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79732"/>
                  </a:ext>
                </a:extLst>
              </a:tr>
              <a:tr h="731667">
                <a:tc>
                  <a:txBody>
                    <a:bodyPr/>
                    <a:lstStyle/>
                    <a:p>
                      <a:r>
                        <a:rPr lang="ru-RU" sz="1400" b="1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Актуальность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Происходит сближение содержания программы с требованиями жизни. В настоящее время возникает необходимость в новых подходах в преподавании, способных решать современные задачи творческого восприятия и развития личности в целом.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728090"/>
                  </a:ext>
                </a:extLst>
              </a:tr>
              <a:tr h="930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Педагогическая целесообразность программы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Индивидуальный образовательный маршрут поможет одаренному ребенку раскрыть все свои таланты и определиться в мире профессий.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35153"/>
                  </a:ext>
                </a:extLst>
              </a:tr>
              <a:tr h="375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Основная цель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endParaRPr lang="ru-RU" sz="14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основных дисциплин изобразительного искусства, для выражения творческих способностей и с целью дальнейшего обучения в художественных учебных заведениях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17027"/>
                  </a:ext>
                </a:extLst>
              </a:tr>
              <a:tr h="375432">
                <a:tc>
                  <a:txBody>
                    <a:bodyPr/>
                    <a:lstStyle/>
                    <a:p>
                      <a:r>
                        <a:rPr lang="ru-RU" sz="1400" b="1" i="0" u="sng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Ожидаемые результаты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Глубокие знания, умения и навыки в области художественного творчества,  создание авторских эскизов и собственных проектов; осуществлен образовательный процесс в соответствии с познавательными потребностями.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5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9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758</Words>
  <Application>Microsoft Office PowerPoint</Application>
  <PresentationFormat>Широкоэкранный</PresentationFormat>
  <Paragraphs>98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Arial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ПК-205-1</cp:lastModifiedBy>
  <cp:revision>33</cp:revision>
  <dcterms:created xsi:type="dcterms:W3CDTF">2022-12-06T18:58:21Z</dcterms:created>
  <dcterms:modified xsi:type="dcterms:W3CDTF">2023-05-23T11:55:35Z</dcterms:modified>
</cp:coreProperties>
</file>