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49" r:id="rId2"/>
    <p:sldId id="543" r:id="rId3"/>
    <p:sldId id="558" r:id="rId4"/>
    <p:sldId id="557" r:id="rId5"/>
    <p:sldId id="565" r:id="rId6"/>
    <p:sldId id="566" r:id="rId7"/>
    <p:sldId id="550" r:id="rId8"/>
    <p:sldId id="571" r:id="rId9"/>
    <p:sldId id="559" r:id="rId10"/>
    <p:sldId id="562" r:id="rId11"/>
    <p:sldId id="561" r:id="rId12"/>
    <p:sldId id="551" r:id="rId13"/>
    <p:sldId id="552" r:id="rId14"/>
    <p:sldId id="575" r:id="rId15"/>
    <p:sldId id="567" r:id="rId16"/>
    <p:sldId id="553" r:id="rId17"/>
    <p:sldId id="554" r:id="rId18"/>
    <p:sldId id="563" r:id="rId19"/>
    <p:sldId id="555" r:id="rId20"/>
    <p:sldId id="564" r:id="rId21"/>
    <p:sldId id="572" r:id="rId22"/>
    <p:sldId id="574" r:id="rId2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660033"/>
    <a:srgbClr val="FFFF66"/>
    <a:srgbClr val="003366"/>
    <a:srgbClr val="000099"/>
    <a:srgbClr val="0033CC"/>
    <a:srgbClr val="0066CC"/>
    <a:srgbClr val="CCFFFF"/>
    <a:srgbClr val="66C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657" autoAdjust="0"/>
  </p:normalViewPr>
  <p:slideViewPr>
    <p:cSldViewPr snapToGrid="0">
      <p:cViewPr varScale="1">
        <p:scale>
          <a:sx n="109" d="100"/>
          <a:sy n="109" d="100"/>
        </p:scale>
        <p:origin x="534" y="1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3AE7B4B-890B-4572-B2AD-2BCDCD953DAA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AC95A16-9CFE-4BEE-A916-B0C99B061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502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E96A-AC18-44F8-BDAD-6980DA403CBB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30B3-6ED0-40CE-9787-FEB80EF079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75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CC5B3-31DD-4DC4-BAAB-359E0B668B88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3B646-4675-44AF-8758-8C8C53E2BA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89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55AE-CC1B-42CC-A1FF-271DB66963D3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ED593-EBE6-4BE1-9122-B403DD6500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46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79F1-704A-45E3-B453-CBF525FA95C7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12E40-8F56-47A9-B2E7-390B6624AC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30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4721D-30E3-4676-B409-7B940573568D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E9B16-38EC-4FF4-9053-B0205CC3E3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2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0462-1948-422D-B295-A166E548F18A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5646-FD27-4769-BE50-523F03EFAD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59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73FF9-990A-44D7-AE25-FE6AFA99FD56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310A-FA16-4EF3-A9FE-1A1629986A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83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26A5F-D41A-466F-A5AC-CA1957CBF7B9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1398-B775-447D-9A42-A35BAC133B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9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777E-8FBA-45A5-A2B6-E047DFCF4BB7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F07F8-E97E-4F3C-8228-0C61CBAD9F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01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E0EC7-82B0-4D54-A2B7-75C2E6957D5F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F26F8-6D19-41E8-981C-9451002ECD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5D0B4-4E20-41EE-A581-BEE4C14046A6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89DCE-8842-4BD6-91A1-C59101F8F0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39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5DFCBCA-74BD-4A6C-B40C-3D490B668B92}" type="datetimeFigureOut">
              <a:rPr lang="ru-RU"/>
              <a:pPr>
                <a:defRPr/>
              </a:pPr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1C8A30A-A850-44C3-9568-51E61AC263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vortex dir="r"/>
      </p:transition>
    </mc:Choice>
    <mc:Fallback xmlns="">
      <p:transition spd="slow" advClick="0" advTm="10000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http://www.iro48.ru/" TargetMode="External"/><Relationship Id="rId4" Type="http://schemas.openxmlformats.org/officeDocument/2006/relationships/hyperlink" Target="mailto:admiuu@mail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Local Users\kiselev\Desktop\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87" y="-93137"/>
            <a:ext cx="3795315" cy="233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42928" y="1363901"/>
            <a:ext cx="13211175" cy="987424"/>
          </a:xfrm>
          <a:prstGeom prst="rect">
            <a:avLst/>
          </a:prstGeom>
          <a:solidFill>
            <a:srgbClr val="00B050">
              <a:alpha val="70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TextBox 102"/>
          <p:cNvSpPr txBox="1"/>
          <p:nvPr/>
        </p:nvSpPr>
        <p:spPr>
          <a:xfrm>
            <a:off x="4729669" y="1349782"/>
            <a:ext cx="2513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lade Runner Movie Font" panose="020B0703020202090204" pitchFamily="34" charset="0"/>
              </a:rPr>
              <a:t>INFO</a:t>
            </a:r>
            <a:endParaRPr lang="ru-RU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3340" y="3240231"/>
            <a:ext cx="1219200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В ЭТОТ ДЕНЬ…</a:t>
            </a:r>
            <a:endParaRPr lang="ru-RU" sz="7500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6" y="5786290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14:flythrough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108767"/>
            <a:ext cx="7302500" cy="4926549"/>
          </a:xfrm>
          <a:prstGeom prst="roundRect">
            <a:avLst>
              <a:gd name="adj" fmla="val 21969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Тотальный диктант – ежегодная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акция, призванная привлечь внимание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развитию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культуры грамотного письма.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Тотальный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диктант расширяет свои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границы.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нынешнем 2023 году в нем примут участие более сорока стран мира, 95 городов по всей планете и 600 населённых пунктов из 77-ми регионов России. Заявку на участие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подали даже исследовательские станции Антарктиды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Тотальный диктант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8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8" y="1912708"/>
            <a:ext cx="4705350" cy="30956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732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отмечается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российской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анимации. 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Именно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1912 года состоялась премьера первого отечественного мультипликационного фильма – «Прекрасная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Люканида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была работа биолога Владислава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Старевича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несчастную любовь из жизни насекомых.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День российской анимации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8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6" y="1970171"/>
            <a:ext cx="4669505" cy="2980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5081954" y="1256348"/>
            <a:ext cx="6882071" cy="4864021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Весь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отмечает День авиации и космонавтики - памятную дату, посвященную первому полету человека в космос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12 апреля 1961 года гражданин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Советского Союза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старший лейтенант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Ю.А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Гагарин на космическом корабле «Восток» впервые в мире совершил орбитальный облет Земли, открыв эпоху пилотируемых космических полетов.</a:t>
            </a:r>
          </a:p>
          <a:p>
            <a:pPr algn="just"/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400" b="1" i="1" dirty="0">
                <a:solidFill>
                  <a:srgbClr val="00B050"/>
                </a:solidFill>
              </a:rPr>
              <a:t>Всемирный день </a:t>
            </a:r>
            <a:r>
              <a:rPr lang="ru-RU" sz="3400" b="1" i="1" dirty="0" smtClean="0">
                <a:solidFill>
                  <a:srgbClr val="00B050"/>
                </a:solidFill>
              </a:rPr>
              <a:t>авиации и космонавтики</a:t>
            </a:r>
            <a:endParaRPr lang="ru-RU" sz="34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12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28" y="1635063"/>
            <a:ext cx="4619250" cy="344786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51060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апреля отмечается Международный день культуры во многих странах мира. Он был учрежден в честь принятия 15 апреля 1935 года международного договора «Об охране художественных и научных учреждений и исторических памятников».</a:t>
            </a:r>
          </a:p>
          <a:p>
            <a:pPr algn="just"/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Международный </a:t>
            </a:r>
            <a:r>
              <a:rPr lang="ru-RU" sz="4000" b="1" i="1" dirty="0" smtClean="0">
                <a:solidFill>
                  <a:srgbClr val="00B050"/>
                </a:solidFill>
              </a:rPr>
              <a:t>день </a:t>
            </a:r>
            <a:r>
              <a:rPr lang="ru-RU" sz="4000" b="1" i="1" dirty="0">
                <a:solidFill>
                  <a:srgbClr val="00B050"/>
                </a:solidFill>
              </a:rPr>
              <a:t>культуры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15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593" y="1523018"/>
            <a:ext cx="4372121" cy="40019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960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третью субботу апреля всё мировое цирковое сообщество и любители этого удивительного искусства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отмечают–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день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цирка.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 с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 показать цирк во всем его великолепии 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призывает 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отдать должное вкладу циркового искусства в культуру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Международный день цирка </a:t>
            </a:r>
            <a:r>
              <a:rPr lang="ru-RU" sz="4000" b="1" i="1" dirty="0" smtClean="0">
                <a:solidFill>
                  <a:srgbClr val="00B050"/>
                </a:solidFill>
              </a:rPr>
              <a:t> 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1698000" y="853634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16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252" y="1309127"/>
            <a:ext cx="3987379" cy="45733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24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Д. Левитов родился 17 апреля 1890 года в г. </a:t>
            </a:r>
            <a:r>
              <a:rPr lang="ru-RU" sz="28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Раненбурге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Николай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Дмитриевич одним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первых в отечественной психологии начал изучение психических состояний человека, он разработал психологические тесты для диагностики общей одаренности и технического интеллекта в целях профориентации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молодежи.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478514" y="134216"/>
            <a:ext cx="9645753" cy="759266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600" b="1" i="1" dirty="0" smtClean="0">
                <a:solidFill>
                  <a:srgbClr val="00B050"/>
                </a:solidFill>
              </a:rPr>
              <a:t>Левитов Николай Дмитриевич </a:t>
            </a:r>
            <a:r>
              <a:rPr lang="ru-RU" sz="3600" b="1" i="1" dirty="0">
                <a:solidFill>
                  <a:srgbClr val="00B050"/>
                </a:solidFill>
              </a:rPr>
              <a:t>(1890-1972)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11845" y="1125548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17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20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75" y="1482948"/>
            <a:ext cx="3630942" cy="44442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468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Девизом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Международного дня памятников и исторических мест, который отмечается в мире ежегодно 18 апреля, стали слова: «Сохраним нашу историческую родину».</a:t>
            </a:r>
          </a:p>
          <a:p>
            <a:pPr algn="just"/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600" b="1" i="1" dirty="0">
                <a:solidFill>
                  <a:srgbClr val="00B050"/>
                </a:solidFill>
              </a:rPr>
              <a:t>Международный день памятников </a:t>
            </a:r>
            <a:r>
              <a:rPr lang="ru-RU" sz="3600" b="1" i="1" dirty="0" smtClean="0">
                <a:solidFill>
                  <a:srgbClr val="00B050"/>
                </a:solidFill>
              </a:rPr>
              <a:t/>
            </a:r>
            <a:br>
              <a:rPr lang="ru-RU" sz="3600" b="1" i="1" dirty="0" smtClean="0">
                <a:solidFill>
                  <a:srgbClr val="00B050"/>
                </a:solidFill>
              </a:rPr>
            </a:br>
            <a:r>
              <a:rPr lang="ru-RU" sz="3600" b="1" i="1" dirty="0" smtClean="0">
                <a:solidFill>
                  <a:srgbClr val="00B050"/>
                </a:solidFill>
              </a:rPr>
              <a:t>и </a:t>
            </a:r>
            <a:r>
              <a:rPr lang="ru-RU" sz="3600" b="1" i="1" dirty="0">
                <a:solidFill>
                  <a:srgbClr val="00B050"/>
                </a:solidFill>
              </a:rPr>
              <a:t>исторических мест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18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23" y="1671512"/>
            <a:ext cx="4599355" cy="35780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9703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</a:t>
            </a:r>
            <a:r>
              <a:rPr lang="ru-RU" sz="2200" i="1" dirty="0" smtClean="0">
                <a:solidFill>
                  <a:srgbClr val="003366"/>
                </a:solidFill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отмечается глобальный праздник - Международный день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Земли.</a:t>
            </a:r>
          </a:p>
          <a:p>
            <a:pPr algn="just"/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 его отмечают с 1992 года. Традиционно Международный день Земли считается днем общественных организаций, которые проводят в этот день различные экологические мероприятия и акции.</a:t>
            </a:r>
          </a:p>
          <a:p>
            <a:pPr algn="just"/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600" b="1" i="1" dirty="0">
                <a:solidFill>
                  <a:srgbClr val="00B050"/>
                </a:solidFill>
              </a:rPr>
              <a:t>Международный день </a:t>
            </a:r>
            <a:r>
              <a:rPr lang="ru-RU" sz="3600" b="1" i="1" dirty="0" smtClean="0">
                <a:solidFill>
                  <a:srgbClr val="00B050"/>
                </a:solidFill>
              </a:rPr>
              <a:t>Земли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22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8" y="1533368"/>
            <a:ext cx="4642790" cy="38655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032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64100" y="111764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  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Писатель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М. Жемчужников родился </a:t>
            </a:r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1830 года в д. Павловка Елецкого уезда Орловской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губернии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Владимир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Михайлович был организатором и редактором публикаций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Козьмы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Пруткова. Много сил он отдал для издания «Полного собрания сочинений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Козьмы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Пруткова» (1884), для которого собрал все написанные и ранее опубликованные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произведения.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000" b="1" i="1" dirty="0" smtClean="0">
                <a:solidFill>
                  <a:srgbClr val="00B050"/>
                </a:solidFill>
              </a:rPr>
              <a:t>Жемчужников Владимир Михайлович </a:t>
            </a:r>
            <a:r>
              <a:rPr lang="ru-RU" sz="3000" b="1" i="1" dirty="0">
                <a:solidFill>
                  <a:srgbClr val="00B050"/>
                </a:solidFill>
              </a:rPr>
              <a:t>(1830-1884)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23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0" y="1263219"/>
            <a:ext cx="3392953" cy="451957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2668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Проходившая в 1995 году в Париже Генеральная конференция ЮНЕСКО решила отдать в этот день дань уважения книгам и авторам, призывая всех, и особенно молодежь, находить удовольствие в чтении и уважать незаменимый вклад тех, кто содействовал социальному и культурному прогрессу человечества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32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600" b="1" i="1" dirty="0">
                <a:solidFill>
                  <a:srgbClr val="00B050"/>
                </a:solidFill>
              </a:rPr>
              <a:t>Всемирный день </a:t>
            </a:r>
            <a:r>
              <a:rPr lang="ru-RU" sz="3600" b="1" i="1" dirty="0" smtClean="0">
                <a:solidFill>
                  <a:srgbClr val="00B050"/>
                </a:solidFill>
              </a:rPr>
              <a:t>книг и </a:t>
            </a:r>
            <a:r>
              <a:rPr lang="ru-RU" sz="3600" b="1" i="1" dirty="0">
                <a:solidFill>
                  <a:srgbClr val="00B050"/>
                </a:solidFill>
              </a:rPr>
              <a:t>авторского права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23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16" y="1309128"/>
            <a:ext cx="4239776" cy="44488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6868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Телефон:+7(4742)32-94-78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апреля вся планета отмечает Международный день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птиц. 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цель — сохранение видового разнообразия и численности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птиц.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Возник он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США в 1894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году, а в настоящее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время проходит в рамках биологической программы ЮНЕСКО «Человек и биосфера» во многих странах мира.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Международный день </a:t>
            </a:r>
            <a:r>
              <a:rPr lang="ru-RU" sz="4000" b="1" i="1" dirty="0" smtClean="0">
                <a:solidFill>
                  <a:srgbClr val="00B050"/>
                </a:solidFill>
              </a:rPr>
              <a:t>птиц</a:t>
            </a:r>
            <a:endParaRPr lang="ru-RU" sz="40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20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4" y="1810051"/>
            <a:ext cx="4634524" cy="36182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6780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173546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А. Клюев родился в г. Липецке в купеческой семье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Купец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2-й гильдии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видел свое призвание в общественной деятельности и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служении на благо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города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Он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 одним из инициаторов строительства Никольского храма. С 1892 года М. А. Клюев – директор Липецкого тюремного отделения, с 1898 – гласный Липецкой городской Думы. В 1903-1917 гг. занимал должность городского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головы.  	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000" b="1" i="1" dirty="0">
                <a:solidFill>
                  <a:srgbClr val="00B050"/>
                </a:solidFill>
              </a:rPr>
              <a:t>Клюев Митрофан Алексеевич (1848-1924</a:t>
            </a:r>
            <a:r>
              <a:rPr lang="ru-RU" sz="3000" b="1" i="1" dirty="0" smtClean="0">
                <a:solidFill>
                  <a:srgbClr val="00B050"/>
                </a:solidFill>
              </a:rPr>
              <a:t>)</a:t>
            </a:r>
            <a:endParaRPr lang="ru-RU" sz="30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66" y="1427795"/>
            <a:ext cx="3259761" cy="44332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561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5030734" y="1004197"/>
            <a:ext cx="6988908" cy="4912648"/>
          </a:xfrm>
          <a:prstGeom prst="roundRect">
            <a:avLst>
              <a:gd name="adj" fmla="val 6327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endParaRPr lang="ru-RU" sz="2200" i="1" dirty="0" smtClean="0">
              <a:solidFill>
                <a:srgbClr val="003366"/>
              </a:solidFill>
            </a:endParaRPr>
          </a:p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</a:t>
            </a:r>
            <a:r>
              <a:rPr lang="ru-RU" sz="2200" i="1" dirty="0" smtClean="0">
                <a:solidFill>
                  <a:srgbClr val="003366"/>
                </a:solidFill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Вера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Чаплина – советская писательница-натуралист, долгие годы посвятившая работе в Московском зоопарке. Автор сценариев для нескольких художественных и мультипликационных фильмов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Творчество известной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детской писательницы Веры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Чаплиной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посвящено животному миру, с которым связаны не только ее книги, но и весь жизненный путь.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94069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000" b="1" i="1" dirty="0">
                <a:solidFill>
                  <a:srgbClr val="00B050"/>
                </a:solidFill>
              </a:rPr>
              <a:t>115 лет со дня </a:t>
            </a:r>
            <a:r>
              <a:rPr lang="ru-RU" sz="3000" b="1" i="1" dirty="0" smtClean="0">
                <a:solidFill>
                  <a:srgbClr val="00B050"/>
                </a:solidFill>
              </a:rPr>
              <a:t>рождения</a:t>
            </a:r>
          </a:p>
          <a:p>
            <a:pPr indent="457200" algn="ctr"/>
            <a:r>
              <a:rPr lang="ru-RU" sz="3000" b="1" i="1" dirty="0" smtClean="0">
                <a:solidFill>
                  <a:srgbClr val="00B050"/>
                </a:solidFill>
              </a:rPr>
              <a:t> </a:t>
            </a:r>
            <a:r>
              <a:rPr lang="ru-RU" sz="3000" b="1" i="1" dirty="0">
                <a:solidFill>
                  <a:srgbClr val="00B050"/>
                </a:solidFill>
              </a:rPr>
              <a:t>Веры Васильевны </a:t>
            </a:r>
            <a:r>
              <a:rPr lang="ru-RU" sz="3000" b="1" i="1" dirty="0" err="1">
                <a:solidFill>
                  <a:srgbClr val="00B050"/>
                </a:solidFill>
              </a:rPr>
              <a:t>Чаплиной</a:t>
            </a:r>
            <a:r>
              <a:rPr lang="ru-RU" sz="3000" b="1" i="1" dirty="0">
                <a:solidFill>
                  <a:srgbClr val="00B050"/>
                </a:solidFill>
              </a:rPr>
              <a:t> (1908 – </a:t>
            </a:r>
            <a:r>
              <a:rPr lang="ru-RU" sz="3000" b="1" i="1" dirty="0" smtClean="0">
                <a:solidFill>
                  <a:srgbClr val="00B050"/>
                </a:solidFill>
              </a:rPr>
              <a:t>1994)</a:t>
            </a:r>
            <a:endParaRPr lang="ru-RU" sz="30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24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88" y="1386505"/>
            <a:ext cx="4213178" cy="42131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332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5013722" y="1226512"/>
            <a:ext cx="6751515" cy="4691059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участников ликвидации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последствий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радиационных аварий и катастроф и памяти жертв этих аварий и катастроф.  </a:t>
            </a:r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Ежегодно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отмечается в память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крупнейшей в мире техногенной катастрофе 26 апреля 1986 года на Чернобыльской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АЭС.  	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94069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000" b="1" i="1" dirty="0">
                <a:solidFill>
                  <a:srgbClr val="00B050"/>
                </a:solidFill>
              </a:rPr>
              <a:t>Памятная дата </a:t>
            </a:r>
            <a:r>
              <a:rPr lang="ru-RU" sz="3000" b="1" i="1" dirty="0" smtClean="0">
                <a:solidFill>
                  <a:srgbClr val="00B050"/>
                </a:solidFill>
              </a:rPr>
              <a:t>России</a:t>
            </a:r>
            <a:endParaRPr lang="ru-RU" sz="30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26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78" y="2353108"/>
            <a:ext cx="4572000" cy="26479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611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959158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писатель, классик мировой литературы Николай Васильевич Гоголь родился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1809 года в местечке Великие Сорочинцы Полтавской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губернии. 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Жизнь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Николая Васильевича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обширна и многогранна, что ученые-историки до сих пор исследуют биографию 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великого писателя, а документалисты снимают фильмы, которые рассказывают о тайнах загадочного гения литературы.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913475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600" b="1" i="1" dirty="0" smtClean="0">
                <a:solidFill>
                  <a:srgbClr val="00B050"/>
                </a:solidFill>
              </a:rPr>
              <a:t>Николай Васильевич Гоголя </a:t>
            </a:r>
            <a:r>
              <a:rPr lang="ru-RU" sz="3600" b="1" i="1" dirty="0">
                <a:solidFill>
                  <a:srgbClr val="00B050"/>
                </a:solidFill>
              </a:rPr>
              <a:t>(</a:t>
            </a:r>
            <a:r>
              <a:rPr lang="ru-RU" sz="3600" b="1" i="1" dirty="0" smtClean="0">
                <a:solidFill>
                  <a:srgbClr val="00B050"/>
                </a:solidFill>
              </a:rPr>
              <a:t>1809 –1852)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1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20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19372" r="15562"/>
          <a:stretch/>
        </p:blipFill>
        <p:spPr>
          <a:xfrm>
            <a:off x="149468" y="1560718"/>
            <a:ext cx="4590409" cy="39683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2700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детской книги в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году отмечается 2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апреля.  Этот праздник приурочен ко дню рождения великого писателя и сказочника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Г.Х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Андерсена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Известно, что еще в 17 веке иеромонах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Савватий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писал стихи специально для детей, а в 18-19 веках детские произведения создавали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А.Пушкин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С.Аксаков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А.Шишков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А.Погорельский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другие. Тогда же начали появляться и первые детские журналы. 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Международный день детской книги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2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20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899" y="1662843"/>
            <a:ext cx="4352921" cy="39078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6929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234767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и советский механик, один из основоположников гидро- и аэродинамики С.А. Чаплыгин родился 5 апреля 1869 года в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Раненбурге Рязанской губернии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ныне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Чаплыгин).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1918 году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Н.Е. Жуковским основал Центральный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аэрогидродинами-ческий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(ЦАГИ). К середине 1920-х годов ЦАГИ стал лучшим в мире научным учреждением, обеспечивающим прогресс </a:t>
            </a:r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авиастроении.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940699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600" b="1" i="1" dirty="0" smtClean="0">
                <a:solidFill>
                  <a:srgbClr val="00B050"/>
                </a:solidFill>
              </a:rPr>
              <a:t>Чаплыгин Сергей Алексеевич (1869 –1942)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11845" y="1125548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5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20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0" y="1391252"/>
            <a:ext cx="3083287" cy="44127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777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163540"/>
            <a:ext cx="7103208" cy="4914100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Писатель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публицист, краевед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С.П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Панюшкин родился 5 апреля 1919 года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поселке Разин Бугор Астраханской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губернии.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мае 1954 года Сергей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Парфирьевич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приехал в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Липецк, где 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вёл активную просветительскую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работу.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нёс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большой вклад в изучение истории Липецкого края.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одним из инициаторов издания серии книг и альманахов «Родники липецкие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478514" y="134216"/>
            <a:ext cx="9645753" cy="913474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3500" b="1" i="1" dirty="0" smtClean="0">
                <a:solidFill>
                  <a:srgbClr val="00B050"/>
                </a:solidFill>
              </a:rPr>
              <a:t>Панюшкин Сергей </a:t>
            </a:r>
            <a:r>
              <a:rPr lang="ru-RU" sz="3500" b="1" i="1" dirty="0" err="1" smtClean="0">
                <a:solidFill>
                  <a:srgbClr val="00B050"/>
                </a:solidFill>
              </a:rPr>
              <a:t>Парфирьевич</a:t>
            </a:r>
            <a:r>
              <a:rPr lang="ru-RU" sz="3600" b="1" i="1" dirty="0" smtClean="0">
                <a:solidFill>
                  <a:srgbClr val="00B050"/>
                </a:solidFill>
              </a:rPr>
              <a:t> </a:t>
            </a:r>
            <a:r>
              <a:rPr lang="ru-RU" sz="3500" b="1" i="1" dirty="0">
                <a:solidFill>
                  <a:srgbClr val="00B050"/>
                </a:solidFill>
              </a:rPr>
              <a:t>(1919 – 2010)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11845" y="1125548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5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20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14" y="1356081"/>
            <a:ext cx="3451626" cy="46021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1681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302500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	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августа 2013 года Генеральная Ассамблея ООН единогласно приняла решение отмечать </a:t>
            </a:r>
            <a:r>
              <a:rPr lang="ru-RU" sz="2800" b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апреля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Международный день спорта. Официальное название Дня — Международный день спорта на благо развития 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мира.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Международный день </a:t>
            </a:r>
            <a:r>
              <a:rPr lang="ru-RU" sz="4000" b="1" i="1" dirty="0" smtClean="0">
                <a:solidFill>
                  <a:srgbClr val="00B050"/>
                </a:solidFill>
              </a:rPr>
              <a:t>спорта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6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233" y="2143024"/>
            <a:ext cx="4255767" cy="29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117644"/>
            <a:ext cx="7015285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200" i="1" dirty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</a:t>
            </a:r>
            <a:r>
              <a:rPr lang="ru-RU" sz="2200" i="1" dirty="0" smtClean="0">
                <a:solidFill>
                  <a:srgbClr val="003366"/>
                </a:solidFill>
              </a:rPr>
              <a:t>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1994 года для России был зарегистрирован специальный домен .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которым пользуются русскоязычные сайты. </a:t>
            </a:r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Именно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этот день считается Днем Рождения Рунета – российского сегмента интернета.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Рунет–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все русскоязычные сайты не зависимо от доменной зоны (.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.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.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kz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800" dirty="0" err="1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и физического расположения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серверов.</a:t>
            </a:r>
            <a:endParaRPr lang="ru-RU" sz="28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 smtClean="0">
                <a:solidFill>
                  <a:srgbClr val="00B050"/>
                </a:solidFill>
              </a:rPr>
              <a:t>День рождения Рунета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7</a:t>
              </a: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70" y="1559485"/>
            <a:ext cx="4120367" cy="41203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36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3" name="Picture 2" descr="T:\!Логотипы ИРО\brandbook-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67"/>
          <a:stretch/>
        </p:blipFill>
        <p:spPr bwMode="auto">
          <a:xfrm>
            <a:off x="4739878" y="6147594"/>
            <a:ext cx="2645568" cy="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2394" y="6163099"/>
            <a:ext cx="3755923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ru-RU" sz="900" i="1" dirty="0">
                <a:solidFill>
                  <a:srgbClr val="00B050"/>
                </a:solidFill>
              </a:rPr>
              <a:t>398035 Липецкая область, </a:t>
            </a:r>
            <a:r>
              <a:rPr lang="ru-RU" sz="900" i="1" dirty="0" smtClean="0">
                <a:solidFill>
                  <a:srgbClr val="00B050"/>
                </a:solidFill>
              </a:rPr>
              <a:t>г</a:t>
            </a:r>
            <a:r>
              <a:rPr lang="ru-RU" sz="900" i="1" dirty="0">
                <a:solidFill>
                  <a:srgbClr val="00B050"/>
                </a:solidFill>
              </a:rPr>
              <a:t>. Липецк, ул. Циолковского, д. </a:t>
            </a:r>
            <a:r>
              <a:rPr lang="ru-RU" sz="900" i="1" dirty="0" smtClean="0">
                <a:solidFill>
                  <a:srgbClr val="00B050"/>
                </a:solidFill>
              </a:rPr>
              <a:t>18</a:t>
            </a: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Телефон:+</a:t>
            </a:r>
            <a:r>
              <a:rPr lang="ru-RU" sz="900" i="1" dirty="0" smtClean="0">
                <a:solidFill>
                  <a:srgbClr val="00B050"/>
                </a:solidFill>
              </a:rPr>
              <a:t>7(4742)32-94-78  </a:t>
            </a:r>
            <a:endParaRPr lang="en-US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endParaRPr lang="ru-RU" sz="900" i="1" dirty="0" smtClean="0">
              <a:solidFill>
                <a:srgbClr val="00B050"/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Е</a:t>
            </a:r>
            <a:r>
              <a:rPr lang="en-US" sz="900" i="1" dirty="0" smtClean="0">
                <a:solidFill>
                  <a:srgbClr val="00B050"/>
                </a:solidFill>
              </a:rPr>
              <a:t>-mail: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4"/>
              </a:rPr>
              <a:t>admiuu@mail.ru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pPr>
              <a:lnSpc>
                <a:spcPts val="800"/>
              </a:lnSpc>
            </a:pPr>
            <a:r>
              <a:rPr lang="ru-RU" sz="900" i="1" dirty="0" smtClean="0">
                <a:solidFill>
                  <a:srgbClr val="00B050"/>
                </a:solidFill>
              </a:rPr>
              <a:t>Сайт</a:t>
            </a:r>
            <a:r>
              <a:rPr lang="en-US" sz="900" i="1" dirty="0" smtClean="0">
                <a:solidFill>
                  <a:srgbClr val="00B050"/>
                </a:solidFill>
              </a:rPr>
              <a:t>: 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http</a:t>
            </a:r>
            <a:r>
              <a:rPr lang="en-US" sz="900" i="1" dirty="0">
                <a:solidFill>
                  <a:srgbClr val="70AD47">
                    <a:lumMod val="75000"/>
                  </a:srgbClr>
                </a:solidFill>
                <a:hlinkClick r:id="rId5"/>
              </a:rPr>
              <a:t>://</a:t>
            </a:r>
            <a:r>
              <a:rPr lang="en-US" sz="900" i="1" dirty="0" smtClean="0">
                <a:solidFill>
                  <a:srgbClr val="70AD47">
                    <a:lumMod val="75000"/>
                  </a:srgbClr>
                </a:solidFill>
                <a:hlinkClick r:id="rId5"/>
              </a:rPr>
              <a:t>www.iro48.ru</a:t>
            </a:r>
            <a:endParaRPr lang="ru-RU" sz="900" i="1" dirty="0" smtClean="0">
              <a:solidFill>
                <a:srgbClr val="70AD47">
                  <a:lumMod val="75000"/>
                </a:srgbClr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AutoShape 2" descr="https://cloclo25.cloud.mail.ru/thumb/xw1/%D0%98%D0%BD%D1%84%D0%BE%D0%B7%D0%BE%D0%BD%D0%B0%2018.12%20-%2031.12/20.12.jpg?x-email=ibc.iro48%40mail.ru"/>
          <p:cNvSpPr>
            <a:spLocks noChangeAspect="1" noChangeArrowheads="1"/>
          </p:cNvSpPr>
          <p:nvPr/>
        </p:nvSpPr>
        <p:spPr bwMode="auto">
          <a:xfrm>
            <a:off x="-3032125" y="-1355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-174171" y="44227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4889500" y="1074914"/>
            <a:ext cx="7074525" cy="5002725"/>
          </a:xfrm>
          <a:prstGeom prst="roundRect">
            <a:avLst>
              <a:gd name="adj" fmla="val 0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Всемирный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здоровья отмечается ежегодно 7 апреля в день создания в 1948 году Всемирной организации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здравоохранения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endParaRPr lang="ru-RU" sz="28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Ежегодное </a:t>
            </a:r>
            <a:r>
              <a:rPr lang="ru-RU" sz="28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проведение Дня здоровья вошло в традицию с 1950 года. Мероприятия Дня проводятся для того, чтобы люди могли понять, как много значит здоровье в их жизни.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750185" y="134215"/>
            <a:ext cx="9213840" cy="759267"/>
          </a:xfrm>
          <a:prstGeom prst="roundRect">
            <a:avLst>
              <a:gd name="adj" fmla="val 4379"/>
            </a:avLst>
          </a:prstGeom>
          <a:noFill/>
          <a:ln w="38100" cmpd="sng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ctr"/>
            <a:r>
              <a:rPr lang="ru-RU" sz="4000" b="1" i="1" dirty="0">
                <a:solidFill>
                  <a:srgbClr val="00B050"/>
                </a:solidFill>
              </a:rPr>
              <a:t>Всемирный день здоровья 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64100" y="1163539"/>
            <a:ext cx="25400" cy="4593964"/>
          </a:xfrm>
          <a:prstGeom prst="line">
            <a:avLst/>
          </a:prstGeom>
          <a:ln w="3175">
            <a:solidFill>
              <a:schemeClr val="accent3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>
            <a:off x="-440515" y="6120369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>
            <a:off x="2704337" y="1023713"/>
            <a:ext cx="1321162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551554" y="34924"/>
            <a:ext cx="1816100" cy="1128615"/>
            <a:chOff x="551554" y="161924"/>
            <a:chExt cx="1816100" cy="1128615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551554" y="265895"/>
              <a:ext cx="1816100" cy="1024644"/>
            </a:xfrm>
            <a:prstGeom prst="roundRect">
              <a:avLst/>
            </a:prstGeom>
            <a:solidFill>
              <a:schemeClr val="bg2"/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55810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403481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064377" y="296620"/>
              <a:ext cx="144000" cy="144000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766691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414362" y="161925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2075258" y="161924"/>
              <a:ext cx="128587" cy="2352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662414" y="526002"/>
              <a:ext cx="751948" cy="62463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000" b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7</a:t>
              </a:r>
              <a:endParaRPr lang="ru-RU" sz="3000" b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1455640" y="526002"/>
              <a:ext cx="847733" cy="431564"/>
              <a:chOff x="3514459" y="2671474"/>
              <a:chExt cx="847733" cy="431564"/>
            </a:xfrm>
          </p:grpSpPr>
          <p:sp>
            <p:nvSpPr>
              <p:cNvPr id="46" name="Скругленный прямоугольник 45"/>
              <p:cNvSpPr/>
              <p:nvPr/>
            </p:nvSpPr>
            <p:spPr>
              <a:xfrm>
                <a:off x="3756820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879853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48" name="Скругленный прямоугольник 47"/>
              <p:cNvSpPr/>
              <p:nvPr/>
            </p:nvSpPr>
            <p:spPr>
              <a:xfrm>
                <a:off x="4001561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4124594" y="2671474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4246302" y="2671474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351445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4" name="Скругленный прямоугольник 73"/>
              <p:cNvSpPr/>
              <p:nvPr/>
            </p:nvSpPr>
            <p:spPr>
              <a:xfrm>
                <a:off x="3635111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756819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3879852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4001560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4124593" y="2760327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4246301" y="2760327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351578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3636437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758145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3881178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4" name="Скругленный прямоугольник 83"/>
              <p:cNvSpPr/>
              <p:nvPr/>
            </p:nvSpPr>
            <p:spPr>
              <a:xfrm>
                <a:off x="4002886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5" name="Скругленный прямоугольник 84"/>
              <p:cNvSpPr/>
              <p:nvPr/>
            </p:nvSpPr>
            <p:spPr>
              <a:xfrm>
                <a:off x="4125919" y="2847760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6" name="Скругленный прямоугольник 85"/>
              <p:cNvSpPr/>
              <p:nvPr/>
            </p:nvSpPr>
            <p:spPr>
              <a:xfrm>
                <a:off x="4247627" y="2847760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7" name="Скругленный прямоугольник 86"/>
              <p:cNvSpPr/>
              <p:nvPr/>
            </p:nvSpPr>
            <p:spPr>
              <a:xfrm>
                <a:off x="351578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8" name="Скругленный прямоугольник 87"/>
              <p:cNvSpPr/>
              <p:nvPr/>
            </p:nvSpPr>
            <p:spPr>
              <a:xfrm>
                <a:off x="3636436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89" name="Скругленный прямоугольник 88"/>
              <p:cNvSpPr/>
              <p:nvPr/>
            </p:nvSpPr>
            <p:spPr>
              <a:xfrm>
                <a:off x="3758144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0" name="Скругленный прямоугольник 89"/>
              <p:cNvSpPr/>
              <p:nvPr/>
            </p:nvSpPr>
            <p:spPr>
              <a:xfrm>
                <a:off x="3881177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1" name="Скругленный прямоугольник 90"/>
              <p:cNvSpPr/>
              <p:nvPr/>
            </p:nvSpPr>
            <p:spPr>
              <a:xfrm>
                <a:off x="4002885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2" name="Скругленный прямоугольник 91"/>
              <p:cNvSpPr/>
              <p:nvPr/>
            </p:nvSpPr>
            <p:spPr>
              <a:xfrm>
                <a:off x="4125918" y="2935193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3" name="Скругленный прямоугольник 92"/>
              <p:cNvSpPr/>
              <p:nvPr/>
            </p:nvSpPr>
            <p:spPr>
              <a:xfrm>
                <a:off x="4247626" y="2935193"/>
                <a:ext cx="114565" cy="80290"/>
              </a:xfrm>
              <a:prstGeom prst="roundRect">
                <a:avLst/>
              </a:prstGeom>
              <a:solidFill>
                <a:srgbClr val="00B050"/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4" name="Скругленный прямоугольник 93"/>
              <p:cNvSpPr/>
              <p:nvPr/>
            </p:nvSpPr>
            <p:spPr>
              <a:xfrm>
                <a:off x="351578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5" name="Скругленный прямоугольник 94"/>
              <p:cNvSpPr/>
              <p:nvPr/>
            </p:nvSpPr>
            <p:spPr>
              <a:xfrm>
                <a:off x="3636436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6" name="Скругленный прямоугольник 95"/>
              <p:cNvSpPr/>
              <p:nvPr/>
            </p:nvSpPr>
            <p:spPr>
              <a:xfrm>
                <a:off x="3758144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7" name="Скругленный прямоугольник 96"/>
              <p:cNvSpPr/>
              <p:nvPr/>
            </p:nvSpPr>
            <p:spPr>
              <a:xfrm>
                <a:off x="3881177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98" name="Скругленный прямоугольник 97"/>
              <p:cNvSpPr/>
              <p:nvPr/>
            </p:nvSpPr>
            <p:spPr>
              <a:xfrm>
                <a:off x="4002885" y="3022748"/>
                <a:ext cx="114565" cy="8029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0" b="1" dirty="0">
                  <a:solidFill>
                    <a:srgbClr val="00B050"/>
                  </a:solidFill>
                  <a:latin typeface="Bookman Old Style" panose="02050604050505020204" pitchFamily="18" charset="0"/>
                </a:endParaRPr>
              </a:p>
            </p:txBody>
          </p:sp>
        </p:grpSp>
        <p:sp>
          <p:nvSpPr>
            <p:cNvPr id="101" name="Скругленный прямоугольник 100"/>
            <p:cNvSpPr/>
            <p:nvPr/>
          </p:nvSpPr>
          <p:spPr>
            <a:xfrm>
              <a:off x="1452997" y="980634"/>
              <a:ext cx="850376" cy="170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050" b="1" i="1" dirty="0" smtClean="0">
                  <a:solidFill>
                    <a:srgbClr val="00B050"/>
                  </a:solidFill>
                  <a:latin typeface="Bookman Old Style" panose="02050604050505020204" pitchFamily="18" charset="0"/>
                </a:rPr>
                <a:t>апреля</a:t>
              </a:r>
              <a:endParaRPr lang="ru-RU" sz="1050" b="1" i="1" dirty="0">
                <a:solidFill>
                  <a:srgbClr val="00B050"/>
                </a:solidFill>
                <a:latin typeface="Bookman Old Style" panose="02050604050505020204" pitchFamily="18" charset="0"/>
              </a:endParaRP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587375" y="481329"/>
              <a:ext cx="1743455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10" y="1994227"/>
            <a:ext cx="322506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!!!_iroinfo_(upgrade)</Template>
  <TotalTime>1516</TotalTime>
  <Words>1772</Words>
  <Application>Microsoft Office PowerPoint</Application>
  <PresentationFormat>Широкоэкранный</PresentationFormat>
  <Paragraphs>225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Blade Runner Movie Font</vt:lpstr>
      <vt:lpstr>Bookman Old Style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 ИРО</dc:creator>
  <cp:lastModifiedBy>Библиотека ИРО</cp:lastModifiedBy>
  <cp:revision>135</cp:revision>
  <dcterms:created xsi:type="dcterms:W3CDTF">2018-10-26T12:10:18Z</dcterms:created>
  <dcterms:modified xsi:type="dcterms:W3CDTF">2023-04-07T07:48:27Z</dcterms:modified>
</cp:coreProperties>
</file>