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549" r:id="rId2"/>
    <p:sldId id="571" r:id="rId3"/>
    <p:sldId id="573" r:id="rId4"/>
    <p:sldId id="553" r:id="rId5"/>
    <p:sldId id="567" r:id="rId6"/>
    <p:sldId id="564" r:id="rId7"/>
    <p:sldId id="574" r:id="rId8"/>
    <p:sldId id="565" r:id="rId9"/>
    <p:sldId id="570" r:id="rId10"/>
    <p:sldId id="569" r:id="rId11"/>
    <p:sldId id="575" r:id="rId12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660033"/>
    <a:srgbClr val="FFFF66"/>
    <a:srgbClr val="003366"/>
    <a:srgbClr val="000099"/>
    <a:srgbClr val="0033CC"/>
    <a:srgbClr val="0066CC"/>
    <a:srgbClr val="CCFFFF"/>
    <a:srgbClr val="66CC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9657" autoAdjust="0"/>
  </p:normalViewPr>
  <p:slideViewPr>
    <p:cSldViewPr snapToGrid="0">
      <p:cViewPr varScale="1">
        <p:scale>
          <a:sx n="109" d="100"/>
          <a:sy n="109" d="100"/>
        </p:scale>
        <p:origin x="534" y="108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53AE7B4B-890B-4572-B2AD-2BCDCD953DAA}" type="datetimeFigureOut">
              <a:rPr lang="ru-RU"/>
              <a:pPr>
                <a:defRPr/>
              </a:pPr>
              <a:t>02.05.2023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AC95A16-9CFE-4BEE-A916-B0C99B061E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5024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AE96A-AC18-44F8-BDAD-6980DA403CBB}" type="datetimeFigureOut">
              <a:rPr lang="ru-RU"/>
              <a:pPr>
                <a:defRPr/>
              </a:pPr>
              <a:t>02.05.2023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930B3-6ED0-40CE-9787-FEB80EF079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758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vortex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CC5B3-31DD-4DC4-BAAB-359E0B668B88}" type="datetimeFigureOut">
              <a:rPr lang="ru-RU"/>
              <a:pPr>
                <a:defRPr/>
              </a:pPr>
              <a:t>02.05.2023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3B646-4675-44AF-8758-8C8C53E2BA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89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vortex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255AE-CC1B-42CC-A1FF-271DB66963D3}" type="datetimeFigureOut">
              <a:rPr lang="ru-RU"/>
              <a:pPr>
                <a:defRPr/>
              </a:pPr>
              <a:t>02.05.2023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ED593-EBE6-4BE1-9122-B403DD6500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463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vortex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579F1-704A-45E3-B453-CBF525FA95C7}" type="datetimeFigureOut">
              <a:rPr lang="ru-RU"/>
              <a:pPr>
                <a:defRPr/>
              </a:pPr>
              <a:t>02.05.2023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12E40-8F56-47A9-B2E7-390B6624AC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304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vortex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4721D-30E3-4676-B409-7B940573568D}" type="datetimeFigureOut">
              <a:rPr lang="ru-RU"/>
              <a:pPr>
                <a:defRPr/>
              </a:pPr>
              <a:t>02.05.2023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E9B16-38EC-4FF4-9053-B0205CC3E3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527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vortex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80462-1948-422D-B295-A166E548F18A}" type="datetimeFigureOut">
              <a:rPr lang="ru-RU"/>
              <a:pPr>
                <a:defRPr/>
              </a:pPr>
              <a:t>02.05.2023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95646-FD27-4769-BE50-523F03EFAD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259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vortex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73FF9-990A-44D7-AE25-FE6AFA99FD56}" type="datetimeFigureOut">
              <a:rPr lang="ru-RU"/>
              <a:pPr>
                <a:defRPr/>
              </a:pPr>
              <a:t>02.05.2023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1310A-FA16-4EF3-A9FE-1A1629986A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832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vortex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26A5F-D41A-466F-A5AC-CA1957CBF7B9}" type="datetimeFigureOut">
              <a:rPr lang="ru-RU"/>
              <a:pPr>
                <a:defRPr/>
              </a:pPr>
              <a:t>02.05.2023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41398-B775-447D-9A42-A35BAC133B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96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vortex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F777E-8FBA-45A5-A2B6-E047DFCF4BB7}" type="datetimeFigureOut">
              <a:rPr lang="ru-RU"/>
              <a:pPr>
                <a:defRPr/>
              </a:pPr>
              <a:t>02.05.2023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F07F8-E97E-4F3C-8228-0C61CBAD9F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01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vortex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E0EC7-82B0-4D54-A2B7-75C2E6957D5F}" type="datetimeFigureOut">
              <a:rPr lang="ru-RU"/>
              <a:pPr>
                <a:defRPr/>
              </a:pPr>
              <a:t>02.05.2023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F26F8-6D19-41E8-981C-9451002ECD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098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vortex dir="r"/>
      </p:transition>
    </mc:Choice>
    <mc:Fallback xmlns="">
      <p:transition spd="slow"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5D0B4-4E20-41EE-A581-BEE4C14046A6}" type="datetimeFigureOut">
              <a:rPr lang="ru-RU"/>
              <a:pPr>
                <a:defRPr/>
              </a:pPr>
              <a:t>02.05.2023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89DCE-8842-4BD6-91A1-C59101F8F0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394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vortex dir="r"/>
      </p:transition>
    </mc:Choice>
    <mc:Fallback xmlns="">
      <p:transition spd="slow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DFCBCA-74BD-4A6C-B40C-3D490B668B92}" type="datetimeFigureOut">
              <a:rPr lang="ru-RU"/>
              <a:pPr>
                <a:defRPr/>
              </a:pPr>
              <a:t>02.05.2023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1C8A30A-A850-44C3-9568-51E61AC263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14:vortex dir="r"/>
      </p:transition>
    </mc:Choice>
    <mc:Fallback xmlns="">
      <p:transition spd="slow" advClick="0" advTm="10000">
        <p:fade/>
      </p:transition>
    </mc:Fallback>
  </mc:AlternateConten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admiuu@mail.r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hyperlink" Target="http://www.iro48.r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admiuu@mail.r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hyperlink" Target="http://www.iro48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://www.iro48.ru/" TargetMode="External"/><Relationship Id="rId4" Type="http://schemas.openxmlformats.org/officeDocument/2006/relationships/hyperlink" Target="mailto:admiuu@mail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://www.iro48.ru/" TargetMode="External"/><Relationship Id="rId4" Type="http://schemas.openxmlformats.org/officeDocument/2006/relationships/hyperlink" Target="mailto:admiuu@mail.r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admiuu@mail.r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://www.iro48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admiuu@mail.r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hyperlink" Target="http://www.iro48.r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admiuu@mail.r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hyperlink" Target="http://www.iro48.r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admiuu@mail.r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hyperlink" Target="http://www.iro48.r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admiuu@mail.r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hyperlink" Target="http://www.iro48.r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admiuu@mail.r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hyperlink" Target="http://www.iro48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Local Users\kiselev\Desktop\2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087" y="-93137"/>
            <a:ext cx="3795315" cy="233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-542928" y="1363901"/>
            <a:ext cx="13211175" cy="987424"/>
          </a:xfrm>
          <a:prstGeom prst="rect">
            <a:avLst/>
          </a:prstGeom>
          <a:solidFill>
            <a:srgbClr val="00B050">
              <a:alpha val="70000"/>
            </a:srgb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TextBox 102"/>
          <p:cNvSpPr txBox="1"/>
          <p:nvPr/>
        </p:nvSpPr>
        <p:spPr>
          <a:xfrm>
            <a:off x="4729669" y="1349782"/>
            <a:ext cx="2513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lade Runner Movie Font" panose="020B0703020202090204" pitchFamily="34" charset="0"/>
              </a:rPr>
              <a:t>INFO</a:t>
            </a:r>
            <a:endParaRPr lang="ru-RU" sz="6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33340" y="3240231"/>
            <a:ext cx="121920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500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В ЭТОТ ДЕНЬ…</a:t>
            </a:r>
            <a:endParaRPr lang="ru-RU" sz="7500" dirty="0">
              <a:solidFill>
                <a:srgbClr val="00B050"/>
              </a:solidFill>
              <a:latin typeface="Georgia" panose="02040502050405020303" pitchFamily="18" charset="0"/>
            </a:endParaRPr>
          </a:p>
        </p:txBody>
      </p:sp>
      <p:pic>
        <p:nvPicPr>
          <p:cNvPr id="11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4739876" y="5786290"/>
            <a:ext cx="2645568" cy="54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13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0">
        <p14:flythrough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3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3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4739878" y="6147594"/>
            <a:ext cx="2645568" cy="54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62394" y="6163099"/>
            <a:ext cx="3755923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ru-RU" sz="900" i="1" dirty="0">
                <a:solidFill>
                  <a:srgbClr val="00B050"/>
                </a:solidFill>
              </a:rPr>
              <a:t>398035 Липецкая область, </a:t>
            </a:r>
            <a:r>
              <a:rPr lang="ru-RU" sz="900" i="1" dirty="0" smtClean="0">
                <a:solidFill>
                  <a:srgbClr val="00B050"/>
                </a:solidFill>
              </a:rPr>
              <a:t>г</a:t>
            </a:r>
            <a:r>
              <a:rPr lang="ru-RU" sz="900" i="1" dirty="0">
                <a:solidFill>
                  <a:srgbClr val="00B050"/>
                </a:solidFill>
              </a:rPr>
              <a:t>. Липецк, ул. Циолковского, д. </a:t>
            </a:r>
            <a:r>
              <a:rPr lang="ru-RU" sz="900" i="1" dirty="0" smtClean="0">
                <a:solidFill>
                  <a:srgbClr val="00B050"/>
                </a:solidFill>
              </a:rPr>
              <a:t>18</a:t>
            </a: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Телефон:+7(4742)32-94-60  </a:t>
            </a:r>
            <a:endParaRPr lang="en-US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endParaRPr lang="ru-RU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Е</a:t>
            </a:r>
            <a:r>
              <a:rPr lang="en-US" sz="900" i="1" dirty="0" smtClean="0">
                <a:solidFill>
                  <a:srgbClr val="00B050"/>
                </a:solidFill>
              </a:rPr>
              <a:t>-mail: 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3"/>
              </a:rPr>
              <a:t>admiuu@mail.ru</a:t>
            </a:r>
            <a:endParaRPr lang="ru-RU" sz="900" i="1" dirty="0" smtClean="0">
              <a:solidFill>
                <a:srgbClr val="70AD47">
                  <a:lumMod val="75000"/>
                </a:srgbClr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Сайт</a:t>
            </a:r>
            <a:r>
              <a:rPr lang="en-US" sz="900" i="1" dirty="0" smtClean="0">
                <a:solidFill>
                  <a:srgbClr val="00B050"/>
                </a:solidFill>
              </a:rPr>
              <a:t>: 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4"/>
              </a:rPr>
              <a:t>http</a:t>
            </a:r>
            <a:r>
              <a:rPr lang="en-US" sz="900" i="1" dirty="0">
                <a:solidFill>
                  <a:srgbClr val="70AD47">
                    <a:lumMod val="75000"/>
                  </a:srgbClr>
                </a:solidFill>
                <a:hlinkClick r:id="rId4"/>
              </a:rPr>
              <a:t>://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4"/>
              </a:rPr>
              <a:t>www.iro48.ru</a:t>
            </a:r>
            <a:endParaRPr lang="ru-RU" sz="900" i="1" dirty="0" smtClean="0">
              <a:solidFill>
                <a:srgbClr val="70AD47">
                  <a:lumMod val="75000"/>
                </a:srgbClr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-174171" y="44227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Скругленный прямоугольник 104"/>
          <p:cNvSpPr/>
          <p:nvPr/>
        </p:nvSpPr>
        <p:spPr>
          <a:xfrm>
            <a:off x="4876800" y="1050939"/>
            <a:ext cx="7302500" cy="5115326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i="1" dirty="0">
                <a:solidFill>
                  <a:srgbClr val="003366"/>
                </a:solidFill>
              </a:rPr>
              <a:t>	</a:t>
            </a:r>
            <a:endParaRPr lang="ru-RU" sz="2200" i="1" dirty="0" smtClean="0">
              <a:solidFill>
                <a:srgbClr val="003366"/>
              </a:solidFill>
            </a:endParaRPr>
          </a:p>
          <a:p>
            <a:pPr algn="just" defTabSz="673100">
              <a:tabLst>
                <a:tab pos="1344613" algn="l"/>
                <a:tab pos="1617663" algn="l"/>
              </a:tabLst>
            </a:pPr>
            <a:r>
              <a:rPr lang="ru-RU" sz="2200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ru-RU" sz="26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 </a:t>
            </a:r>
            <a:r>
              <a:rPr lang="ru-RU" sz="26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мая традиционно свой профессиональный праздник отмечают российские пограничники, несущие службу, кадровые офицеры и ветераны пограничных войск</a:t>
            </a:r>
            <a:r>
              <a:rPr lang="ru-RU" sz="26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r>
              <a:rPr lang="ru-RU" sz="26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26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Российская </a:t>
            </a:r>
            <a:r>
              <a:rPr lang="ru-RU" sz="26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Федерация имеет самые протяженные границы в </a:t>
            </a:r>
            <a:r>
              <a:rPr lang="ru-RU" sz="26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мире. Пограничное </a:t>
            </a:r>
            <a:r>
              <a:rPr lang="ru-RU" sz="26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сотрудничество установлено и закреплено </a:t>
            </a:r>
            <a:r>
              <a:rPr lang="ru-RU" sz="26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32 зарубежными </a:t>
            </a:r>
            <a:r>
              <a:rPr lang="ru-RU" sz="26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государствами. Ежедневно на охрану государственной границы выходит более 11 тысяч </a:t>
            </a:r>
            <a:r>
              <a:rPr lang="ru-RU" sz="2600" dirty="0" err="1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пограннарядов</a:t>
            </a:r>
            <a:r>
              <a:rPr lang="ru-RU" sz="26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десятки кораблей и катеров.</a:t>
            </a:r>
          </a:p>
          <a:p>
            <a:pPr algn="just"/>
            <a:endParaRPr lang="ru-RU" sz="32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2750185" y="134215"/>
            <a:ext cx="9213840" cy="759267"/>
          </a:xfrm>
          <a:prstGeom prst="roundRect">
            <a:avLst>
              <a:gd name="adj" fmla="val 4379"/>
            </a:avLst>
          </a:prstGeom>
          <a:noFill/>
          <a:ln w="38100" cmpd="sng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 algn="ctr"/>
            <a:r>
              <a:rPr lang="ru-RU" sz="3200" b="1" i="1" dirty="0">
                <a:solidFill>
                  <a:srgbClr val="00B050"/>
                </a:solidFill>
              </a:rPr>
              <a:t>День пограничника в России 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864100" y="1163539"/>
            <a:ext cx="25400" cy="4593964"/>
          </a:xfrm>
          <a:prstGeom prst="line">
            <a:avLst/>
          </a:prstGeom>
          <a:ln w="3175">
            <a:solidFill>
              <a:schemeClr val="accent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-440515" y="6120369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2704337" y="1023713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551554" y="34924"/>
            <a:ext cx="1816100" cy="1128615"/>
            <a:chOff x="551554" y="161924"/>
            <a:chExt cx="1816100" cy="112861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551554" y="265895"/>
              <a:ext cx="1816100" cy="1024644"/>
            </a:xfrm>
            <a:prstGeom prst="roundRect">
              <a:avLst/>
            </a:prstGeom>
            <a:solidFill>
              <a:schemeClr val="bg2"/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755810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1403481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2064377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766691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1414362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2075258" y="161924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662414" y="526002"/>
              <a:ext cx="751948" cy="6246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28</a:t>
              </a:r>
              <a:endParaRPr lang="ru-RU" sz="3000" b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1455640" y="526002"/>
              <a:ext cx="847733" cy="431564"/>
              <a:chOff x="3514459" y="2671474"/>
              <a:chExt cx="847733" cy="431564"/>
            </a:xfrm>
          </p:grpSpPr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3756820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7" name="Скругленный прямоугольник 46"/>
              <p:cNvSpPr/>
              <p:nvPr/>
            </p:nvSpPr>
            <p:spPr>
              <a:xfrm>
                <a:off x="3879853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8" name="Скругленный прямоугольник 47"/>
              <p:cNvSpPr/>
              <p:nvPr/>
            </p:nvSpPr>
            <p:spPr>
              <a:xfrm>
                <a:off x="4001561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0" name="Скругленный прямоугольник 69"/>
              <p:cNvSpPr/>
              <p:nvPr/>
            </p:nvSpPr>
            <p:spPr>
              <a:xfrm>
                <a:off x="4124594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1" name="Скругленный прямоугольник 70"/>
              <p:cNvSpPr/>
              <p:nvPr/>
            </p:nvSpPr>
            <p:spPr>
              <a:xfrm>
                <a:off x="4246302" y="2671474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3" name="Скругленный прямоугольник 72"/>
              <p:cNvSpPr/>
              <p:nvPr/>
            </p:nvSpPr>
            <p:spPr>
              <a:xfrm>
                <a:off x="351445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4" name="Скругленный прямоугольник 73"/>
              <p:cNvSpPr/>
              <p:nvPr/>
            </p:nvSpPr>
            <p:spPr>
              <a:xfrm>
                <a:off x="3635111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5" name="Скругленный прямоугольник 74"/>
              <p:cNvSpPr/>
              <p:nvPr/>
            </p:nvSpPr>
            <p:spPr>
              <a:xfrm>
                <a:off x="375681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6" name="Скругленный прямоугольник 75"/>
              <p:cNvSpPr/>
              <p:nvPr/>
            </p:nvSpPr>
            <p:spPr>
              <a:xfrm>
                <a:off x="3879852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7" name="Скругленный прямоугольник 76"/>
              <p:cNvSpPr/>
              <p:nvPr/>
            </p:nvSpPr>
            <p:spPr>
              <a:xfrm>
                <a:off x="4001560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8" name="Скругленный прямоугольник 77"/>
              <p:cNvSpPr/>
              <p:nvPr/>
            </p:nvSpPr>
            <p:spPr>
              <a:xfrm>
                <a:off x="4124593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9" name="Скругленный прямоугольник 78"/>
              <p:cNvSpPr/>
              <p:nvPr/>
            </p:nvSpPr>
            <p:spPr>
              <a:xfrm>
                <a:off x="4246301" y="2760327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0" name="Скругленный прямоугольник 79"/>
              <p:cNvSpPr/>
              <p:nvPr/>
            </p:nvSpPr>
            <p:spPr>
              <a:xfrm>
                <a:off x="351578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1" name="Скругленный прямоугольник 80"/>
              <p:cNvSpPr/>
              <p:nvPr/>
            </p:nvSpPr>
            <p:spPr>
              <a:xfrm>
                <a:off x="3636437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2" name="Скругленный прямоугольник 81"/>
              <p:cNvSpPr/>
              <p:nvPr/>
            </p:nvSpPr>
            <p:spPr>
              <a:xfrm>
                <a:off x="375814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3" name="Скругленный прямоугольник 82"/>
              <p:cNvSpPr/>
              <p:nvPr/>
            </p:nvSpPr>
            <p:spPr>
              <a:xfrm>
                <a:off x="3881178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4" name="Скругленный прямоугольник 83"/>
              <p:cNvSpPr/>
              <p:nvPr/>
            </p:nvSpPr>
            <p:spPr>
              <a:xfrm>
                <a:off x="4002886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5" name="Скругленный прямоугольник 84"/>
              <p:cNvSpPr/>
              <p:nvPr/>
            </p:nvSpPr>
            <p:spPr>
              <a:xfrm>
                <a:off x="4125919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6" name="Скругленный прямоугольник 85"/>
              <p:cNvSpPr/>
              <p:nvPr/>
            </p:nvSpPr>
            <p:spPr>
              <a:xfrm>
                <a:off x="4247627" y="2847760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7" name="Скругленный прямоугольник 86"/>
              <p:cNvSpPr/>
              <p:nvPr/>
            </p:nvSpPr>
            <p:spPr>
              <a:xfrm>
                <a:off x="351578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8" name="Скругленный прямоугольник 87"/>
              <p:cNvSpPr/>
              <p:nvPr/>
            </p:nvSpPr>
            <p:spPr>
              <a:xfrm>
                <a:off x="3636436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9" name="Скругленный прямоугольник 88"/>
              <p:cNvSpPr/>
              <p:nvPr/>
            </p:nvSpPr>
            <p:spPr>
              <a:xfrm>
                <a:off x="375814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0" name="Скругленный прямоугольник 89"/>
              <p:cNvSpPr/>
              <p:nvPr/>
            </p:nvSpPr>
            <p:spPr>
              <a:xfrm>
                <a:off x="3881177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1" name="Скругленный прямоугольник 90"/>
              <p:cNvSpPr/>
              <p:nvPr/>
            </p:nvSpPr>
            <p:spPr>
              <a:xfrm>
                <a:off x="4002885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2" name="Скругленный прямоугольник 91"/>
              <p:cNvSpPr/>
              <p:nvPr/>
            </p:nvSpPr>
            <p:spPr>
              <a:xfrm>
                <a:off x="4125918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3" name="Скругленный прямоугольник 92"/>
              <p:cNvSpPr/>
              <p:nvPr/>
            </p:nvSpPr>
            <p:spPr>
              <a:xfrm>
                <a:off x="4247626" y="2935193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4" name="Скругленный прямоугольник 93"/>
              <p:cNvSpPr/>
              <p:nvPr/>
            </p:nvSpPr>
            <p:spPr>
              <a:xfrm>
                <a:off x="351578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5" name="Скругленный прямоугольник 94"/>
              <p:cNvSpPr/>
              <p:nvPr/>
            </p:nvSpPr>
            <p:spPr>
              <a:xfrm>
                <a:off x="3636436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6" name="Скругленный прямоугольник 95"/>
              <p:cNvSpPr/>
              <p:nvPr/>
            </p:nvSpPr>
            <p:spPr>
              <a:xfrm>
                <a:off x="375814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7" name="Скругленный прямоугольник 96"/>
              <p:cNvSpPr/>
              <p:nvPr/>
            </p:nvSpPr>
            <p:spPr>
              <a:xfrm>
                <a:off x="3881177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8" name="Скругленный прямоугольник 97"/>
              <p:cNvSpPr/>
              <p:nvPr/>
            </p:nvSpPr>
            <p:spPr>
              <a:xfrm>
                <a:off x="4002885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</p:grpSp>
        <p:sp>
          <p:nvSpPr>
            <p:cNvPr id="101" name="Скругленный прямоугольник 100"/>
            <p:cNvSpPr/>
            <p:nvPr/>
          </p:nvSpPr>
          <p:spPr>
            <a:xfrm>
              <a:off x="1452997" y="980634"/>
              <a:ext cx="850376" cy="17000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50" b="1" i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мая</a:t>
              </a:r>
              <a:endParaRPr lang="ru-RU" sz="1050" b="1" i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587375" y="481329"/>
              <a:ext cx="1743455" cy="0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141" y="1984567"/>
            <a:ext cx="4524737" cy="30164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94466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3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4739878" y="6147594"/>
            <a:ext cx="2645568" cy="54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62394" y="6163099"/>
            <a:ext cx="3755923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ru-RU" sz="900" i="1" dirty="0">
                <a:solidFill>
                  <a:srgbClr val="00B050"/>
                </a:solidFill>
              </a:rPr>
              <a:t>398035 Липецкая область, </a:t>
            </a:r>
            <a:r>
              <a:rPr lang="ru-RU" sz="900" i="1" dirty="0" smtClean="0">
                <a:solidFill>
                  <a:srgbClr val="00B050"/>
                </a:solidFill>
              </a:rPr>
              <a:t>г</a:t>
            </a:r>
            <a:r>
              <a:rPr lang="ru-RU" sz="900" i="1" dirty="0">
                <a:solidFill>
                  <a:srgbClr val="00B050"/>
                </a:solidFill>
              </a:rPr>
              <a:t>. Липецк, ул. Циолковского, д. </a:t>
            </a:r>
            <a:r>
              <a:rPr lang="ru-RU" sz="900" i="1" dirty="0" smtClean="0">
                <a:solidFill>
                  <a:srgbClr val="00B050"/>
                </a:solidFill>
              </a:rPr>
              <a:t>18</a:t>
            </a: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Телефон:+7(4742)32-94-60  </a:t>
            </a:r>
            <a:endParaRPr lang="en-US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endParaRPr lang="ru-RU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Е</a:t>
            </a:r>
            <a:r>
              <a:rPr lang="en-US" sz="900" i="1" dirty="0" smtClean="0">
                <a:solidFill>
                  <a:srgbClr val="00B050"/>
                </a:solidFill>
              </a:rPr>
              <a:t>-mail: 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3"/>
              </a:rPr>
              <a:t>admiuu@mail.ru</a:t>
            </a:r>
            <a:endParaRPr lang="ru-RU" sz="900" i="1" dirty="0" smtClean="0">
              <a:solidFill>
                <a:srgbClr val="70AD47">
                  <a:lumMod val="75000"/>
                </a:srgbClr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Сайт</a:t>
            </a:r>
            <a:r>
              <a:rPr lang="en-US" sz="900" i="1" dirty="0" smtClean="0">
                <a:solidFill>
                  <a:srgbClr val="00B050"/>
                </a:solidFill>
              </a:rPr>
              <a:t>: 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4"/>
              </a:rPr>
              <a:t>http</a:t>
            </a:r>
            <a:r>
              <a:rPr lang="en-US" sz="900" i="1" dirty="0">
                <a:solidFill>
                  <a:srgbClr val="70AD47">
                    <a:lumMod val="75000"/>
                  </a:srgbClr>
                </a:solidFill>
                <a:hlinkClick r:id="rId4"/>
              </a:rPr>
              <a:t>://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4"/>
              </a:rPr>
              <a:t>www.iro48.ru</a:t>
            </a:r>
            <a:endParaRPr lang="ru-RU" sz="900" i="1" dirty="0" smtClean="0">
              <a:solidFill>
                <a:srgbClr val="70AD47">
                  <a:lumMod val="75000"/>
                </a:srgbClr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-174171" y="44227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Скругленный прямоугольник 104"/>
          <p:cNvSpPr/>
          <p:nvPr/>
        </p:nvSpPr>
        <p:spPr>
          <a:xfrm>
            <a:off x="4876800" y="1163539"/>
            <a:ext cx="7302500" cy="5002725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600" i="1" dirty="0">
                <a:solidFill>
                  <a:srgbClr val="003366"/>
                </a:solidFill>
              </a:rPr>
              <a:t> </a:t>
            </a:r>
            <a:r>
              <a:rPr lang="ru-RU" sz="2600" i="1" dirty="0" smtClean="0">
                <a:solidFill>
                  <a:srgbClr val="003366"/>
                </a:solidFill>
              </a:rPr>
              <a:t>   </a:t>
            </a:r>
          </a:p>
          <a:p>
            <a:pPr algn="just"/>
            <a:r>
              <a:rPr lang="ru-RU" sz="2600" i="1" dirty="0" smtClean="0">
                <a:solidFill>
                  <a:srgbClr val="003366"/>
                </a:solidFill>
              </a:rPr>
              <a:t> </a:t>
            </a:r>
            <a:r>
              <a:rPr lang="ru-RU" sz="2600" i="1" dirty="0" smtClean="0">
                <a:solidFill>
                  <a:srgbClr val="003366"/>
                </a:solidFill>
              </a:rPr>
              <a:t>  </a:t>
            </a:r>
            <a:r>
              <a:rPr lang="ru-RU" sz="26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Данковская</a:t>
            </a:r>
            <a:r>
              <a:rPr lang="ru-RU" sz="26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картинная галерея была открыта 31 мая 1968 года. </a:t>
            </a:r>
            <a:r>
              <a:rPr lang="ru-RU" sz="26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Ее </a:t>
            </a:r>
            <a:r>
              <a:rPr lang="ru-RU" sz="26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основателем стал художник Андрей Иванович </a:t>
            </a:r>
            <a:r>
              <a:rPr lang="ru-RU" sz="2600" dirty="0" err="1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Плотнов</a:t>
            </a:r>
            <a:r>
              <a:rPr lang="ru-RU" sz="26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уроженец </a:t>
            </a:r>
            <a:r>
              <a:rPr lang="ru-RU" sz="26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деревни  </a:t>
            </a:r>
            <a:r>
              <a:rPr lang="ru-RU" sz="26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Верхняя Павловка </a:t>
            </a:r>
            <a:r>
              <a:rPr lang="ru-RU" sz="2600" dirty="0" err="1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Данковского</a:t>
            </a:r>
            <a:r>
              <a:rPr lang="ru-RU" sz="26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уезда. </a:t>
            </a:r>
            <a:endParaRPr lang="ru-RU" sz="2600" dirty="0" smtClean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sz="26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6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2600" dirty="0" err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Данковчане</a:t>
            </a:r>
            <a:r>
              <a:rPr lang="ru-RU" sz="26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называют картинную галерею «Малой Третьяковкой». Ее экспозиция представлена в трех залах, в которых одновременно выставляются 100-200 произведений изобразительного искусства</a:t>
            </a:r>
            <a:r>
              <a:rPr lang="ru-RU" sz="26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6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sz="32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2750185" y="134215"/>
            <a:ext cx="9213840" cy="759267"/>
          </a:xfrm>
          <a:prstGeom prst="roundRect">
            <a:avLst>
              <a:gd name="adj" fmla="val 4379"/>
            </a:avLst>
          </a:prstGeom>
          <a:noFill/>
          <a:ln w="38100" cmpd="sng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 algn="ctr"/>
            <a:r>
              <a:rPr lang="ru-RU" sz="3200" b="1" i="1" dirty="0" err="1">
                <a:solidFill>
                  <a:srgbClr val="00B050"/>
                </a:solidFill>
              </a:rPr>
              <a:t>Данковская</a:t>
            </a:r>
            <a:r>
              <a:rPr lang="ru-RU" sz="3200" b="1" i="1" dirty="0">
                <a:solidFill>
                  <a:srgbClr val="00B050"/>
                </a:solidFill>
              </a:rPr>
              <a:t> картинная галерея (1968</a:t>
            </a:r>
            <a:r>
              <a:rPr lang="ru-RU" sz="3200" b="1" i="1" dirty="0" smtClean="0">
                <a:solidFill>
                  <a:srgbClr val="00B050"/>
                </a:solidFill>
              </a:rPr>
              <a:t>) </a:t>
            </a:r>
            <a:endParaRPr lang="ru-RU" sz="3200" b="1" i="1" dirty="0">
              <a:solidFill>
                <a:srgbClr val="00B050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864100" y="1163539"/>
            <a:ext cx="25400" cy="4593964"/>
          </a:xfrm>
          <a:prstGeom prst="line">
            <a:avLst/>
          </a:prstGeom>
          <a:ln w="3175">
            <a:solidFill>
              <a:schemeClr val="accent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-440515" y="6120369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2704337" y="1023713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551554" y="34924"/>
            <a:ext cx="1816100" cy="1128615"/>
            <a:chOff x="551554" y="161924"/>
            <a:chExt cx="1816100" cy="112861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551554" y="265895"/>
              <a:ext cx="1816100" cy="1024644"/>
            </a:xfrm>
            <a:prstGeom prst="roundRect">
              <a:avLst/>
            </a:prstGeom>
            <a:solidFill>
              <a:schemeClr val="bg2"/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755810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1403481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2064377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766691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1414362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2075258" y="161924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662414" y="526002"/>
              <a:ext cx="751948" cy="6246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31</a:t>
              </a:r>
              <a:endParaRPr lang="ru-RU" sz="3000" b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1455640" y="526002"/>
              <a:ext cx="847733" cy="431564"/>
              <a:chOff x="3514459" y="2671474"/>
              <a:chExt cx="847733" cy="431564"/>
            </a:xfrm>
          </p:grpSpPr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3756820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7" name="Скругленный прямоугольник 46"/>
              <p:cNvSpPr/>
              <p:nvPr/>
            </p:nvSpPr>
            <p:spPr>
              <a:xfrm>
                <a:off x="3879853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8" name="Скругленный прямоугольник 47"/>
              <p:cNvSpPr/>
              <p:nvPr/>
            </p:nvSpPr>
            <p:spPr>
              <a:xfrm>
                <a:off x="4001561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0" name="Скругленный прямоугольник 69"/>
              <p:cNvSpPr/>
              <p:nvPr/>
            </p:nvSpPr>
            <p:spPr>
              <a:xfrm>
                <a:off x="4124594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1" name="Скругленный прямоугольник 70"/>
              <p:cNvSpPr/>
              <p:nvPr/>
            </p:nvSpPr>
            <p:spPr>
              <a:xfrm>
                <a:off x="4246302" y="2671474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3" name="Скругленный прямоугольник 72"/>
              <p:cNvSpPr/>
              <p:nvPr/>
            </p:nvSpPr>
            <p:spPr>
              <a:xfrm>
                <a:off x="351445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4" name="Скругленный прямоугольник 73"/>
              <p:cNvSpPr/>
              <p:nvPr/>
            </p:nvSpPr>
            <p:spPr>
              <a:xfrm>
                <a:off x="3635111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5" name="Скругленный прямоугольник 74"/>
              <p:cNvSpPr/>
              <p:nvPr/>
            </p:nvSpPr>
            <p:spPr>
              <a:xfrm>
                <a:off x="375681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6" name="Скругленный прямоугольник 75"/>
              <p:cNvSpPr/>
              <p:nvPr/>
            </p:nvSpPr>
            <p:spPr>
              <a:xfrm>
                <a:off x="3879852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7" name="Скругленный прямоугольник 76"/>
              <p:cNvSpPr/>
              <p:nvPr/>
            </p:nvSpPr>
            <p:spPr>
              <a:xfrm>
                <a:off x="4001560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8" name="Скругленный прямоугольник 77"/>
              <p:cNvSpPr/>
              <p:nvPr/>
            </p:nvSpPr>
            <p:spPr>
              <a:xfrm>
                <a:off x="4124593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9" name="Скругленный прямоугольник 78"/>
              <p:cNvSpPr/>
              <p:nvPr/>
            </p:nvSpPr>
            <p:spPr>
              <a:xfrm>
                <a:off x="4246301" y="2760327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0" name="Скругленный прямоугольник 79"/>
              <p:cNvSpPr/>
              <p:nvPr/>
            </p:nvSpPr>
            <p:spPr>
              <a:xfrm>
                <a:off x="351578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1" name="Скругленный прямоугольник 80"/>
              <p:cNvSpPr/>
              <p:nvPr/>
            </p:nvSpPr>
            <p:spPr>
              <a:xfrm>
                <a:off x="3636437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2" name="Скругленный прямоугольник 81"/>
              <p:cNvSpPr/>
              <p:nvPr/>
            </p:nvSpPr>
            <p:spPr>
              <a:xfrm>
                <a:off x="375814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3" name="Скругленный прямоугольник 82"/>
              <p:cNvSpPr/>
              <p:nvPr/>
            </p:nvSpPr>
            <p:spPr>
              <a:xfrm>
                <a:off x="3881178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4" name="Скругленный прямоугольник 83"/>
              <p:cNvSpPr/>
              <p:nvPr/>
            </p:nvSpPr>
            <p:spPr>
              <a:xfrm>
                <a:off x="4002886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5" name="Скругленный прямоугольник 84"/>
              <p:cNvSpPr/>
              <p:nvPr/>
            </p:nvSpPr>
            <p:spPr>
              <a:xfrm>
                <a:off x="4125919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6" name="Скругленный прямоугольник 85"/>
              <p:cNvSpPr/>
              <p:nvPr/>
            </p:nvSpPr>
            <p:spPr>
              <a:xfrm>
                <a:off x="4247627" y="2847760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7" name="Скругленный прямоугольник 86"/>
              <p:cNvSpPr/>
              <p:nvPr/>
            </p:nvSpPr>
            <p:spPr>
              <a:xfrm>
                <a:off x="351578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8" name="Скругленный прямоугольник 87"/>
              <p:cNvSpPr/>
              <p:nvPr/>
            </p:nvSpPr>
            <p:spPr>
              <a:xfrm>
                <a:off x="3636436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9" name="Скругленный прямоугольник 88"/>
              <p:cNvSpPr/>
              <p:nvPr/>
            </p:nvSpPr>
            <p:spPr>
              <a:xfrm>
                <a:off x="375814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0" name="Скругленный прямоугольник 89"/>
              <p:cNvSpPr/>
              <p:nvPr/>
            </p:nvSpPr>
            <p:spPr>
              <a:xfrm>
                <a:off x="3881177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1" name="Скругленный прямоугольник 90"/>
              <p:cNvSpPr/>
              <p:nvPr/>
            </p:nvSpPr>
            <p:spPr>
              <a:xfrm>
                <a:off x="4002885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2" name="Скругленный прямоугольник 91"/>
              <p:cNvSpPr/>
              <p:nvPr/>
            </p:nvSpPr>
            <p:spPr>
              <a:xfrm>
                <a:off x="4125918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3" name="Скругленный прямоугольник 92"/>
              <p:cNvSpPr/>
              <p:nvPr/>
            </p:nvSpPr>
            <p:spPr>
              <a:xfrm>
                <a:off x="4247626" y="2935193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4" name="Скругленный прямоугольник 93"/>
              <p:cNvSpPr/>
              <p:nvPr/>
            </p:nvSpPr>
            <p:spPr>
              <a:xfrm>
                <a:off x="351578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5" name="Скругленный прямоугольник 94"/>
              <p:cNvSpPr/>
              <p:nvPr/>
            </p:nvSpPr>
            <p:spPr>
              <a:xfrm>
                <a:off x="3636436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6" name="Скругленный прямоугольник 95"/>
              <p:cNvSpPr/>
              <p:nvPr/>
            </p:nvSpPr>
            <p:spPr>
              <a:xfrm>
                <a:off x="375814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7" name="Скругленный прямоугольник 96"/>
              <p:cNvSpPr/>
              <p:nvPr/>
            </p:nvSpPr>
            <p:spPr>
              <a:xfrm>
                <a:off x="3881177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8" name="Скругленный прямоугольник 97"/>
              <p:cNvSpPr/>
              <p:nvPr/>
            </p:nvSpPr>
            <p:spPr>
              <a:xfrm>
                <a:off x="4002885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</p:grpSp>
        <p:sp>
          <p:nvSpPr>
            <p:cNvPr id="101" name="Скругленный прямоугольник 100"/>
            <p:cNvSpPr/>
            <p:nvPr/>
          </p:nvSpPr>
          <p:spPr>
            <a:xfrm>
              <a:off x="1452997" y="980634"/>
              <a:ext cx="850376" cy="17000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50" b="1" i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мая</a:t>
              </a:r>
              <a:endParaRPr lang="ru-RU" sz="1050" b="1" i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587375" y="481329"/>
              <a:ext cx="1743455" cy="0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538" y="2070787"/>
            <a:ext cx="4543486" cy="28353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361211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3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4739878" y="6147594"/>
            <a:ext cx="2645568" cy="54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62394" y="6163099"/>
            <a:ext cx="3755923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ru-RU" sz="900" i="1" dirty="0">
                <a:solidFill>
                  <a:srgbClr val="00B050"/>
                </a:solidFill>
              </a:rPr>
              <a:t>398035 Липецкая область, </a:t>
            </a:r>
            <a:r>
              <a:rPr lang="ru-RU" sz="900" i="1" dirty="0" smtClean="0">
                <a:solidFill>
                  <a:srgbClr val="00B050"/>
                </a:solidFill>
              </a:rPr>
              <a:t>г</a:t>
            </a:r>
            <a:r>
              <a:rPr lang="ru-RU" sz="900" i="1" dirty="0">
                <a:solidFill>
                  <a:srgbClr val="00B050"/>
                </a:solidFill>
              </a:rPr>
              <a:t>. Липецк, ул. Циолковского, д. </a:t>
            </a:r>
            <a:r>
              <a:rPr lang="ru-RU" sz="900" i="1" dirty="0" smtClean="0">
                <a:solidFill>
                  <a:srgbClr val="00B050"/>
                </a:solidFill>
              </a:rPr>
              <a:t>18</a:t>
            </a: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Телефон:+7(4742)32-94-60  </a:t>
            </a:r>
            <a:endParaRPr lang="en-US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endParaRPr lang="ru-RU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Е</a:t>
            </a:r>
            <a:r>
              <a:rPr lang="en-US" sz="900" i="1" dirty="0" smtClean="0">
                <a:solidFill>
                  <a:srgbClr val="00B050"/>
                </a:solidFill>
              </a:rPr>
              <a:t>-mail: 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4"/>
              </a:rPr>
              <a:t>admiuu@mail.ru</a:t>
            </a:r>
            <a:endParaRPr lang="ru-RU" sz="900" i="1" dirty="0" smtClean="0">
              <a:solidFill>
                <a:srgbClr val="70AD47">
                  <a:lumMod val="75000"/>
                </a:srgbClr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Сайт</a:t>
            </a:r>
            <a:r>
              <a:rPr lang="en-US" sz="900" i="1" dirty="0" smtClean="0">
                <a:solidFill>
                  <a:srgbClr val="00B050"/>
                </a:solidFill>
              </a:rPr>
              <a:t>: 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5"/>
              </a:rPr>
              <a:t>http</a:t>
            </a:r>
            <a:r>
              <a:rPr lang="en-US" sz="900" i="1" dirty="0">
                <a:solidFill>
                  <a:srgbClr val="70AD47">
                    <a:lumMod val="75000"/>
                  </a:srgbClr>
                </a:solidFill>
                <a:hlinkClick r:id="rId5"/>
              </a:rPr>
              <a:t>://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5"/>
              </a:rPr>
              <a:t>www.iro48.ru</a:t>
            </a:r>
            <a:endParaRPr lang="ru-RU" sz="900" i="1" dirty="0" smtClean="0">
              <a:solidFill>
                <a:srgbClr val="70AD47">
                  <a:lumMod val="75000"/>
                </a:srgbClr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-174171" y="44227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Скругленный прямоугольник 104"/>
          <p:cNvSpPr/>
          <p:nvPr/>
        </p:nvSpPr>
        <p:spPr>
          <a:xfrm>
            <a:off x="4864100" y="1190247"/>
            <a:ext cx="7216531" cy="4915292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i="1" dirty="0">
                <a:solidFill>
                  <a:srgbClr val="003366"/>
                </a:solidFill>
              </a:rPr>
              <a:t> </a:t>
            </a:r>
            <a:r>
              <a:rPr lang="ru-RU" sz="2200" i="1" dirty="0" smtClean="0">
                <a:solidFill>
                  <a:srgbClr val="003366"/>
                </a:solidFill>
              </a:rPr>
              <a:t>   </a:t>
            </a:r>
            <a:endParaRPr lang="ru-RU" sz="2200" i="1" dirty="0" smtClean="0">
              <a:solidFill>
                <a:srgbClr val="003366"/>
              </a:solidFill>
            </a:endParaRPr>
          </a:p>
          <a:p>
            <a:pPr algn="just"/>
            <a:r>
              <a:rPr lang="ru-RU" sz="2200" i="1" dirty="0">
                <a:solidFill>
                  <a:srgbClr val="003366"/>
                </a:solidFill>
              </a:rPr>
              <a:t> </a:t>
            </a:r>
            <a:r>
              <a:rPr lang="ru-RU" sz="2200" i="1" dirty="0" smtClean="0">
                <a:solidFill>
                  <a:srgbClr val="003366"/>
                </a:solidFill>
              </a:rPr>
              <a:t>   </a:t>
            </a:r>
            <a:r>
              <a:rPr lang="ru-RU" sz="2200" i="1" dirty="0" smtClean="0">
                <a:solidFill>
                  <a:srgbClr val="003366"/>
                </a:solidFill>
              </a:rPr>
              <a:t> </a:t>
            </a:r>
            <a:r>
              <a:rPr lang="ru-RU" sz="26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Выдающийся </a:t>
            </a:r>
            <a:r>
              <a:rPr lang="ru-RU" sz="26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пианист и педагог К. Н. Игумнов родился 1 мая 1873 года </a:t>
            </a:r>
            <a:r>
              <a:rPr lang="ru-RU" sz="26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6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купеческой </a:t>
            </a:r>
            <a:r>
              <a:rPr lang="ru-RU" sz="26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семье </a:t>
            </a:r>
            <a:r>
              <a:rPr lang="ru-RU" sz="26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6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городе </a:t>
            </a:r>
            <a:r>
              <a:rPr lang="ru-RU" sz="26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Лебедяни, где провел детские годы.</a:t>
            </a:r>
          </a:p>
          <a:p>
            <a:pPr algn="just"/>
            <a:endParaRPr lang="ru-RU" sz="2600" dirty="0" smtClean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6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Именем </a:t>
            </a:r>
            <a:r>
              <a:rPr lang="ru-RU" sz="26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выдающегося пианиста и педагога  названы Липецкий областной колледж искусств и музыкальная школа в Лебедяни. С 1993 года в Липецке проводится конкурс-фестиваль юных пианистов имени К. Н. Игумнова, который в 1999 году получил статус всероссийского, в 2005 – международного. </a:t>
            </a:r>
          </a:p>
          <a:p>
            <a:pPr algn="just"/>
            <a:r>
              <a:rPr lang="ru-RU" sz="28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2750185" y="134215"/>
            <a:ext cx="9213840" cy="986595"/>
          </a:xfrm>
          <a:prstGeom prst="roundRect">
            <a:avLst>
              <a:gd name="adj" fmla="val 4379"/>
            </a:avLst>
          </a:prstGeom>
          <a:noFill/>
          <a:ln w="38100" cmpd="sng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 algn="ctr"/>
            <a:r>
              <a:rPr lang="ru-RU" sz="3600" b="1" i="1" dirty="0">
                <a:solidFill>
                  <a:srgbClr val="00B050"/>
                </a:solidFill>
              </a:rPr>
              <a:t>Игумнов Константин Николаевич </a:t>
            </a:r>
            <a:endParaRPr lang="ru-RU" sz="3600" b="1" i="1" dirty="0" smtClean="0">
              <a:solidFill>
                <a:srgbClr val="00B050"/>
              </a:solidFill>
            </a:endParaRPr>
          </a:p>
          <a:p>
            <a:pPr indent="457200" algn="ctr"/>
            <a:r>
              <a:rPr lang="ru-RU" sz="3600" b="1" i="1" dirty="0" smtClean="0">
                <a:solidFill>
                  <a:srgbClr val="00B050"/>
                </a:solidFill>
              </a:rPr>
              <a:t>(1873-1948)</a:t>
            </a:r>
            <a:endParaRPr lang="ru-RU" sz="3600" b="1" i="1" dirty="0">
              <a:solidFill>
                <a:srgbClr val="00B050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864100" y="1163539"/>
            <a:ext cx="25400" cy="4593964"/>
          </a:xfrm>
          <a:prstGeom prst="line">
            <a:avLst/>
          </a:prstGeom>
          <a:ln w="3175">
            <a:solidFill>
              <a:schemeClr val="accent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-440515" y="6120369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2704337" y="1023713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551554" y="34924"/>
            <a:ext cx="1816100" cy="1128615"/>
            <a:chOff x="551554" y="161924"/>
            <a:chExt cx="1816100" cy="112861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551554" y="265895"/>
              <a:ext cx="1816100" cy="1024644"/>
            </a:xfrm>
            <a:prstGeom prst="roundRect">
              <a:avLst/>
            </a:prstGeom>
            <a:solidFill>
              <a:schemeClr val="bg2"/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755810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1403481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2064377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766691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1414362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2075258" y="161924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662414" y="526002"/>
              <a:ext cx="751948" cy="6246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1</a:t>
              </a:r>
              <a:endParaRPr lang="ru-RU" sz="3000" b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1455640" y="526002"/>
              <a:ext cx="847733" cy="431564"/>
              <a:chOff x="3514459" y="2671474"/>
              <a:chExt cx="847733" cy="431564"/>
            </a:xfrm>
          </p:grpSpPr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3756820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7" name="Скругленный прямоугольник 46"/>
              <p:cNvSpPr/>
              <p:nvPr/>
            </p:nvSpPr>
            <p:spPr>
              <a:xfrm>
                <a:off x="3879853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8" name="Скругленный прямоугольник 47"/>
              <p:cNvSpPr/>
              <p:nvPr/>
            </p:nvSpPr>
            <p:spPr>
              <a:xfrm>
                <a:off x="4001561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0" name="Скругленный прямоугольник 69"/>
              <p:cNvSpPr/>
              <p:nvPr/>
            </p:nvSpPr>
            <p:spPr>
              <a:xfrm>
                <a:off x="4124594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1" name="Скругленный прямоугольник 70"/>
              <p:cNvSpPr/>
              <p:nvPr/>
            </p:nvSpPr>
            <p:spPr>
              <a:xfrm>
                <a:off x="4246302" y="2671474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3" name="Скругленный прямоугольник 72"/>
              <p:cNvSpPr/>
              <p:nvPr/>
            </p:nvSpPr>
            <p:spPr>
              <a:xfrm>
                <a:off x="351445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4" name="Скругленный прямоугольник 73"/>
              <p:cNvSpPr/>
              <p:nvPr/>
            </p:nvSpPr>
            <p:spPr>
              <a:xfrm>
                <a:off x="3635111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5" name="Скругленный прямоугольник 74"/>
              <p:cNvSpPr/>
              <p:nvPr/>
            </p:nvSpPr>
            <p:spPr>
              <a:xfrm>
                <a:off x="375681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6" name="Скругленный прямоугольник 75"/>
              <p:cNvSpPr/>
              <p:nvPr/>
            </p:nvSpPr>
            <p:spPr>
              <a:xfrm>
                <a:off x="3879852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7" name="Скругленный прямоугольник 76"/>
              <p:cNvSpPr/>
              <p:nvPr/>
            </p:nvSpPr>
            <p:spPr>
              <a:xfrm>
                <a:off x="4001560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8" name="Скругленный прямоугольник 77"/>
              <p:cNvSpPr/>
              <p:nvPr/>
            </p:nvSpPr>
            <p:spPr>
              <a:xfrm>
                <a:off x="4124593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9" name="Скругленный прямоугольник 78"/>
              <p:cNvSpPr/>
              <p:nvPr/>
            </p:nvSpPr>
            <p:spPr>
              <a:xfrm>
                <a:off x="4246301" y="2760327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0" name="Скругленный прямоугольник 79"/>
              <p:cNvSpPr/>
              <p:nvPr/>
            </p:nvSpPr>
            <p:spPr>
              <a:xfrm>
                <a:off x="351578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1" name="Скругленный прямоугольник 80"/>
              <p:cNvSpPr/>
              <p:nvPr/>
            </p:nvSpPr>
            <p:spPr>
              <a:xfrm>
                <a:off x="3636437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2" name="Скругленный прямоугольник 81"/>
              <p:cNvSpPr/>
              <p:nvPr/>
            </p:nvSpPr>
            <p:spPr>
              <a:xfrm>
                <a:off x="375814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3" name="Скругленный прямоугольник 82"/>
              <p:cNvSpPr/>
              <p:nvPr/>
            </p:nvSpPr>
            <p:spPr>
              <a:xfrm>
                <a:off x="3881178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4" name="Скругленный прямоугольник 83"/>
              <p:cNvSpPr/>
              <p:nvPr/>
            </p:nvSpPr>
            <p:spPr>
              <a:xfrm>
                <a:off x="4002886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5" name="Скругленный прямоугольник 84"/>
              <p:cNvSpPr/>
              <p:nvPr/>
            </p:nvSpPr>
            <p:spPr>
              <a:xfrm>
                <a:off x="4125919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6" name="Скругленный прямоугольник 85"/>
              <p:cNvSpPr/>
              <p:nvPr/>
            </p:nvSpPr>
            <p:spPr>
              <a:xfrm>
                <a:off x="4247627" y="2847760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7" name="Скругленный прямоугольник 86"/>
              <p:cNvSpPr/>
              <p:nvPr/>
            </p:nvSpPr>
            <p:spPr>
              <a:xfrm>
                <a:off x="351578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8" name="Скругленный прямоугольник 87"/>
              <p:cNvSpPr/>
              <p:nvPr/>
            </p:nvSpPr>
            <p:spPr>
              <a:xfrm>
                <a:off x="3636436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9" name="Скругленный прямоугольник 88"/>
              <p:cNvSpPr/>
              <p:nvPr/>
            </p:nvSpPr>
            <p:spPr>
              <a:xfrm>
                <a:off x="375814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0" name="Скругленный прямоугольник 89"/>
              <p:cNvSpPr/>
              <p:nvPr/>
            </p:nvSpPr>
            <p:spPr>
              <a:xfrm>
                <a:off x="3881177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1" name="Скругленный прямоугольник 90"/>
              <p:cNvSpPr/>
              <p:nvPr/>
            </p:nvSpPr>
            <p:spPr>
              <a:xfrm>
                <a:off x="4002885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2" name="Скругленный прямоугольник 91"/>
              <p:cNvSpPr/>
              <p:nvPr/>
            </p:nvSpPr>
            <p:spPr>
              <a:xfrm>
                <a:off x="4125918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3" name="Скругленный прямоугольник 92"/>
              <p:cNvSpPr/>
              <p:nvPr/>
            </p:nvSpPr>
            <p:spPr>
              <a:xfrm>
                <a:off x="4247626" y="2935193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4" name="Скругленный прямоугольник 93"/>
              <p:cNvSpPr/>
              <p:nvPr/>
            </p:nvSpPr>
            <p:spPr>
              <a:xfrm>
                <a:off x="351578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5" name="Скругленный прямоугольник 94"/>
              <p:cNvSpPr/>
              <p:nvPr/>
            </p:nvSpPr>
            <p:spPr>
              <a:xfrm>
                <a:off x="3636436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6" name="Скругленный прямоугольник 95"/>
              <p:cNvSpPr/>
              <p:nvPr/>
            </p:nvSpPr>
            <p:spPr>
              <a:xfrm>
                <a:off x="375814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7" name="Скругленный прямоугольник 96"/>
              <p:cNvSpPr/>
              <p:nvPr/>
            </p:nvSpPr>
            <p:spPr>
              <a:xfrm>
                <a:off x="3881177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8" name="Скругленный прямоугольник 97"/>
              <p:cNvSpPr/>
              <p:nvPr/>
            </p:nvSpPr>
            <p:spPr>
              <a:xfrm>
                <a:off x="4002885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</p:grpSp>
        <p:sp>
          <p:nvSpPr>
            <p:cNvPr id="101" name="Скругленный прямоугольник 100"/>
            <p:cNvSpPr/>
            <p:nvPr/>
          </p:nvSpPr>
          <p:spPr>
            <a:xfrm>
              <a:off x="1452997" y="980634"/>
              <a:ext cx="850376" cy="17000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i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мая</a:t>
              </a:r>
              <a:endParaRPr lang="ru-RU" sz="1200" b="1" i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587375" y="481329"/>
              <a:ext cx="1743455" cy="0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691" y="1293104"/>
            <a:ext cx="3405857" cy="47095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87550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3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4739878" y="6147594"/>
            <a:ext cx="2645568" cy="54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62394" y="6163099"/>
            <a:ext cx="3755923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ru-RU" sz="900" i="1" dirty="0">
                <a:solidFill>
                  <a:srgbClr val="00B050"/>
                </a:solidFill>
              </a:rPr>
              <a:t>398035 Липецкая область, </a:t>
            </a:r>
            <a:r>
              <a:rPr lang="ru-RU" sz="900" i="1" dirty="0" smtClean="0">
                <a:solidFill>
                  <a:srgbClr val="00B050"/>
                </a:solidFill>
              </a:rPr>
              <a:t>г</a:t>
            </a:r>
            <a:r>
              <a:rPr lang="ru-RU" sz="900" i="1" dirty="0">
                <a:solidFill>
                  <a:srgbClr val="00B050"/>
                </a:solidFill>
              </a:rPr>
              <a:t>. Липецк, ул. Циолковского, д. </a:t>
            </a:r>
            <a:r>
              <a:rPr lang="ru-RU" sz="900" i="1" dirty="0" smtClean="0">
                <a:solidFill>
                  <a:srgbClr val="00B050"/>
                </a:solidFill>
              </a:rPr>
              <a:t>18</a:t>
            </a: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Телефон:+7(4742)32-94-60  </a:t>
            </a:r>
            <a:endParaRPr lang="en-US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endParaRPr lang="ru-RU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Е</a:t>
            </a:r>
            <a:r>
              <a:rPr lang="en-US" sz="900" i="1" dirty="0" smtClean="0">
                <a:solidFill>
                  <a:srgbClr val="00B050"/>
                </a:solidFill>
              </a:rPr>
              <a:t>-mail: 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4"/>
              </a:rPr>
              <a:t>admiuu@mail.ru</a:t>
            </a:r>
            <a:endParaRPr lang="ru-RU" sz="900" i="1" dirty="0" smtClean="0">
              <a:solidFill>
                <a:srgbClr val="70AD47">
                  <a:lumMod val="75000"/>
                </a:srgbClr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Сайт</a:t>
            </a:r>
            <a:r>
              <a:rPr lang="en-US" sz="900" i="1" dirty="0" smtClean="0">
                <a:solidFill>
                  <a:srgbClr val="00B050"/>
                </a:solidFill>
              </a:rPr>
              <a:t>: 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5"/>
              </a:rPr>
              <a:t>http</a:t>
            </a:r>
            <a:r>
              <a:rPr lang="en-US" sz="900" i="1" dirty="0">
                <a:solidFill>
                  <a:srgbClr val="70AD47">
                    <a:lumMod val="75000"/>
                  </a:srgbClr>
                </a:solidFill>
                <a:hlinkClick r:id="rId5"/>
              </a:rPr>
              <a:t>://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5"/>
              </a:rPr>
              <a:t>www.iro48.ru</a:t>
            </a:r>
            <a:endParaRPr lang="ru-RU" sz="900" i="1" dirty="0" smtClean="0">
              <a:solidFill>
                <a:srgbClr val="70AD47">
                  <a:lumMod val="75000"/>
                </a:srgbClr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-174171" y="44227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Скругленный прямоугольник 104"/>
          <p:cNvSpPr/>
          <p:nvPr/>
        </p:nvSpPr>
        <p:spPr>
          <a:xfrm>
            <a:off x="4864100" y="1190247"/>
            <a:ext cx="7099925" cy="4915292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i="1" dirty="0">
                <a:solidFill>
                  <a:srgbClr val="003366"/>
                </a:solidFill>
              </a:rPr>
              <a:t> </a:t>
            </a:r>
            <a:r>
              <a:rPr lang="ru-RU" sz="2200" i="1" dirty="0" smtClean="0">
                <a:solidFill>
                  <a:srgbClr val="003366"/>
                </a:solidFill>
              </a:rPr>
              <a:t>     </a:t>
            </a:r>
            <a:r>
              <a:rPr lang="ru-RU" sz="26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Русский </a:t>
            </a:r>
            <a:r>
              <a:rPr lang="ru-RU" sz="26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религиозный философ, литературный критик и публицист В. В. Розанов родился 2 мая 1856 г. в г. Ветлуге Костромской </a:t>
            </a:r>
            <a:r>
              <a:rPr lang="ru-RU" sz="26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губернии.</a:t>
            </a:r>
          </a:p>
          <a:p>
            <a:pPr algn="just"/>
            <a:r>
              <a:rPr lang="ru-RU" sz="26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26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6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1887-1891 годах он преподавал историю и географию в </a:t>
            </a:r>
            <a:r>
              <a:rPr lang="ru-RU" sz="26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Елецкой </a:t>
            </a:r>
            <a:r>
              <a:rPr lang="ru-RU" sz="26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мужской гимназии. Елец стал началом его вступления в большую литературу. В Ельце складывалось мировоззрение писателя-философа, здесь он пересмотрел свои взгляды на православие</a:t>
            </a:r>
            <a:r>
              <a:rPr lang="ru-RU" sz="26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6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2750185" y="134215"/>
            <a:ext cx="9213840" cy="759267"/>
          </a:xfrm>
          <a:prstGeom prst="roundRect">
            <a:avLst>
              <a:gd name="adj" fmla="val 4379"/>
            </a:avLst>
          </a:prstGeom>
          <a:noFill/>
          <a:ln w="38100" cmpd="sng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 algn="ctr"/>
            <a:r>
              <a:rPr lang="ru-RU" sz="3600" b="1" i="1" dirty="0" smtClean="0">
                <a:solidFill>
                  <a:srgbClr val="00B050"/>
                </a:solidFill>
              </a:rPr>
              <a:t>Василий Васильевич Розанов </a:t>
            </a:r>
            <a:r>
              <a:rPr lang="ru-RU" sz="3600" b="1" i="1" dirty="0">
                <a:solidFill>
                  <a:srgbClr val="00B050"/>
                </a:solidFill>
              </a:rPr>
              <a:t>(</a:t>
            </a:r>
            <a:r>
              <a:rPr lang="ru-RU" sz="3600" b="1" i="1" dirty="0" smtClean="0">
                <a:solidFill>
                  <a:srgbClr val="00B050"/>
                </a:solidFill>
              </a:rPr>
              <a:t>1856 –1919)</a:t>
            </a:r>
            <a:endParaRPr lang="ru-RU" sz="3600" b="1" i="1" dirty="0">
              <a:solidFill>
                <a:srgbClr val="00B050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864100" y="1163539"/>
            <a:ext cx="25400" cy="4593964"/>
          </a:xfrm>
          <a:prstGeom prst="line">
            <a:avLst/>
          </a:prstGeom>
          <a:ln w="3175">
            <a:solidFill>
              <a:schemeClr val="accent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-440515" y="6120369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2704337" y="1023713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551554" y="34924"/>
            <a:ext cx="1816100" cy="1128615"/>
            <a:chOff x="551554" y="161924"/>
            <a:chExt cx="1816100" cy="112861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551554" y="265895"/>
              <a:ext cx="1816100" cy="1024644"/>
            </a:xfrm>
            <a:prstGeom prst="roundRect">
              <a:avLst/>
            </a:prstGeom>
            <a:solidFill>
              <a:schemeClr val="bg2"/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755810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1403481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2064377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766691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1414362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2075258" y="161924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662414" y="526002"/>
              <a:ext cx="751948" cy="6246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2</a:t>
              </a:r>
              <a:endParaRPr lang="ru-RU" sz="3000" b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1455640" y="526002"/>
              <a:ext cx="847733" cy="431564"/>
              <a:chOff x="3514459" y="2671474"/>
              <a:chExt cx="847733" cy="431564"/>
            </a:xfrm>
          </p:grpSpPr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3756820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7" name="Скругленный прямоугольник 46"/>
              <p:cNvSpPr/>
              <p:nvPr/>
            </p:nvSpPr>
            <p:spPr>
              <a:xfrm>
                <a:off x="3879853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8" name="Скругленный прямоугольник 47"/>
              <p:cNvSpPr/>
              <p:nvPr/>
            </p:nvSpPr>
            <p:spPr>
              <a:xfrm>
                <a:off x="4001561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0" name="Скругленный прямоугольник 69"/>
              <p:cNvSpPr/>
              <p:nvPr/>
            </p:nvSpPr>
            <p:spPr>
              <a:xfrm>
                <a:off x="4124594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1" name="Скругленный прямоугольник 70"/>
              <p:cNvSpPr/>
              <p:nvPr/>
            </p:nvSpPr>
            <p:spPr>
              <a:xfrm>
                <a:off x="4246302" y="2671474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3" name="Скругленный прямоугольник 72"/>
              <p:cNvSpPr/>
              <p:nvPr/>
            </p:nvSpPr>
            <p:spPr>
              <a:xfrm>
                <a:off x="351445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4" name="Скругленный прямоугольник 73"/>
              <p:cNvSpPr/>
              <p:nvPr/>
            </p:nvSpPr>
            <p:spPr>
              <a:xfrm>
                <a:off x="3635111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5" name="Скругленный прямоугольник 74"/>
              <p:cNvSpPr/>
              <p:nvPr/>
            </p:nvSpPr>
            <p:spPr>
              <a:xfrm>
                <a:off x="375681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6" name="Скругленный прямоугольник 75"/>
              <p:cNvSpPr/>
              <p:nvPr/>
            </p:nvSpPr>
            <p:spPr>
              <a:xfrm>
                <a:off x="3879852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7" name="Скругленный прямоугольник 76"/>
              <p:cNvSpPr/>
              <p:nvPr/>
            </p:nvSpPr>
            <p:spPr>
              <a:xfrm>
                <a:off x="4001560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8" name="Скругленный прямоугольник 77"/>
              <p:cNvSpPr/>
              <p:nvPr/>
            </p:nvSpPr>
            <p:spPr>
              <a:xfrm>
                <a:off x="4124593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9" name="Скругленный прямоугольник 78"/>
              <p:cNvSpPr/>
              <p:nvPr/>
            </p:nvSpPr>
            <p:spPr>
              <a:xfrm>
                <a:off x="4246301" y="2760327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0" name="Скругленный прямоугольник 79"/>
              <p:cNvSpPr/>
              <p:nvPr/>
            </p:nvSpPr>
            <p:spPr>
              <a:xfrm>
                <a:off x="351578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1" name="Скругленный прямоугольник 80"/>
              <p:cNvSpPr/>
              <p:nvPr/>
            </p:nvSpPr>
            <p:spPr>
              <a:xfrm>
                <a:off x="3636437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2" name="Скругленный прямоугольник 81"/>
              <p:cNvSpPr/>
              <p:nvPr/>
            </p:nvSpPr>
            <p:spPr>
              <a:xfrm>
                <a:off x="375814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3" name="Скругленный прямоугольник 82"/>
              <p:cNvSpPr/>
              <p:nvPr/>
            </p:nvSpPr>
            <p:spPr>
              <a:xfrm>
                <a:off x="3881178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4" name="Скругленный прямоугольник 83"/>
              <p:cNvSpPr/>
              <p:nvPr/>
            </p:nvSpPr>
            <p:spPr>
              <a:xfrm>
                <a:off x="4002886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5" name="Скругленный прямоугольник 84"/>
              <p:cNvSpPr/>
              <p:nvPr/>
            </p:nvSpPr>
            <p:spPr>
              <a:xfrm>
                <a:off x="4125919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6" name="Скругленный прямоугольник 85"/>
              <p:cNvSpPr/>
              <p:nvPr/>
            </p:nvSpPr>
            <p:spPr>
              <a:xfrm>
                <a:off x="4247627" y="2847760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7" name="Скругленный прямоугольник 86"/>
              <p:cNvSpPr/>
              <p:nvPr/>
            </p:nvSpPr>
            <p:spPr>
              <a:xfrm>
                <a:off x="351578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8" name="Скругленный прямоугольник 87"/>
              <p:cNvSpPr/>
              <p:nvPr/>
            </p:nvSpPr>
            <p:spPr>
              <a:xfrm>
                <a:off x="3636436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9" name="Скругленный прямоугольник 88"/>
              <p:cNvSpPr/>
              <p:nvPr/>
            </p:nvSpPr>
            <p:spPr>
              <a:xfrm>
                <a:off x="375814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0" name="Скругленный прямоугольник 89"/>
              <p:cNvSpPr/>
              <p:nvPr/>
            </p:nvSpPr>
            <p:spPr>
              <a:xfrm>
                <a:off x="3881177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1" name="Скругленный прямоугольник 90"/>
              <p:cNvSpPr/>
              <p:nvPr/>
            </p:nvSpPr>
            <p:spPr>
              <a:xfrm>
                <a:off x="4002885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2" name="Скругленный прямоугольник 91"/>
              <p:cNvSpPr/>
              <p:nvPr/>
            </p:nvSpPr>
            <p:spPr>
              <a:xfrm>
                <a:off x="4125918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3" name="Скругленный прямоугольник 92"/>
              <p:cNvSpPr/>
              <p:nvPr/>
            </p:nvSpPr>
            <p:spPr>
              <a:xfrm>
                <a:off x="4247626" y="2935193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4" name="Скругленный прямоугольник 93"/>
              <p:cNvSpPr/>
              <p:nvPr/>
            </p:nvSpPr>
            <p:spPr>
              <a:xfrm>
                <a:off x="351578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5" name="Скругленный прямоугольник 94"/>
              <p:cNvSpPr/>
              <p:nvPr/>
            </p:nvSpPr>
            <p:spPr>
              <a:xfrm>
                <a:off x="3636436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6" name="Скругленный прямоугольник 95"/>
              <p:cNvSpPr/>
              <p:nvPr/>
            </p:nvSpPr>
            <p:spPr>
              <a:xfrm>
                <a:off x="375814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7" name="Скругленный прямоугольник 96"/>
              <p:cNvSpPr/>
              <p:nvPr/>
            </p:nvSpPr>
            <p:spPr>
              <a:xfrm>
                <a:off x="3881177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8" name="Скругленный прямоугольник 97"/>
              <p:cNvSpPr/>
              <p:nvPr/>
            </p:nvSpPr>
            <p:spPr>
              <a:xfrm>
                <a:off x="4002885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</p:grpSp>
        <p:sp>
          <p:nvSpPr>
            <p:cNvPr id="101" name="Скругленный прямоугольник 100"/>
            <p:cNvSpPr/>
            <p:nvPr/>
          </p:nvSpPr>
          <p:spPr>
            <a:xfrm>
              <a:off x="1452997" y="980634"/>
              <a:ext cx="850376" cy="17000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i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мая</a:t>
              </a:r>
              <a:endParaRPr lang="ru-RU" sz="1200" b="1" i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587375" y="481329"/>
              <a:ext cx="1743455" cy="0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414" y="1273796"/>
            <a:ext cx="3575448" cy="47481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863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3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4739878" y="6147594"/>
            <a:ext cx="2645568" cy="54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62394" y="6163099"/>
            <a:ext cx="3755923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ru-RU" sz="900" i="1" dirty="0">
                <a:solidFill>
                  <a:srgbClr val="00B050"/>
                </a:solidFill>
              </a:rPr>
              <a:t>398035 Липецкая область, </a:t>
            </a:r>
            <a:r>
              <a:rPr lang="ru-RU" sz="900" i="1" dirty="0" smtClean="0">
                <a:solidFill>
                  <a:srgbClr val="00B050"/>
                </a:solidFill>
              </a:rPr>
              <a:t>г</a:t>
            </a:r>
            <a:r>
              <a:rPr lang="ru-RU" sz="900" i="1" dirty="0">
                <a:solidFill>
                  <a:srgbClr val="00B050"/>
                </a:solidFill>
              </a:rPr>
              <a:t>. Липецк, ул. Циолковского, д. </a:t>
            </a:r>
            <a:r>
              <a:rPr lang="ru-RU" sz="900" i="1" dirty="0" smtClean="0">
                <a:solidFill>
                  <a:srgbClr val="00B050"/>
                </a:solidFill>
              </a:rPr>
              <a:t>18</a:t>
            </a: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Телефон:+7(4742)32-94-60  </a:t>
            </a:r>
            <a:endParaRPr lang="en-US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endParaRPr lang="ru-RU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Е</a:t>
            </a:r>
            <a:r>
              <a:rPr lang="en-US" sz="900" i="1" dirty="0" smtClean="0">
                <a:solidFill>
                  <a:srgbClr val="00B050"/>
                </a:solidFill>
              </a:rPr>
              <a:t>-mail: 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3"/>
              </a:rPr>
              <a:t>admiuu@mail.ru</a:t>
            </a:r>
            <a:endParaRPr lang="ru-RU" sz="900" i="1" dirty="0" smtClean="0">
              <a:solidFill>
                <a:srgbClr val="70AD47">
                  <a:lumMod val="75000"/>
                </a:srgbClr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Сайт</a:t>
            </a:r>
            <a:r>
              <a:rPr lang="en-US" sz="900" i="1" dirty="0" smtClean="0">
                <a:solidFill>
                  <a:srgbClr val="00B050"/>
                </a:solidFill>
              </a:rPr>
              <a:t>: 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4"/>
              </a:rPr>
              <a:t>http</a:t>
            </a:r>
            <a:r>
              <a:rPr lang="en-US" sz="900" i="1" dirty="0">
                <a:solidFill>
                  <a:srgbClr val="70AD47">
                    <a:lumMod val="75000"/>
                  </a:srgbClr>
                </a:solidFill>
                <a:hlinkClick r:id="rId4"/>
              </a:rPr>
              <a:t>://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4"/>
              </a:rPr>
              <a:t>www.iro48.ru</a:t>
            </a:r>
            <a:endParaRPr lang="ru-RU" sz="900" i="1" dirty="0" smtClean="0">
              <a:solidFill>
                <a:srgbClr val="70AD47">
                  <a:lumMod val="75000"/>
                </a:srgbClr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-174171" y="44227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Скругленный прямоугольник 104"/>
          <p:cNvSpPr/>
          <p:nvPr/>
        </p:nvSpPr>
        <p:spPr>
          <a:xfrm>
            <a:off x="4889500" y="1074914"/>
            <a:ext cx="7197997" cy="5002725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i="1" dirty="0">
                <a:solidFill>
                  <a:srgbClr val="003366"/>
                </a:solidFill>
              </a:rPr>
              <a:t> </a:t>
            </a:r>
            <a:r>
              <a:rPr lang="ru-RU" sz="2200" i="1" dirty="0" smtClean="0">
                <a:solidFill>
                  <a:srgbClr val="003366"/>
                </a:solidFill>
              </a:rPr>
              <a:t>  </a:t>
            </a:r>
            <a:r>
              <a:rPr lang="ru-RU" sz="28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26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 </a:t>
            </a:r>
            <a:r>
              <a:rPr lang="ru-RU" sz="26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война изменила ход мировой истории, судьбы людей и карту мира. Наш народ противостоял мощному натиску высокоорганизованного и хорошо вооружённого противника — нацистской Германии и её союзников. Мы выстояли и победили. </a:t>
            </a:r>
            <a:endParaRPr lang="ru-RU" sz="2600" dirty="0" smtClean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6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</a:t>
            </a:r>
            <a:r>
              <a:rPr lang="ru-RU" sz="2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Победы </a:t>
            </a:r>
            <a:r>
              <a:rPr lang="ru-RU" sz="26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это праздник, объединяющий поколения. Мы помним свою историю и гордимся ею!</a:t>
            </a: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2750185" y="134215"/>
            <a:ext cx="9213840" cy="759267"/>
          </a:xfrm>
          <a:prstGeom prst="roundRect">
            <a:avLst>
              <a:gd name="adj" fmla="val 4379"/>
            </a:avLst>
          </a:prstGeom>
          <a:noFill/>
          <a:ln w="38100" cmpd="sng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 algn="ctr"/>
            <a:r>
              <a:rPr lang="ru-RU" sz="3600" b="1" i="1" dirty="0">
                <a:solidFill>
                  <a:srgbClr val="00B050"/>
                </a:solidFill>
              </a:rPr>
              <a:t>День Победы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864100" y="1163539"/>
            <a:ext cx="25400" cy="4593964"/>
          </a:xfrm>
          <a:prstGeom prst="line">
            <a:avLst/>
          </a:prstGeom>
          <a:ln w="3175">
            <a:solidFill>
              <a:schemeClr val="accent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-440515" y="6120369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2704337" y="1023713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551554" y="34924"/>
            <a:ext cx="1816100" cy="1128615"/>
            <a:chOff x="551554" y="161924"/>
            <a:chExt cx="1816100" cy="112861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551554" y="265895"/>
              <a:ext cx="1816100" cy="1024644"/>
            </a:xfrm>
            <a:prstGeom prst="roundRect">
              <a:avLst/>
            </a:prstGeom>
            <a:solidFill>
              <a:schemeClr val="bg2"/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755810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1403481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2064377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766691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1414362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2075258" y="161924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662414" y="526002"/>
              <a:ext cx="751948" cy="6246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9</a:t>
              </a: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1455640" y="526002"/>
              <a:ext cx="847733" cy="431564"/>
              <a:chOff x="3514459" y="2671474"/>
              <a:chExt cx="847733" cy="431564"/>
            </a:xfrm>
          </p:grpSpPr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3756820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7" name="Скругленный прямоугольник 46"/>
              <p:cNvSpPr/>
              <p:nvPr/>
            </p:nvSpPr>
            <p:spPr>
              <a:xfrm>
                <a:off x="3879853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8" name="Скругленный прямоугольник 47"/>
              <p:cNvSpPr/>
              <p:nvPr/>
            </p:nvSpPr>
            <p:spPr>
              <a:xfrm>
                <a:off x="4001561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0" name="Скругленный прямоугольник 69"/>
              <p:cNvSpPr/>
              <p:nvPr/>
            </p:nvSpPr>
            <p:spPr>
              <a:xfrm>
                <a:off x="4124594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1" name="Скругленный прямоугольник 70"/>
              <p:cNvSpPr/>
              <p:nvPr/>
            </p:nvSpPr>
            <p:spPr>
              <a:xfrm>
                <a:off x="4246302" y="2671474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3" name="Скругленный прямоугольник 72"/>
              <p:cNvSpPr/>
              <p:nvPr/>
            </p:nvSpPr>
            <p:spPr>
              <a:xfrm>
                <a:off x="351445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4" name="Скругленный прямоугольник 73"/>
              <p:cNvSpPr/>
              <p:nvPr/>
            </p:nvSpPr>
            <p:spPr>
              <a:xfrm>
                <a:off x="3635111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5" name="Скругленный прямоугольник 74"/>
              <p:cNvSpPr/>
              <p:nvPr/>
            </p:nvSpPr>
            <p:spPr>
              <a:xfrm>
                <a:off x="375681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6" name="Скругленный прямоугольник 75"/>
              <p:cNvSpPr/>
              <p:nvPr/>
            </p:nvSpPr>
            <p:spPr>
              <a:xfrm>
                <a:off x="3879852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7" name="Скругленный прямоугольник 76"/>
              <p:cNvSpPr/>
              <p:nvPr/>
            </p:nvSpPr>
            <p:spPr>
              <a:xfrm>
                <a:off x="4001560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8" name="Скругленный прямоугольник 77"/>
              <p:cNvSpPr/>
              <p:nvPr/>
            </p:nvSpPr>
            <p:spPr>
              <a:xfrm>
                <a:off x="4124593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9" name="Скругленный прямоугольник 78"/>
              <p:cNvSpPr/>
              <p:nvPr/>
            </p:nvSpPr>
            <p:spPr>
              <a:xfrm>
                <a:off x="4246301" y="2760327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0" name="Скругленный прямоугольник 79"/>
              <p:cNvSpPr/>
              <p:nvPr/>
            </p:nvSpPr>
            <p:spPr>
              <a:xfrm>
                <a:off x="351578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1" name="Скругленный прямоугольник 80"/>
              <p:cNvSpPr/>
              <p:nvPr/>
            </p:nvSpPr>
            <p:spPr>
              <a:xfrm>
                <a:off x="3636437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2" name="Скругленный прямоугольник 81"/>
              <p:cNvSpPr/>
              <p:nvPr/>
            </p:nvSpPr>
            <p:spPr>
              <a:xfrm>
                <a:off x="375814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3" name="Скругленный прямоугольник 82"/>
              <p:cNvSpPr/>
              <p:nvPr/>
            </p:nvSpPr>
            <p:spPr>
              <a:xfrm>
                <a:off x="3881178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4" name="Скругленный прямоугольник 83"/>
              <p:cNvSpPr/>
              <p:nvPr/>
            </p:nvSpPr>
            <p:spPr>
              <a:xfrm>
                <a:off x="4002886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5" name="Скругленный прямоугольник 84"/>
              <p:cNvSpPr/>
              <p:nvPr/>
            </p:nvSpPr>
            <p:spPr>
              <a:xfrm>
                <a:off x="4125919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6" name="Скругленный прямоугольник 85"/>
              <p:cNvSpPr/>
              <p:nvPr/>
            </p:nvSpPr>
            <p:spPr>
              <a:xfrm>
                <a:off x="4247627" y="2847760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7" name="Скругленный прямоугольник 86"/>
              <p:cNvSpPr/>
              <p:nvPr/>
            </p:nvSpPr>
            <p:spPr>
              <a:xfrm>
                <a:off x="351578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8" name="Скругленный прямоугольник 87"/>
              <p:cNvSpPr/>
              <p:nvPr/>
            </p:nvSpPr>
            <p:spPr>
              <a:xfrm>
                <a:off x="3636436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9" name="Скругленный прямоугольник 88"/>
              <p:cNvSpPr/>
              <p:nvPr/>
            </p:nvSpPr>
            <p:spPr>
              <a:xfrm>
                <a:off x="375814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0" name="Скругленный прямоугольник 89"/>
              <p:cNvSpPr/>
              <p:nvPr/>
            </p:nvSpPr>
            <p:spPr>
              <a:xfrm>
                <a:off x="3881177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1" name="Скругленный прямоугольник 90"/>
              <p:cNvSpPr/>
              <p:nvPr/>
            </p:nvSpPr>
            <p:spPr>
              <a:xfrm>
                <a:off x="4002885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2" name="Скругленный прямоугольник 91"/>
              <p:cNvSpPr/>
              <p:nvPr/>
            </p:nvSpPr>
            <p:spPr>
              <a:xfrm>
                <a:off x="4125918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3" name="Скругленный прямоугольник 92"/>
              <p:cNvSpPr/>
              <p:nvPr/>
            </p:nvSpPr>
            <p:spPr>
              <a:xfrm>
                <a:off x="4247626" y="2935193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4" name="Скругленный прямоугольник 93"/>
              <p:cNvSpPr/>
              <p:nvPr/>
            </p:nvSpPr>
            <p:spPr>
              <a:xfrm>
                <a:off x="351578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5" name="Скругленный прямоугольник 94"/>
              <p:cNvSpPr/>
              <p:nvPr/>
            </p:nvSpPr>
            <p:spPr>
              <a:xfrm>
                <a:off x="3636436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6" name="Скругленный прямоугольник 95"/>
              <p:cNvSpPr/>
              <p:nvPr/>
            </p:nvSpPr>
            <p:spPr>
              <a:xfrm>
                <a:off x="375814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7" name="Скругленный прямоугольник 96"/>
              <p:cNvSpPr/>
              <p:nvPr/>
            </p:nvSpPr>
            <p:spPr>
              <a:xfrm>
                <a:off x="3881177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8" name="Скругленный прямоугольник 97"/>
              <p:cNvSpPr/>
              <p:nvPr/>
            </p:nvSpPr>
            <p:spPr>
              <a:xfrm>
                <a:off x="4002885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</p:grpSp>
        <p:sp>
          <p:nvSpPr>
            <p:cNvPr id="101" name="Скругленный прямоугольник 100"/>
            <p:cNvSpPr/>
            <p:nvPr/>
          </p:nvSpPr>
          <p:spPr>
            <a:xfrm>
              <a:off x="1452997" y="980634"/>
              <a:ext cx="850376" cy="17000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50" b="1" i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мая</a:t>
              </a:r>
              <a:endParaRPr lang="ru-RU" sz="1050" b="1" i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587375" y="481329"/>
              <a:ext cx="1743455" cy="0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42" y="1742647"/>
            <a:ext cx="4645836" cy="34843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369703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3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4739878" y="6147594"/>
            <a:ext cx="2645568" cy="54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62394" y="6163099"/>
            <a:ext cx="3755923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ru-RU" sz="900" i="1" dirty="0">
                <a:solidFill>
                  <a:srgbClr val="00B050"/>
                </a:solidFill>
              </a:rPr>
              <a:t>398035 Липецкая область, </a:t>
            </a:r>
            <a:r>
              <a:rPr lang="ru-RU" sz="900" i="1" dirty="0" smtClean="0">
                <a:solidFill>
                  <a:srgbClr val="00B050"/>
                </a:solidFill>
              </a:rPr>
              <a:t>г</a:t>
            </a:r>
            <a:r>
              <a:rPr lang="ru-RU" sz="900" i="1" dirty="0">
                <a:solidFill>
                  <a:srgbClr val="00B050"/>
                </a:solidFill>
              </a:rPr>
              <a:t>. Липецк, ул. Циолковского, д. </a:t>
            </a:r>
            <a:r>
              <a:rPr lang="ru-RU" sz="900" i="1" dirty="0" smtClean="0">
                <a:solidFill>
                  <a:srgbClr val="00B050"/>
                </a:solidFill>
              </a:rPr>
              <a:t>18</a:t>
            </a: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Телефон:+7(4742)32-94-60  </a:t>
            </a:r>
            <a:endParaRPr lang="en-US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endParaRPr lang="ru-RU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Е</a:t>
            </a:r>
            <a:r>
              <a:rPr lang="en-US" sz="900" i="1" dirty="0" smtClean="0">
                <a:solidFill>
                  <a:srgbClr val="00B050"/>
                </a:solidFill>
              </a:rPr>
              <a:t>-mail: 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3"/>
              </a:rPr>
              <a:t>admiuu@mail.ru</a:t>
            </a:r>
            <a:endParaRPr lang="ru-RU" sz="900" i="1" dirty="0" smtClean="0">
              <a:solidFill>
                <a:srgbClr val="70AD47">
                  <a:lumMod val="75000"/>
                </a:srgbClr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Сайт</a:t>
            </a:r>
            <a:r>
              <a:rPr lang="en-US" sz="900" i="1" dirty="0" smtClean="0">
                <a:solidFill>
                  <a:srgbClr val="00B050"/>
                </a:solidFill>
              </a:rPr>
              <a:t>: 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4"/>
              </a:rPr>
              <a:t>http</a:t>
            </a:r>
            <a:r>
              <a:rPr lang="en-US" sz="900" i="1" dirty="0">
                <a:solidFill>
                  <a:srgbClr val="70AD47">
                    <a:lumMod val="75000"/>
                  </a:srgbClr>
                </a:solidFill>
                <a:hlinkClick r:id="rId4"/>
              </a:rPr>
              <a:t>://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4"/>
              </a:rPr>
              <a:t>www.iro48.ru</a:t>
            </a:r>
            <a:endParaRPr lang="ru-RU" sz="900" i="1" dirty="0" smtClean="0">
              <a:solidFill>
                <a:srgbClr val="70AD47">
                  <a:lumMod val="75000"/>
                </a:srgbClr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-174171" y="44227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Скругленный прямоугольник 104"/>
          <p:cNvSpPr/>
          <p:nvPr/>
        </p:nvSpPr>
        <p:spPr>
          <a:xfrm>
            <a:off x="4889500" y="1074914"/>
            <a:ext cx="7197997" cy="5002725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i="1" dirty="0">
                <a:solidFill>
                  <a:srgbClr val="003366"/>
                </a:solidFill>
              </a:rPr>
              <a:t> </a:t>
            </a:r>
            <a:r>
              <a:rPr lang="ru-RU" sz="2200" i="1" dirty="0" smtClean="0">
                <a:solidFill>
                  <a:srgbClr val="003366"/>
                </a:solidFill>
              </a:rPr>
              <a:t>    </a:t>
            </a:r>
            <a:r>
              <a:rPr lang="ru-RU" sz="28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мая 1995 года в Москве на Поклонной горе состоялось торжественное открытие мемориального комплекса Победы в Великой Отечественной войне 1941-1945 </a:t>
            </a:r>
            <a:r>
              <a:rPr lang="ru-RU" sz="26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гг.</a:t>
            </a:r>
          </a:p>
          <a:p>
            <a:pPr algn="just"/>
            <a:r>
              <a:rPr lang="ru-RU" sz="26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26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Главный </a:t>
            </a:r>
            <a:r>
              <a:rPr lang="ru-RU" sz="26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объект комплекса – Центральный музей Великой Отечественной войны, в котором хранится около 50 тысяч экземпляров, посвященных военной истории.</a:t>
            </a: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2019417" y="49212"/>
            <a:ext cx="10295583" cy="889424"/>
          </a:xfrm>
          <a:prstGeom prst="roundRect">
            <a:avLst>
              <a:gd name="adj" fmla="val 4379"/>
            </a:avLst>
          </a:prstGeom>
          <a:noFill/>
          <a:ln w="38100" cmpd="sng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 algn="ctr"/>
            <a:r>
              <a:rPr lang="ru-RU" sz="3200" b="1" i="1" dirty="0" smtClean="0">
                <a:solidFill>
                  <a:srgbClr val="00B050"/>
                </a:solidFill>
              </a:rPr>
              <a:t>Мемориальный комплекс Победы</a:t>
            </a:r>
            <a:endParaRPr lang="ru-RU" sz="3200" b="1" i="1" dirty="0">
              <a:solidFill>
                <a:srgbClr val="00B050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864100" y="1163539"/>
            <a:ext cx="25400" cy="4593964"/>
          </a:xfrm>
          <a:prstGeom prst="line">
            <a:avLst/>
          </a:prstGeom>
          <a:ln w="3175">
            <a:solidFill>
              <a:schemeClr val="accent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-440515" y="6120369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2180339" y="1037555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211920" y="34924"/>
            <a:ext cx="1816100" cy="1128615"/>
            <a:chOff x="551554" y="161924"/>
            <a:chExt cx="1816100" cy="112861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551554" y="265895"/>
              <a:ext cx="1816100" cy="1024644"/>
            </a:xfrm>
            <a:prstGeom prst="roundRect">
              <a:avLst/>
            </a:prstGeom>
            <a:solidFill>
              <a:schemeClr val="bg2"/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755810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1403481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2064377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766691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1414362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2075258" y="161924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662414" y="526002"/>
              <a:ext cx="751948" cy="6246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9</a:t>
              </a: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1455640" y="526002"/>
              <a:ext cx="847733" cy="431564"/>
              <a:chOff x="3514459" y="2671474"/>
              <a:chExt cx="847733" cy="431564"/>
            </a:xfrm>
          </p:grpSpPr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3756820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7" name="Скругленный прямоугольник 46"/>
              <p:cNvSpPr/>
              <p:nvPr/>
            </p:nvSpPr>
            <p:spPr>
              <a:xfrm>
                <a:off x="3879853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8" name="Скругленный прямоугольник 47"/>
              <p:cNvSpPr/>
              <p:nvPr/>
            </p:nvSpPr>
            <p:spPr>
              <a:xfrm>
                <a:off x="4001561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0" name="Скругленный прямоугольник 69"/>
              <p:cNvSpPr/>
              <p:nvPr/>
            </p:nvSpPr>
            <p:spPr>
              <a:xfrm>
                <a:off x="4124594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1" name="Скругленный прямоугольник 70"/>
              <p:cNvSpPr/>
              <p:nvPr/>
            </p:nvSpPr>
            <p:spPr>
              <a:xfrm>
                <a:off x="4246302" y="2671474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3" name="Скругленный прямоугольник 72"/>
              <p:cNvSpPr/>
              <p:nvPr/>
            </p:nvSpPr>
            <p:spPr>
              <a:xfrm>
                <a:off x="351445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4" name="Скругленный прямоугольник 73"/>
              <p:cNvSpPr/>
              <p:nvPr/>
            </p:nvSpPr>
            <p:spPr>
              <a:xfrm>
                <a:off x="3635111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5" name="Скругленный прямоугольник 74"/>
              <p:cNvSpPr/>
              <p:nvPr/>
            </p:nvSpPr>
            <p:spPr>
              <a:xfrm>
                <a:off x="375681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6" name="Скругленный прямоугольник 75"/>
              <p:cNvSpPr/>
              <p:nvPr/>
            </p:nvSpPr>
            <p:spPr>
              <a:xfrm>
                <a:off x="3879852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7" name="Скругленный прямоугольник 76"/>
              <p:cNvSpPr/>
              <p:nvPr/>
            </p:nvSpPr>
            <p:spPr>
              <a:xfrm>
                <a:off x="4001560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8" name="Скругленный прямоугольник 77"/>
              <p:cNvSpPr/>
              <p:nvPr/>
            </p:nvSpPr>
            <p:spPr>
              <a:xfrm>
                <a:off x="4124593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9" name="Скругленный прямоугольник 78"/>
              <p:cNvSpPr/>
              <p:nvPr/>
            </p:nvSpPr>
            <p:spPr>
              <a:xfrm>
                <a:off x="4246301" y="2760327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0" name="Скругленный прямоугольник 79"/>
              <p:cNvSpPr/>
              <p:nvPr/>
            </p:nvSpPr>
            <p:spPr>
              <a:xfrm>
                <a:off x="351578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1" name="Скругленный прямоугольник 80"/>
              <p:cNvSpPr/>
              <p:nvPr/>
            </p:nvSpPr>
            <p:spPr>
              <a:xfrm>
                <a:off x="3636437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2" name="Скругленный прямоугольник 81"/>
              <p:cNvSpPr/>
              <p:nvPr/>
            </p:nvSpPr>
            <p:spPr>
              <a:xfrm>
                <a:off x="375814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3" name="Скругленный прямоугольник 82"/>
              <p:cNvSpPr/>
              <p:nvPr/>
            </p:nvSpPr>
            <p:spPr>
              <a:xfrm>
                <a:off x="3881178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4" name="Скругленный прямоугольник 83"/>
              <p:cNvSpPr/>
              <p:nvPr/>
            </p:nvSpPr>
            <p:spPr>
              <a:xfrm>
                <a:off x="4002886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5" name="Скругленный прямоугольник 84"/>
              <p:cNvSpPr/>
              <p:nvPr/>
            </p:nvSpPr>
            <p:spPr>
              <a:xfrm>
                <a:off x="4125919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6" name="Скругленный прямоугольник 85"/>
              <p:cNvSpPr/>
              <p:nvPr/>
            </p:nvSpPr>
            <p:spPr>
              <a:xfrm>
                <a:off x="4247627" y="2847760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7" name="Скругленный прямоугольник 86"/>
              <p:cNvSpPr/>
              <p:nvPr/>
            </p:nvSpPr>
            <p:spPr>
              <a:xfrm>
                <a:off x="351578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8" name="Скругленный прямоугольник 87"/>
              <p:cNvSpPr/>
              <p:nvPr/>
            </p:nvSpPr>
            <p:spPr>
              <a:xfrm>
                <a:off x="3636436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9" name="Скругленный прямоугольник 88"/>
              <p:cNvSpPr/>
              <p:nvPr/>
            </p:nvSpPr>
            <p:spPr>
              <a:xfrm>
                <a:off x="375814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0" name="Скругленный прямоугольник 89"/>
              <p:cNvSpPr/>
              <p:nvPr/>
            </p:nvSpPr>
            <p:spPr>
              <a:xfrm>
                <a:off x="3881177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1" name="Скругленный прямоугольник 90"/>
              <p:cNvSpPr/>
              <p:nvPr/>
            </p:nvSpPr>
            <p:spPr>
              <a:xfrm>
                <a:off x="4002885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2" name="Скругленный прямоугольник 91"/>
              <p:cNvSpPr/>
              <p:nvPr/>
            </p:nvSpPr>
            <p:spPr>
              <a:xfrm>
                <a:off x="4125918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3" name="Скругленный прямоугольник 92"/>
              <p:cNvSpPr/>
              <p:nvPr/>
            </p:nvSpPr>
            <p:spPr>
              <a:xfrm>
                <a:off x="4247626" y="2935193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4" name="Скругленный прямоугольник 93"/>
              <p:cNvSpPr/>
              <p:nvPr/>
            </p:nvSpPr>
            <p:spPr>
              <a:xfrm>
                <a:off x="351578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5" name="Скругленный прямоугольник 94"/>
              <p:cNvSpPr/>
              <p:nvPr/>
            </p:nvSpPr>
            <p:spPr>
              <a:xfrm>
                <a:off x="3636436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6" name="Скругленный прямоугольник 95"/>
              <p:cNvSpPr/>
              <p:nvPr/>
            </p:nvSpPr>
            <p:spPr>
              <a:xfrm>
                <a:off x="375814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7" name="Скругленный прямоугольник 96"/>
              <p:cNvSpPr/>
              <p:nvPr/>
            </p:nvSpPr>
            <p:spPr>
              <a:xfrm>
                <a:off x="3881177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8" name="Скругленный прямоугольник 97"/>
              <p:cNvSpPr/>
              <p:nvPr/>
            </p:nvSpPr>
            <p:spPr>
              <a:xfrm>
                <a:off x="4002885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</p:grpSp>
        <p:sp>
          <p:nvSpPr>
            <p:cNvPr id="101" name="Скругленный прямоугольник 100"/>
            <p:cNvSpPr/>
            <p:nvPr/>
          </p:nvSpPr>
          <p:spPr>
            <a:xfrm>
              <a:off x="1452997" y="980634"/>
              <a:ext cx="850376" cy="17000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50" b="1" i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мая</a:t>
              </a:r>
              <a:endParaRPr lang="ru-RU" sz="1050" b="1" i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587375" y="481329"/>
              <a:ext cx="1743455" cy="0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11116"/>
          <a:stretch/>
        </p:blipFill>
        <p:spPr>
          <a:xfrm>
            <a:off x="143387" y="1867909"/>
            <a:ext cx="4596491" cy="34441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315965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3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4739878" y="6147594"/>
            <a:ext cx="2645568" cy="54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62394" y="6163099"/>
            <a:ext cx="3755923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ru-RU" sz="900" i="1" dirty="0">
                <a:solidFill>
                  <a:srgbClr val="00B050"/>
                </a:solidFill>
              </a:rPr>
              <a:t>398035 Липецкая область, </a:t>
            </a:r>
            <a:r>
              <a:rPr lang="ru-RU" sz="900" i="1" dirty="0" smtClean="0">
                <a:solidFill>
                  <a:srgbClr val="00B050"/>
                </a:solidFill>
              </a:rPr>
              <a:t>г</a:t>
            </a:r>
            <a:r>
              <a:rPr lang="ru-RU" sz="900" i="1" dirty="0">
                <a:solidFill>
                  <a:srgbClr val="00B050"/>
                </a:solidFill>
              </a:rPr>
              <a:t>. Липецк, ул. Циолковского, д. </a:t>
            </a:r>
            <a:r>
              <a:rPr lang="ru-RU" sz="900" i="1" dirty="0" smtClean="0">
                <a:solidFill>
                  <a:srgbClr val="00B050"/>
                </a:solidFill>
              </a:rPr>
              <a:t>18</a:t>
            </a: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Телефон:+7(4742)32-94-60  </a:t>
            </a:r>
            <a:endParaRPr lang="en-US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endParaRPr lang="ru-RU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Е</a:t>
            </a:r>
            <a:r>
              <a:rPr lang="en-US" sz="900" i="1" dirty="0" smtClean="0">
                <a:solidFill>
                  <a:srgbClr val="00B050"/>
                </a:solidFill>
              </a:rPr>
              <a:t>-mail: 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3"/>
              </a:rPr>
              <a:t>admiuu@mail.ru</a:t>
            </a:r>
            <a:endParaRPr lang="ru-RU" sz="900" i="1" dirty="0" smtClean="0">
              <a:solidFill>
                <a:srgbClr val="70AD47">
                  <a:lumMod val="75000"/>
                </a:srgbClr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Сайт</a:t>
            </a:r>
            <a:r>
              <a:rPr lang="en-US" sz="900" i="1" dirty="0" smtClean="0">
                <a:solidFill>
                  <a:srgbClr val="00B050"/>
                </a:solidFill>
              </a:rPr>
              <a:t>: 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4"/>
              </a:rPr>
              <a:t>http</a:t>
            </a:r>
            <a:r>
              <a:rPr lang="en-US" sz="900" i="1" dirty="0">
                <a:solidFill>
                  <a:srgbClr val="70AD47">
                    <a:lumMod val="75000"/>
                  </a:srgbClr>
                </a:solidFill>
                <a:hlinkClick r:id="rId4"/>
              </a:rPr>
              <a:t>://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4"/>
              </a:rPr>
              <a:t>www.iro48.ru</a:t>
            </a:r>
            <a:endParaRPr lang="ru-RU" sz="900" i="1" dirty="0" smtClean="0">
              <a:solidFill>
                <a:srgbClr val="70AD47">
                  <a:lumMod val="75000"/>
                </a:srgbClr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-174171" y="44227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Скругленный прямоугольник 104"/>
          <p:cNvSpPr/>
          <p:nvPr/>
        </p:nvSpPr>
        <p:spPr>
          <a:xfrm>
            <a:off x="4864100" y="1074914"/>
            <a:ext cx="7327900" cy="5002725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600" i="1" dirty="0">
                <a:solidFill>
                  <a:srgbClr val="003366"/>
                </a:solidFill>
              </a:rPr>
              <a:t> </a:t>
            </a:r>
            <a:r>
              <a:rPr lang="ru-RU" sz="2600" i="1" dirty="0" smtClean="0">
                <a:solidFill>
                  <a:srgbClr val="003366"/>
                </a:solidFill>
              </a:rPr>
              <a:t>    </a:t>
            </a:r>
            <a:r>
              <a:rPr lang="ru-RU" sz="26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Ежегодно </a:t>
            </a:r>
            <a:r>
              <a:rPr lang="ru-RU" sz="26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мая музейные работники всего мира отмечают свой профессиональный праздник — Международный день </a:t>
            </a:r>
            <a:r>
              <a:rPr lang="ru-RU" sz="26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музеев.</a:t>
            </a:r>
          </a:p>
          <a:p>
            <a:pPr algn="just"/>
            <a:r>
              <a:rPr lang="ru-RU" sz="26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26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</a:t>
            </a:r>
            <a:r>
              <a:rPr lang="ru-RU" sz="26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появился в календаре в 1977 году, когда на очередном заседании Международного совета музеев </a:t>
            </a:r>
            <a:r>
              <a:rPr lang="ru-RU" sz="26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было </a:t>
            </a:r>
            <a:r>
              <a:rPr lang="ru-RU" sz="26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принято предложение российской организации об учреждении этого </a:t>
            </a:r>
            <a:r>
              <a:rPr lang="ru-RU" sz="26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праздника</a:t>
            </a:r>
            <a:r>
              <a:rPr lang="ru-RU" sz="26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br>
              <a:rPr lang="ru-RU" sz="26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26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1978 года Международный день музеев стал отмечаться более чем в 150 странах.</a:t>
            </a:r>
          </a:p>
          <a:p>
            <a:pPr algn="just"/>
            <a:endParaRPr lang="ru-RU" sz="32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2750185" y="134215"/>
            <a:ext cx="9213840" cy="759267"/>
          </a:xfrm>
          <a:prstGeom prst="roundRect">
            <a:avLst>
              <a:gd name="adj" fmla="val 4379"/>
            </a:avLst>
          </a:prstGeom>
          <a:noFill/>
          <a:ln w="38100" cmpd="sng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 algn="ctr"/>
            <a:r>
              <a:rPr lang="ru-RU" sz="3600" b="1" i="1" dirty="0">
                <a:solidFill>
                  <a:srgbClr val="00B050"/>
                </a:solidFill>
              </a:rPr>
              <a:t>Международный день музеев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864100" y="1163539"/>
            <a:ext cx="25400" cy="4593964"/>
          </a:xfrm>
          <a:prstGeom prst="line">
            <a:avLst/>
          </a:prstGeom>
          <a:ln w="3175">
            <a:solidFill>
              <a:schemeClr val="accent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-440515" y="6120369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2704337" y="1023713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551554" y="34924"/>
            <a:ext cx="1816100" cy="1128615"/>
            <a:chOff x="551554" y="161924"/>
            <a:chExt cx="1816100" cy="112861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551554" y="265895"/>
              <a:ext cx="1816100" cy="1024644"/>
            </a:xfrm>
            <a:prstGeom prst="roundRect">
              <a:avLst/>
            </a:prstGeom>
            <a:solidFill>
              <a:schemeClr val="bg2"/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755810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1403481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2064377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766691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1414362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2075258" y="161924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662414" y="526002"/>
              <a:ext cx="751948" cy="6246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18</a:t>
              </a:r>
              <a:endParaRPr lang="ru-RU" sz="3000" b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1455640" y="526002"/>
              <a:ext cx="847733" cy="431564"/>
              <a:chOff x="3514459" y="2671474"/>
              <a:chExt cx="847733" cy="431564"/>
            </a:xfrm>
          </p:grpSpPr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3756820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7" name="Скругленный прямоугольник 46"/>
              <p:cNvSpPr/>
              <p:nvPr/>
            </p:nvSpPr>
            <p:spPr>
              <a:xfrm>
                <a:off x="3879853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8" name="Скругленный прямоугольник 47"/>
              <p:cNvSpPr/>
              <p:nvPr/>
            </p:nvSpPr>
            <p:spPr>
              <a:xfrm>
                <a:off x="4001561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0" name="Скругленный прямоугольник 69"/>
              <p:cNvSpPr/>
              <p:nvPr/>
            </p:nvSpPr>
            <p:spPr>
              <a:xfrm>
                <a:off x="4124594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1" name="Скругленный прямоугольник 70"/>
              <p:cNvSpPr/>
              <p:nvPr/>
            </p:nvSpPr>
            <p:spPr>
              <a:xfrm>
                <a:off x="4246302" y="2671474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3" name="Скругленный прямоугольник 72"/>
              <p:cNvSpPr/>
              <p:nvPr/>
            </p:nvSpPr>
            <p:spPr>
              <a:xfrm>
                <a:off x="351445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4" name="Скругленный прямоугольник 73"/>
              <p:cNvSpPr/>
              <p:nvPr/>
            </p:nvSpPr>
            <p:spPr>
              <a:xfrm>
                <a:off x="3635111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5" name="Скругленный прямоугольник 74"/>
              <p:cNvSpPr/>
              <p:nvPr/>
            </p:nvSpPr>
            <p:spPr>
              <a:xfrm>
                <a:off x="375681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6" name="Скругленный прямоугольник 75"/>
              <p:cNvSpPr/>
              <p:nvPr/>
            </p:nvSpPr>
            <p:spPr>
              <a:xfrm>
                <a:off x="3879852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7" name="Скругленный прямоугольник 76"/>
              <p:cNvSpPr/>
              <p:nvPr/>
            </p:nvSpPr>
            <p:spPr>
              <a:xfrm>
                <a:off x="4001560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8" name="Скругленный прямоугольник 77"/>
              <p:cNvSpPr/>
              <p:nvPr/>
            </p:nvSpPr>
            <p:spPr>
              <a:xfrm>
                <a:off x="4124593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9" name="Скругленный прямоугольник 78"/>
              <p:cNvSpPr/>
              <p:nvPr/>
            </p:nvSpPr>
            <p:spPr>
              <a:xfrm>
                <a:off x="4246301" y="2760327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0" name="Скругленный прямоугольник 79"/>
              <p:cNvSpPr/>
              <p:nvPr/>
            </p:nvSpPr>
            <p:spPr>
              <a:xfrm>
                <a:off x="351578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1" name="Скругленный прямоугольник 80"/>
              <p:cNvSpPr/>
              <p:nvPr/>
            </p:nvSpPr>
            <p:spPr>
              <a:xfrm>
                <a:off x="3636437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2" name="Скругленный прямоугольник 81"/>
              <p:cNvSpPr/>
              <p:nvPr/>
            </p:nvSpPr>
            <p:spPr>
              <a:xfrm>
                <a:off x="375814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3" name="Скругленный прямоугольник 82"/>
              <p:cNvSpPr/>
              <p:nvPr/>
            </p:nvSpPr>
            <p:spPr>
              <a:xfrm>
                <a:off x="3881178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4" name="Скругленный прямоугольник 83"/>
              <p:cNvSpPr/>
              <p:nvPr/>
            </p:nvSpPr>
            <p:spPr>
              <a:xfrm>
                <a:off x="4002886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5" name="Скругленный прямоугольник 84"/>
              <p:cNvSpPr/>
              <p:nvPr/>
            </p:nvSpPr>
            <p:spPr>
              <a:xfrm>
                <a:off x="4125919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6" name="Скругленный прямоугольник 85"/>
              <p:cNvSpPr/>
              <p:nvPr/>
            </p:nvSpPr>
            <p:spPr>
              <a:xfrm>
                <a:off x="4247627" y="2847760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7" name="Скругленный прямоугольник 86"/>
              <p:cNvSpPr/>
              <p:nvPr/>
            </p:nvSpPr>
            <p:spPr>
              <a:xfrm>
                <a:off x="351578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8" name="Скругленный прямоугольник 87"/>
              <p:cNvSpPr/>
              <p:nvPr/>
            </p:nvSpPr>
            <p:spPr>
              <a:xfrm>
                <a:off x="3636436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9" name="Скругленный прямоугольник 88"/>
              <p:cNvSpPr/>
              <p:nvPr/>
            </p:nvSpPr>
            <p:spPr>
              <a:xfrm>
                <a:off x="375814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0" name="Скругленный прямоугольник 89"/>
              <p:cNvSpPr/>
              <p:nvPr/>
            </p:nvSpPr>
            <p:spPr>
              <a:xfrm>
                <a:off x="3881177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1" name="Скругленный прямоугольник 90"/>
              <p:cNvSpPr/>
              <p:nvPr/>
            </p:nvSpPr>
            <p:spPr>
              <a:xfrm>
                <a:off x="4002885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2" name="Скругленный прямоугольник 91"/>
              <p:cNvSpPr/>
              <p:nvPr/>
            </p:nvSpPr>
            <p:spPr>
              <a:xfrm>
                <a:off x="4125918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3" name="Скругленный прямоугольник 92"/>
              <p:cNvSpPr/>
              <p:nvPr/>
            </p:nvSpPr>
            <p:spPr>
              <a:xfrm>
                <a:off x="4247626" y="2935193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4" name="Скругленный прямоугольник 93"/>
              <p:cNvSpPr/>
              <p:nvPr/>
            </p:nvSpPr>
            <p:spPr>
              <a:xfrm>
                <a:off x="351578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5" name="Скругленный прямоугольник 94"/>
              <p:cNvSpPr/>
              <p:nvPr/>
            </p:nvSpPr>
            <p:spPr>
              <a:xfrm>
                <a:off x="3636436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6" name="Скругленный прямоугольник 95"/>
              <p:cNvSpPr/>
              <p:nvPr/>
            </p:nvSpPr>
            <p:spPr>
              <a:xfrm>
                <a:off x="375814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7" name="Скругленный прямоугольник 96"/>
              <p:cNvSpPr/>
              <p:nvPr/>
            </p:nvSpPr>
            <p:spPr>
              <a:xfrm>
                <a:off x="3881177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8" name="Скругленный прямоугольник 97"/>
              <p:cNvSpPr/>
              <p:nvPr/>
            </p:nvSpPr>
            <p:spPr>
              <a:xfrm>
                <a:off x="4002885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</p:grpSp>
        <p:sp>
          <p:nvSpPr>
            <p:cNvPr id="101" name="Скругленный прямоугольник 100"/>
            <p:cNvSpPr/>
            <p:nvPr/>
          </p:nvSpPr>
          <p:spPr>
            <a:xfrm>
              <a:off x="1452997" y="980634"/>
              <a:ext cx="850376" cy="17000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50" b="1" i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мая</a:t>
              </a:r>
              <a:endParaRPr lang="ru-RU" sz="1050" b="1" i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587375" y="481329"/>
              <a:ext cx="1743455" cy="0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t="4064" r="27046" b="7429"/>
          <a:stretch/>
        </p:blipFill>
        <p:spPr>
          <a:xfrm>
            <a:off x="262529" y="1471930"/>
            <a:ext cx="4335596" cy="35065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81360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3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4739878" y="6147594"/>
            <a:ext cx="2645568" cy="54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62394" y="6163099"/>
            <a:ext cx="3755923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ru-RU" sz="900" i="1" dirty="0">
                <a:solidFill>
                  <a:srgbClr val="00B050"/>
                </a:solidFill>
              </a:rPr>
              <a:t>398035 Липецкая область, </a:t>
            </a:r>
            <a:r>
              <a:rPr lang="ru-RU" sz="900" i="1" dirty="0" smtClean="0">
                <a:solidFill>
                  <a:srgbClr val="00B050"/>
                </a:solidFill>
              </a:rPr>
              <a:t>г</a:t>
            </a:r>
            <a:r>
              <a:rPr lang="ru-RU" sz="900" i="1" dirty="0">
                <a:solidFill>
                  <a:srgbClr val="00B050"/>
                </a:solidFill>
              </a:rPr>
              <a:t>. Липецк, ул. Циолковского, д. </a:t>
            </a:r>
            <a:r>
              <a:rPr lang="ru-RU" sz="900" i="1" dirty="0" smtClean="0">
                <a:solidFill>
                  <a:srgbClr val="00B050"/>
                </a:solidFill>
              </a:rPr>
              <a:t>18</a:t>
            </a: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Телефон:+7(4742)32-94-60  </a:t>
            </a:r>
            <a:endParaRPr lang="en-US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endParaRPr lang="ru-RU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Е</a:t>
            </a:r>
            <a:r>
              <a:rPr lang="en-US" sz="900" i="1" dirty="0" smtClean="0">
                <a:solidFill>
                  <a:srgbClr val="00B050"/>
                </a:solidFill>
              </a:rPr>
              <a:t>-mail: 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3"/>
              </a:rPr>
              <a:t>admiuu@mail.ru</a:t>
            </a:r>
            <a:endParaRPr lang="ru-RU" sz="900" i="1" dirty="0" smtClean="0">
              <a:solidFill>
                <a:srgbClr val="70AD47">
                  <a:lumMod val="75000"/>
                </a:srgbClr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Сайт</a:t>
            </a:r>
            <a:r>
              <a:rPr lang="en-US" sz="900" i="1" dirty="0" smtClean="0">
                <a:solidFill>
                  <a:srgbClr val="00B050"/>
                </a:solidFill>
              </a:rPr>
              <a:t>: 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4"/>
              </a:rPr>
              <a:t>http</a:t>
            </a:r>
            <a:r>
              <a:rPr lang="en-US" sz="900" i="1" dirty="0">
                <a:solidFill>
                  <a:srgbClr val="70AD47">
                    <a:lumMod val="75000"/>
                  </a:srgbClr>
                </a:solidFill>
                <a:hlinkClick r:id="rId4"/>
              </a:rPr>
              <a:t>://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4"/>
              </a:rPr>
              <a:t>www.iro48.ru</a:t>
            </a:r>
            <a:endParaRPr lang="ru-RU" sz="900" i="1" dirty="0" smtClean="0">
              <a:solidFill>
                <a:srgbClr val="70AD47">
                  <a:lumMod val="75000"/>
                </a:srgbClr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-174171" y="44227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Скругленный прямоугольник 104"/>
          <p:cNvSpPr/>
          <p:nvPr/>
        </p:nvSpPr>
        <p:spPr>
          <a:xfrm>
            <a:off x="4864100" y="1074914"/>
            <a:ext cx="7327900" cy="5002725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i="1" dirty="0">
                <a:solidFill>
                  <a:srgbClr val="003366"/>
                </a:solidFill>
              </a:rPr>
              <a:t> </a:t>
            </a:r>
            <a:r>
              <a:rPr lang="ru-RU" sz="2200" i="1" dirty="0" smtClean="0">
                <a:solidFill>
                  <a:srgbClr val="003366"/>
                </a:solidFill>
              </a:rPr>
              <a:t>     </a:t>
            </a:r>
            <a:r>
              <a:rPr lang="ru-RU" sz="2600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Велогонщик </a:t>
            </a:r>
            <a:r>
              <a:rPr lang="ru-RU" sz="2600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 И. Фадеев родился 20 мая 1943 года. В 1965 году стал первым из спортсменов Липецкой области чемпионом СССР по </a:t>
            </a:r>
            <a:r>
              <a:rPr lang="ru-RU" sz="2600" i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велогонкам и </a:t>
            </a:r>
            <a:r>
              <a:rPr lang="ru-RU" sz="2600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 первым в истории липецкого спорта мастером спорта международного класса. К Фадееву в Липецк на гонки приезжали спортсмены мирового уровня. </a:t>
            </a:r>
            <a:endParaRPr lang="ru-RU" sz="26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sz="32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2750185" y="134215"/>
            <a:ext cx="9213840" cy="759267"/>
          </a:xfrm>
          <a:prstGeom prst="roundRect">
            <a:avLst>
              <a:gd name="adj" fmla="val 4379"/>
            </a:avLst>
          </a:prstGeom>
          <a:noFill/>
          <a:ln w="38100" cmpd="sng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 algn="ctr"/>
            <a:r>
              <a:rPr lang="ru-RU" sz="3600" b="1" i="1" dirty="0">
                <a:solidFill>
                  <a:srgbClr val="00B050"/>
                </a:solidFill>
              </a:rPr>
              <a:t>Фадеев Валерий Иванович (1943-2011</a:t>
            </a:r>
            <a:r>
              <a:rPr lang="ru-RU" sz="3600" b="1" i="1" dirty="0" smtClean="0">
                <a:solidFill>
                  <a:srgbClr val="00B050"/>
                </a:solidFill>
              </a:rPr>
              <a:t>)</a:t>
            </a:r>
            <a:endParaRPr lang="ru-RU" sz="3600" b="1" i="1" dirty="0">
              <a:solidFill>
                <a:srgbClr val="00B050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864100" y="1163539"/>
            <a:ext cx="25400" cy="4593964"/>
          </a:xfrm>
          <a:prstGeom prst="line">
            <a:avLst/>
          </a:prstGeom>
          <a:ln w="3175">
            <a:solidFill>
              <a:schemeClr val="accent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-440515" y="6120369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2704337" y="1023713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551554" y="34924"/>
            <a:ext cx="1816100" cy="1128615"/>
            <a:chOff x="551554" y="161924"/>
            <a:chExt cx="1816100" cy="112861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551554" y="265895"/>
              <a:ext cx="1816100" cy="1024644"/>
            </a:xfrm>
            <a:prstGeom prst="roundRect">
              <a:avLst/>
            </a:prstGeom>
            <a:solidFill>
              <a:schemeClr val="bg2"/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755810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1403481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2064377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766691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1414362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2075258" y="161924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662414" y="526002"/>
              <a:ext cx="751948" cy="6246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20</a:t>
              </a:r>
              <a:endParaRPr lang="ru-RU" sz="3000" b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1455640" y="526002"/>
              <a:ext cx="847733" cy="431564"/>
              <a:chOff x="3514459" y="2671474"/>
              <a:chExt cx="847733" cy="431564"/>
            </a:xfrm>
          </p:grpSpPr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3756820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7" name="Скругленный прямоугольник 46"/>
              <p:cNvSpPr/>
              <p:nvPr/>
            </p:nvSpPr>
            <p:spPr>
              <a:xfrm>
                <a:off x="3879853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8" name="Скругленный прямоугольник 47"/>
              <p:cNvSpPr/>
              <p:nvPr/>
            </p:nvSpPr>
            <p:spPr>
              <a:xfrm>
                <a:off x="4001561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0" name="Скругленный прямоугольник 69"/>
              <p:cNvSpPr/>
              <p:nvPr/>
            </p:nvSpPr>
            <p:spPr>
              <a:xfrm>
                <a:off x="4124594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1" name="Скругленный прямоугольник 70"/>
              <p:cNvSpPr/>
              <p:nvPr/>
            </p:nvSpPr>
            <p:spPr>
              <a:xfrm>
                <a:off x="4246302" y="2671474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3" name="Скругленный прямоугольник 72"/>
              <p:cNvSpPr/>
              <p:nvPr/>
            </p:nvSpPr>
            <p:spPr>
              <a:xfrm>
                <a:off x="351445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4" name="Скругленный прямоугольник 73"/>
              <p:cNvSpPr/>
              <p:nvPr/>
            </p:nvSpPr>
            <p:spPr>
              <a:xfrm>
                <a:off x="3635111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5" name="Скругленный прямоугольник 74"/>
              <p:cNvSpPr/>
              <p:nvPr/>
            </p:nvSpPr>
            <p:spPr>
              <a:xfrm>
                <a:off x="375681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6" name="Скругленный прямоугольник 75"/>
              <p:cNvSpPr/>
              <p:nvPr/>
            </p:nvSpPr>
            <p:spPr>
              <a:xfrm>
                <a:off x="3879852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7" name="Скругленный прямоугольник 76"/>
              <p:cNvSpPr/>
              <p:nvPr/>
            </p:nvSpPr>
            <p:spPr>
              <a:xfrm>
                <a:off x="4001560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8" name="Скругленный прямоугольник 77"/>
              <p:cNvSpPr/>
              <p:nvPr/>
            </p:nvSpPr>
            <p:spPr>
              <a:xfrm>
                <a:off x="4124593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9" name="Скругленный прямоугольник 78"/>
              <p:cNvSpPr/>
              <p:nvPr/>
            </p:nvSpPr>
            <p:spPr>
              <a:xfrm>
                <a:off x="4246301" y="2760327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0" name="Скругленный прямоугольник 79"/>
              <p:cNvSpPr/>
              <p:nvPr/>
            </p:nvSpPr>
            <p:spPr>
              <a:xfrm>
                <a:off x="351578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1" name="Скругленный прямоугольник 80"/>
              <p:cNvSpPr/>
              <p:nvPr/>
            </p:nvSpPr>
            <p:spPr>
              <a:xfrm>
                <a:off x="3636437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2" name="Скругленный прямоугольник 81"/>
              <p:cNvSpPr/>
              <p:nvPr/>
            </p:nvSpPr>
            <p:spPr>
              <a:xfrm>
                <a:off x="375814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3" name="Скругленный прямоугольник 82"/>
              <p:cNvSpPr/>
              <p:nvPr/>
            </p:nvSpPr>
            <p:spPr>
              <a:xfrm>
                <a:off x="3881178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4" name="Скругленный прямоугольник 83"/>
              <p:cNvSpPr/>
              <p:nvPr/>
            </p:nvSpPr>
            <p:spPr>
              <a:xfrm>
                <a:off x="4002886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5" name="Скругленный прямоугольник 84"/>
              <p:cNvSpPr/>
              <p:nvPr/>
            </p:nvSpPr>
            <p:spPr>
              <a:xfrm>
                <a:off x="4125919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6" name="Скругленный прямоугольник 85"/>
              <p:cNvSpPr/>
              <p:nvPr/>
            </p:nvSpPr>
            <p:spPr>
              <a:xfrm>
                <a:off x="4247627" y="2847760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7" name="Скругленный прямоугольник 86"/>
              <p:cNvSpPr/>
              <p:nvPr/>
            </p:nvSpPr>
            <p:spPr>
              <a:xfrm>
                <a:off x="351578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8" name="Скругленный прямоугольник 87"/>
              <p:cNvSpPr/>
              <p:nvPr/>
            </p:nvSpPr>
            <p:spPr>
              <a:xfrm>
                <a:off x="3636436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9" name="Скругленный прямоугольник 88"/>
              <p:cNvSpPr/>
              <p:nvPr/>
            </p:nvSpPr>
            <p:spPr>
              <a:xfrm>
                <a:off x="375814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0" name="Скругленный прямоугольник 89"/>
              <p:cNvSpPr/>
              <p:nvPr/>
            </p:nvSpPr>
            <p:spPr>
              <a:xfrm>
                <a:off x="3881177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1" name="Скругленный прямоугольник 90"/>
              <p:cNvSpPr/>
              <p:nvPr/>
            </p:nvSpPr>
            <p:spPr>
              <a:xfrm>
                <a:off x="4002885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2" name="Скругленный прямоугольник 91"/>
              <p:cNvSpPr/>
              <p:nvPr/>
            </p:nvSpPr>
            <p:spPr>
              <a:xfrm>
                <a:off x="4125918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3" name="Скругленный прямоугольник 92"/>
              <p:cNvSpPr/>
              <p:nvPr/>
            </p:nvSpPr>
            <p:spPr>
              <a:xfrm>
                <a:off x="4247626" y="2935193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4" name="Скругленный прямоугольник 93"/>
              <p:cNvSpPr/>
              <p:nvPr/>
            </p:nvSpPr>
            <p:spPr>
              <a:xfrm>
                <a:off x="351578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5" name="Скругленный прямоугольник 94"/>
              <p:cNvSpPr/>
              <p:nvPr/>
            </p:nvSpPr>
            <p:spPr>
              <a:xfrm>
                <a:off x="3636436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6" name="Скругленный прямоугольник 95"/>
              <p:cNvSpPr/>
              <p:nvPr/>
            </p:nvSpPr>
            <p:spPr>
              <a:xfrm>
                <a:off x="375814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7" name="Скругленный прямоугольник 96"/>
              <p:cNvSpPr/>
              <p:nvPr/>
            </p:nvSpPr>
            <p:spPr>
              <a:xfrm>
                <a:off x="3881177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8" name="Скругленный прямоугольник 97"/>
              <p:cNvSpPr/>
              <p:nvPr/>
            </p:nvSpPr>
            <p:spPr>
              <a:xfrm>
                <a:off x="4002885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</p:grpSp>
        <p:sp>
          <p:nvSpPr>
            <p:cNvPr id="101" name="Скругленный прямоугольник 100"/>
            <p:cNvSpPr/>
            <p:nvPr/>
          </p:nvSpPr>
          <p:spPr>
            <a:xfrm>
              <a:off x="1452997" y="980634"/>
              <a:ext cx="850376" cy="17000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50" b="1" i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мая</a:t>
              </a:r>
              <a:endParaRPr lang="ru-RU" sz="1050" b="1" i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587375" y="481329"/>
              <a:ext cx="1743455" cy="0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314" y="1427176"/>
            <a:ext cx="4332689" cy="43326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46784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3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4739878" y="6147594"/>
            <a:ext cx="2645568" cy="54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62394" y="6163099"/>
            <a:ext cx="3755923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ru-RU" sz="900" i="1" dirty="0">
                <a:solidFill>
                  <a:srgbClr val="00B050"/>
                </a:solidFill>
              </a:rPr>
              <a:t>398035 Липецкая область, </a:t>
            </a:r>
            <a:r>
              <a:rPr lang="ru-RU" sz="900" i="1" dirty="0" smtClean="0">
                <a:solidFill>
                  <a:srgbClr val="00B050"/>
                </a:solidFill>
              </a:rPr>
              <a:t>г</a:t>
            </a:r>
            <a:r>
              <a:rPr lang="ru-RU" sz="900" i="1" dirty="0">
                <a:solidFill>
                  <a:srgbClr val="00B050"/>
                </a:solidFill>
              </a:rPr>
              <a:t>. Липецк, ул. Циолковского, д. </a:t>
            </a:r>
            <a:r>
              <a:rPr lang="ru-RU" sz="900" i="1" dirty="0" smtClean="0">
                <a:solidFill>
                  <a:srgbClr val="00B050"/>
                </a:solidFill>
              </a:rPr>
              <a:t>18</a:t>
            </a: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Телефон:+7(4742)32-94-60  </a:t>
            </a:r>
            <a:endParaRPr lang="en-US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endParaRPr lang="ru-RU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Е</a:t>
            </a:r>
            <a:r>
              <a:rPr lang="en-US" sz="900" i="1" dirty="0" smtClean="0">
                <a:solidFill>
                  <a:srgbClr val="00B050"/>
                </a:solidFill>
              </a:rPr>
              <a:t>-mail: 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3"/>
              </a:rPr>
              <a:t>admiuu@mail.ru</a:t>
            </a:r>
            <a:endParaRPr lang="ru-RU" sz="900" i="1" dirty="0" smtClean="0">
              <a:solidFill>
                <a:srgbClr val="70AD47">
                  <a:lumMod val="75000"/>
                </a:srgbClr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Сайт</a:t>
            </a:r>
            <a:r>
              <a:rPr lang="en-US" sz="900" i="1" dirty="0" smtClean="0">
                <a:solidFill>
                  <a:srgbClr val="00B050"/>
                </a:solidFill>
              </a:rPr>
              <a:t>: 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4"/>
              </a:rPr>
              <a:t>http</a:t>
            </a:r>
            <a:r>
              <a:rPr lang="en-US" sz="900" i="1" dirty="0">
                <a:solidFill>
                  <a:srgbClr val="70AD47">
                    <a:lumMod val="75000"/>
                  </a:srgbClr>
                </a:solidFill>
                <a:hlinkClick r:id="rId4"/>
              </a:rPr>
              <a:t>://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4"/>
              </a:rPr>
              <a:t>www.iro48.ru</a:t>
            </a:r>
            <a:endParaRPr lang="ru-RU" sz="900" i="1" dirty="0" smtClean="0">
              <a:solidFill>
                <a:srgbClr val="70AD47">
                  <a:lumMod val="75000"/>
                </a:srgbClr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-174171" y="44227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Скругленный прямоугольник 104"/>
          <p:cNvSpPr/>
          <p:nvPr/>
        </p:nvSpPr>
        <p:spPr>
          <a:xfrm>
            <a:off x="4876800" y="1163539"/>
            <a:ext cx="7302500" cy="5002725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i="1" dirty="0">
                <a:solidFill>
                  <a:srgbClr val="003366"/>
                </a:solidFill>
              </a:rPr>
              <a:t> </a:t>
            </a:r>
            <a:r>
              <a:rPr lang="ru-RU" sz="2200" i="1" dirty="0" smtClean="0">
                <a:solidFill>
                  <a:srgbClr val="003366"/>
                </a:solidFill>
              </a:rPr>
              <a:t>    </a:t>
            </a:r>
            <a:r>
              <a:rPr lang="ru-RU" sz="26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Ежегодно </a:t>
            </a:r>
            <a:r>
              <a:rPr lang="ru-RU" sz="26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мая во всех славянских странах отмечают День славянской письменности и культуры и торжественно прославляют создателей славянской письменности святых Кирилла и </a:t>
            </a:r>
            <a:r>
              <a:rPr lang="ru-RU" sz="2600" dirty="0" err="1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Мефодия</a:t>
            </a:r>
            <a:r>
              <a:rPr lang="ru-RU" sz="26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учителей словенских. Как известно, святые равноапостольные братья Кирилл и Мефодий происходили из знатного и благочестивого рода и проживали в греческом городе </a:t>
            </a:r>
            <a:r>
              <a:rPr lang="ru-RU" sz="2600" dirty="0" err="1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Солуни</a:t>
            </a:r>
            <a:r>
              <a:rPr lang="ru-RU" sz="26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2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2750185" y="134215"/>
            <a:ext cx="9213840" cy="759267"/>
          </a:xfrm>
          <a:prstGeom prst="roundRect">
            <a:avLst>
              <a:gd name="adj" fmla="val 4379"/>
            </a:avLst>
          </a:prstGeom>
          <a:noFill/>
          <a:ln w="38100" cmpd="sng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 algn="ctr"/>
            <a:r>
              <a:rPr lang="ru-RU" sz="3200" b="1" i="1" dirty="0">
                <a:solidFill>
                  <a:srgbClr val="00B050"/>
                </a:solidFill>
              </a:rPr>
              <a:t>День славянской письменности и культуры (День святых </a:t>
            </a:r>
            <a:r>
              <a:rPr lang="ru-RU" sz="3200" b="1" i="1" dirty="0" err="1">
                <a:solidFill>
                  <a:srgbClr val="00B050"/>
                </a:solidFill>
              </a:rPr>
              <a:t>Мефодия</a:t>
            </a:r>
            <a:r>
              <a:rPr lang="ru-RU" sz="3200" b="1" i="1" dirty="0">
                <a:solidFill>
                  <a:srgbClr val="00B050"/>
                </a:solidFill>
              </a:rPr>
              <a:t> и Кирилла)  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864100" y="1163539"/>
            <a:ext cx="25400" cy="4593964"/>
          </a:xfrm>
          <a:prstGeom prst="line">
            <a:avLst/>
          </a:prstGeom>
          <a:ln w="3175">
            <a:solidFill>
              <a:schemeClr val="accent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-440515" y="6120369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2704337" y="1023713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551554" y="34924"/>
            <a:ext cx="1816100" cy="1128615"/>
            <a:chOff x="551554" y="161924"/>
            <a:chExt cx="1816100" cy="112861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551554" y="265895"/>
              <a:ext cx="1816100" cy="1024644"/>
            </a:xfrm>
            <a:prstGeom prst="roundRect">
              <a:avLst/>
            </a:prstGeom>
            <a:solidFill>
              <a:schemeClr val="bg2"/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755810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1403481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2064377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766691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1414362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2075258" y="161924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662414" y="526002"/>
              <a:ext cx="751948" cy="6246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24</a:t>
              </a:r>
              <a:endParaRPr lang="ru-RU" sz="3000" b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1455640" y="526002"/>
              <a:ext cx="847733" cy="431564"/>
              <a:chOff x="3514459" y="2671474"/>
              <a:chExt cx="847733" cy="431564"/>
            </a:xfrm>
          </p:grpSpPr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3756820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7" name="Скругленный прямоугольник 46"/>
              <p:cNvSpPr/>
              <p:nvPr/>
            </p:nvSpPr>
            <p:spPr>
              <a:xfrm>
                <a:off x="3879853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8" name="Скругленный прямоугольник 47"/>
              <p:cNvSpPr/>
              <p:nvPr/>
            </p:nvSpPr>
            <p:spPr>
              <a:xfrm>
                <a:off x="4001561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0" name="Скругленный прямоугольник 69"/>
              <p:cNvSpPr/>
              <p:nvPr/>
            </p:nvSpPr>
            <p:spPr>
              <a:xfrm>
                <a:off x="4124594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1" name="Скругленный прямоугольник 70"/>
              <p:cNvSpPr/>
              <p:nvPr/>
            </p:nvSpPr>
            <p:spPr>
              <a:xfrm>
                <a:off x="4246302" y="2671474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3" name="Скругленный прямоугольник 72"/>
              <p:cNvSpPr/>
              <p:nvPr/>
            </p:nvSpPr>
            <p:spPr>
              <a:xfrm>
                <a:off x="351445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4" name="Скругленный прямоугольник 73"/>
              <p:cNvSpPr/>
              <p:nvPr/>
            </p:nvSpPr>
            <p:spPr>
              <a:xfrm>
                <a:off x="3635111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5" name="Скругленный прямоугольник 74"/>
              <p:cNvSpPr/>
              <p:nvPr/>
            </p:nvSpPr>
            <p:spPr>
              <a:xfrm>
                <a:off x="375681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6" name="Скругленный прямоугольник 75"/>
              <p:cNvSpPr/>
              <p:nvPr/>
            </p:nvSpPr>
            <p:spPr>
              <a:xfrm>
                <a:off x="3879852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7" name="Скругленный прямоугольник 76"/>
              <p:cNvSpPr/>
              <p:nvPr/>
            </p:nvSpPr>
            <p:spPr>
              <a:xfrm>
                <a:off x="4001560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8" name="Скругленный прямоугольник 77"/>
              <p:cNvSpPr/>
              <p:nvPr/>
            </p:nvSpPr>
            <p:spPr>
              <a:xfrm>
                <a:off x="4124593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9" name="Скругленный прямоугольник 78"/>
              <p:cNvSpPr/>
              <p:nvPr/>
            </p:nvSpPr>
            <p:spPr>
              <a:xfrm>
                <a:off x="4246301" y="2760327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0" name="Скругленный прямоугольник 79"/>
              <p:cNvSpPr/>
              <p:nvPr/>
            </p:nvSpPr>
            <p:spPr>
              <a:xfrm>
                <a:off x="351578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1" name="Скругленный прямоугольник 80"/>
              <p:cNvSpPr/>
              <p:nvPr/>
            </p:nvSpPr>
            <p:spPr>
              <a:xfrm>
                <a:off x="3636437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2" name="Скругленный прямоугольник 81"/>
              <p:cNvSpPr/>
              <p:nvPr/>
            </p:nvSpPr>
            <p:spPr>
              <a:xfrm>
                <a:off x="375814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3" name="Скругленный прямоугольник 82"/>
              <p:cNvSpPr/>
              <p:nvPr/>
            </p:nvSpPr>
            <p:spPr>
              <a:xfrm>
                <a:off x="3881178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4" name="Скругленный прямоугольник 83"/>
              <p:cNvSpPr/>
              <p:nvPr/>
            </p:nvSpPr>
            <p:spPr>
              <a:xfrm>
                <a:off x="4002886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5" name="Скругленный прямоугольник 84"/>
              <p:cNvSpPr/>
              <p:nvPr/>
            </p:nvSpPr>
            <p:spPr>
              <a:xfrm>
                <a:off x="4125919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6" name="Скругленный прямоугольник 85"/>
              <p:cNvSpPr/>
              <p:nvPr/>
            </p:nvSpPr>
            <p:spPr>
              <a:xfrm>
                <a:off x="4247627" y="2847760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7" name="Скругленный прямоугольник 86"/>
              <p:cNvSpPr/>
              <p:nvPr/>
            </p:nvSpPr>
            <p:spPr>
              <a:xfrm>
                <a:off x="351578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8" name="Скругленный прямоугольник 87"/>
              <p:cNvSpPr/>
              <p:nvPr/>
            </p:nvSpPr>
            <p:spPr>
              <a:xfrm>
                <a:off x="3636436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9" name="Скругленный прямоугольник 88"/>
              <p:cNvSpPr/>
              <p:nvPr/>
            </p:nvSpPr>
            <p:spPr>
              <a:xfrm>
                <a:off x="375814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0" name="Скругленный прямоугольник 89"/>
              <p:cNvSpPr/>
              <p:nvPr/>
            </p:nvSpPr>
            <p:spPr>
              <a:xfrm>
                <a:off x="3881177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1" name="Скругленный прямоугольник 90"/>
              <p:cNvSpPr/>
              <p:nvPr/>
            </p:nvSpPr>
            <p:spPr>
              <a:xfrm>
                <a:off x="4002885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2" name="Скругленный прямоугольник 91"/>
              <p:cNvSpPr/>
              <p:nvPr/>
            </p:nvSpPr>
            <p:spPr>
              <a:xfrm>
                <a:off x="4125918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3" name="Скругленный прямоугольник 92"/>
              <p:cNvSpPr/>
              <p:nvPr/>
            </p:nvSpPr>
            <p:spPr>
              <a:xfrm>
                <a:off x="4247626" y="2935193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4" name="Скругленный прямоугольник 93"/>
              <p:cNvSpPr/>
              <p:nvPr/>
            </p:nvSpPr>
            <p:spPr>
              <a:xfrm>
                <a:off x="351578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5" name="Скругленный прямоугольник 94"/>
              <p:cNvSpPr/>
              <p:nvPr/>
            </p:nvSpPr>
            <p:spPr>
              <a:xfrm>
                <a:off x="3636436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6" name="Скругленный прямоугольник 95"/>
              <p:cNvSpPr/>
              <p:nvPr/>
            </p:nvSpPr>
            <p:spPr>
              <a:xfrm>
                <a:off x="375814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7" name="Скругленный прямоугольник 96"/>
              <p:cNvSpPr/>
              <p:nvPr/>
            </p:nvSpPr>
            <p:spPr>
              <a:xfrm>
                <a:off x="3881177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8" name="Скругленный прямоугольник 97"/>
              <p:cNvSpPr/>
              <p:nvPr/>
            </p:nvSpPr>
            <p:spPr>
              <a:xfrm>
                <a:off x="4002885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</p:grpSp>
        <p:sp>
          <p:nvSpPr>
            <p:cNvPr id="101" name="Скругленный прямоугольник 100"/>
            <p:cNvSpPr/>
            <p:nvPr/>
          </p:nvSpPr>
          <p:spPr>
            <a:xfrm>
              <a:off x="1452997" y="980634"/>
              <a:ext cx="850376" cy="17000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50" b="1" i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мая</a:t>
              </a:r>
              <a:endParaRPr lang="ru-RU" sz="1050" b="1" i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587375" y="481329"/>
              <a:ext cx="1743455" cy="0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554" y="1253091"/>
            <a:ext cx="3899564" cy="47249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383014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3" name="Picture 2" descr="T:\!Логотипы ИРО\brandbook-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67"/>
          <a:stretch/>
        </p:blipFill>
        <p:spPr bwMode="auto">
          <a:xfrm>
            <a:off x="4739878" y="6147594"/>
            <a:ext cx="2645568" cy="54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62394" y="6163099"/>
            <a:ext cx="3755923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ru-RU" sz="900" i="1" dirty="0">
                <a:solidFill>
                  <a:srgbClr val="00B050"/>
                </a:solidFill>
              </a:rPr>
              <a:t>398035 Липецкая область, </a:t>
            </a:r>
            <a:r>
              <a:rPr lang="ru-RU" sz="900" i="1" dirty="0" smtClean="0">
                <a:solidFill>
                  <a:srgbClr val="00B050"/>
                </a:solidFill>
              </a:rPr>
              <a:t>г</a:t>
            </a:r>
            <a:r>
              <a:rPr lang="ru-RU" sz="900" i="1" dirty="0">
                <a:solidFill>
                  <a:srgbClr val="00B050"/>
                </a:solidFill>
              </a:rPr>
              <a:t>. Липецк, ул. Циолковского, д. </a:t>
            </a:r>
            <a:r>
              <a:rPr lang="ru-RU" sz="900" i="1" dirty="0" smtClean="0">
                <a:solidFill>
                  <a:srgbClr val="00B050"/>
                </a:solidFill>
              </a:rPr>
              <a:t>18</a:t>
            </a: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Телефон:+7(4742)32-94-60  </a:t>
            </a:r>
            <a:endParaRPr lang="en-US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endParaRPr lang="ru-RU" sz="900" i="1" dirty="0" smtClean="0">
              <a:solidFill>
                <a:srgbClr val="00B050"/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Е</a:t>
            </a:r>
            <a:r>
              <a:rPr lang="en-US" sz="900" i="1" dirty="0" smtClean="0">
                <a:solidFill>
                  <a:srgbClr val="00B050"/>
                </a:solidFill>
              </a:rPr>
              <a:t>-mail: 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3"/>
              </a:rPr>
              <a:t>admiuu@mail.ru</a:t>
            </a:r>
            <a:endParaRPr lang="ru-RU" sz="900" i="1" dirty="0" smtClean="0">
              <a:solidFill>
                <a:srgbClr val="70AD47">
                  <a:lumMod val="75000"/>
                </a:srgbClr>
              </a:solidFill>
            </a:endParaRPr>
          </a:p>
          <a:p>
            <a:pPr>
              <a:lnSpc>
                <a:spcPts val="800"/>
              </a:lnSpc>
            </a:pPr>
            <a:r>
              <a:rPr lang="ru-RU" sz="900" i="1" dirty="0" smtClean="0">
                <a:solidFill>
                  <a:srgbClr val="00B050"/>
                </a:solidFill>
              </a:rPr>
              <a:t>Сайт</a:t>
            </a:r>
            <a:r>
              <a:rPr lang="en-US" sz="900" i="1" dirty="0" smtClean="0">
                <a:solidFill>
                  <a:srgbClr val="00B050"/>
                </a:solidFill>
              </a:rPr>
              <a:t>: 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4"/>
              </a:rPr>
              <a:t>http</a:t>
            </a:r>
            <a:r>
              <a:rPr lang="en-US" sz="900" i="1" dirty="0">
                <a:solidFill>
                  <a:srgbClr val="70AD47">
                    <a:lumMod val="75000"/>
                  </a:srgbClr>
                </a:solidFill>
                <a:hlinkClick r:id="rId4"/>
              </a:rPr>
              <a:t>://</a:t>
            </a:r>
            <a:r>
              <a:rPr lang="en-US" sz="900" i="1" dirty="0" smtClean="0">
                <a:solidFill>
                  <a:srgbClr val="70AD47">
                    <a:lumMod val="75000"/>
                  </a:srgbClr>
                </a:solidFill>
                <a:hlinkClick r:id="rId4"/>
              </a:rPr>
              <a:t>www.iro48.ru</a:t>
            </a:r>
            <a:endParaRPr lang="ru-RU" sz="900" i="1" dirty="0" smtClean="0">
              <a:solidFill>
                <a:srgbClr val="70AD47">
                  <a:lumMod val="75000"/>
                </a:srgbClr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AutoShape 2" descr="https://cloclo25.cloud.mail.ru/thumb/xw1/%D0%98%D0%BD%D1%84%D0%BE%D0%B7%D0%BE%D0%BD%D0%B0%2018.12%20-%2031.12/20.12.jpg?x-email=ibc.iro48%40mail.ru"/>
          <p:cNvSpPr>
            <a:spLocks noChangeAspect="1" noChangeArrowheads="1"/>
          </p:cNvSpPr>
          <p:nvPr/>
        </p:nvSpPr>
        <p:spPr bwMode="auto">
          <a:xfrm>
            <a:off x="-3032125" y="-1355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-174171" y="44227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Скругленный прямоугольник 104"/>
          <p:cNvSpPr/>
          <p:nvPr/>
        </p:nvSpPr>
        <p:spPr>
          <a:xfrm>
            <a:off x="4876800" y="1163539"/>
            <a:ext cx="7302500" cy="5002725"/>
          </a:xfrm>
          <a:prstGeom prst="roundRect">
            <a:avLst>
              <a:gd name="adj" fmla="val 0"/>
            </a:avLst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200" i="1" dirty="0">
                <a:solidFill>
                  <a:srgbClr val="003366"/>
                </a:solidFill>
              </a:rPr>
              <a:t> </a:t>
            </a:r>
            <a:r>
              <a:rPr lang="ru-RU" sz="2200" i="1" dirty="0" smtClean="0">
                <a:solidFill>
                  <a:srgbClr val="003366"/>
                </a:solidFill>
              </a:rPr>
              <a:t>      </a:t>
            </a:r>
            <a:r>
              <a:rPr lang="ru-RU" sz="26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Общероссийский </a:t>
            </a:r>
            <a:r>
              <a:rPr lang="ru-RU" sz="26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библиотек, отмечаемый ежегодно 27 мая, по праву является и профессиональным праздником российских </a:t>
            </a:r>
            <a:r>
              <a:rPr lang="ru-RU" sz="26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библиотекарей. </a:t>
            </a:r>
          </a:p>
          <a:p>
            <a:pPr algn="just"/>
            <a:r>
              <a:rPr lang="ru-RU" sz="26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26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6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России </a:t>
            </a:r>
            <a:r>
              <a:rPr lang="ru-RU" sz="26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функционируют более 150 тысяч </a:t>
            </a:r>
            <a:r>
              <a:rPr lang="ru-RU" sz="26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библиотек. </a:t>
            </a:r>
            <a:r>
              <a:rPr lang="ru-RU" sz="26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Национальные и федеральные библиотеки относятся к числу мировых информационных гигантов и содержат многомиллионные книжные собрания. </a:t>
            </a:r>
            <a:r>
              <a:rPr lang="ru-RU" sz="26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Крупнейшей </a:t>
            </a:r>
            <a:r>
              <a:rPr lang="ru-RU" sz="26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публичной библиотекой в стране является Российская государственная библиотека, расположенная в Москве. </a:t>
            </a:r>
            <a:endParaRPr lang="ru-RU" sz="3200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2750185" y="134215"/>
            <a:ext cx="9213840" cy="759267"/>
          </a:xfrm>
          <a:prstGeom prst="roundRect">
            <a:avLst>
              <a:gd name="adj" fmla="val 4379"/>
            </a:avLst>
          </a:prstGeom>
          <a:noFill/>
          <a:ln w="38100" cmpd="sng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457200" algn="ctr"/>
            <a:r>
              <a:rPr lang="ru-RU" sz="3200" b="1" i="1" dirty="0">
                <a:solidFill>
                  <a:srgbClr val="00B050"/>
                </a:solidFill>
              </a:rPr>
              <a:t>Общероссийский день библиотек </a:t>
            </a:r>
            <a:endParaRPr lang="ru-RU" sz="3200" b="1" i="1" dirty="0" smtClean="0">
              <a:solidFill>
                <a:srgbClr val="00B050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864100" y="1163539"/>
            <a:ext cx="25400" cy="4593964"/>
          </a:xfrm>
          <a:prstGeom prst="line">
            <a:avLst/>
          </a:prstGeom>
          <a:ln w="3175">
            <a:solidFill>
              <a:schemeClr val="accent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-440515" y="6120369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2704337" y="1023713"/>
            <a:ext cx="132116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551554" y="34924"/>
            <a:ext cx="1816100" cy="1128615"/>
            <a:chOff x="551554" y="161924"/>
            <a:chExt cx="1816100" cy="112861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551554" y="265895"/>
              <a:ext cx="1816100" cy="1024644"/>
            </a:xfrm>
            <a:prstGeom prst="roundRect">
              <a:avLst/>
            </a:prstGeom>
            <a:solidFill>
              <a:schemeClr val="bg2"/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755810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1403481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2064377" y="296620"/>
              <a:ext cx="144000" cy="144000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766691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Скругленный прямоугольник 40"/>
            <p:cNvSpPr/>
            <p:nvPr/>
          </p:nvSpPr>
          <p:spPr>
            <a:xfrm>
              <a:off x="1414362" y="161925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2075258" y="161924"/>
              <a:ext cx="128587" cy="23527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662414" y="526002"/>
              <a:ext cx="751948" cy="62463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000" b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27</a:t>
              </a:r>
              <a:endParaRPr lang="ru-RU" sz="3000" b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1455640" y="526002"/>
              <a:ext cx="847733" cy="431564"/>
              <a:chOff x="3514459" y="2671474"/>
              <a:chExt cx="847733" cy="431564"/>
            </a:xfrm>
          </p:grpSpPr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3756820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7" name="Скругленный прямоугольник 46"/>
              <p:cNvSpPr/>
              <p:nvPr/>
            </p:nvSpPr>
            <p:spPr>
              <a:xfrm>
                <a:off x="3879853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48" name="Скругленный прямоугольник 47"/>
              <p:cNvSpPr/>
              <p:nvPr/>
            </p:nvSpPr>
            <p:spPr>
              <a:xfrm>
                <a:off x="4001561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0" name="Скругленный прямоугольник 69"/>
              <p:cNvSpPr/>
              <p:nvPr/>
            </p:nvSpPr>
            <p:spPr>
              <a:xfrm>
                <a:off x="4124594" y="2671474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1" name="Скругленный прямоугольник 70"/>
              <p:cNvSpPr/>
              <p:nvPr/>
            </p:nvSpPr>
            <p:spPr>
              <a:xfrm>
                <a:off x="4246302" y="2671474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3" name="Скругленный прямоугольник 72"/>
              <p:cNvSpPr/>
              <p:nvPr/>
            </p:nvSpPr>
            <p:spPr>
              <a:xfrm>
                <a:off x="351445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4" name="Скругленный прямоугольник 73"/>
              <p:cNvSpPr/>
              <p:nvPr/>
            </p:nvSpPr>
            <p:spPr>
              <a:xfrm>
                <a:off x="3635111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5" name="Скругленный прямоугольник 74"/>
              <p:cNvSpPr/>
              <p:nvPr/>
            </p:nvSpPr>
            <p:spPr>
              <a:xfrm>
                <a:off x="3756819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6" name="Скругленный прямоугольник 75"/>
              <p:cNvSpPr/>
              <p:nvPr/>
            </p:nvSpPr>
            <p:spPr>
              <a:xfrm>
                <a:off x="3879852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7" name="Скругленный прямоугольник 76"/>
              <p:cNvSpPr/>
              <p:nvPr/>
            </p:nvSpPr>
            <p:spPr>
              <a:xfrm>
                <a:off x="4001560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8" name="Скругленный прямоугольник 77"/>
              <p:cNvSpPr/>
              <p:nvPr/>
            </p:nvSpPr>
            <p:spPr>
              <a:xfrm>
                <a:off x="4124593" y="2760327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79" name="Скругленный прямоугольник 78"/>
              <p:cNvSpPr/>
              <p:nvPr/>
            </p:nvSpPr>
            <p:spPr>
              <a:xfrm>
                <a:off x="4246301" y="2760327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0" name="Скругленный прямоугольник 79"/>
              <p:cNvSpPr/>
              <p:nvPr/>
            </p:nvSpPr>
            <p:spPr>
              <a:xfrm>
                <a:off x="351578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1" name="Скругленный прямоугольник 80"/>
              <p:cNvSpPr/>
              <p:nvPr/>
            </p:nvSpPr>
            <p:spPr>
              <a:xfrm>
                <a:off x="3636437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2" name="Скругленный прямоугольник 81"/>
              <p:cNvSpPr/>
              <p:nvPr/>
            </p:nvSpPr>
            <p:spPr>
              <a:xfrm>
                <a:off x="3758145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3" name="Скругленный прямоугольник 82"/>
              <p:cNvSpPr/>
              <p:nvPr/>
            </p:nvSpPr>
            <p:spPr>
              <a:xfrm>
                <a:off x="3881178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4" name="Скругленный прямоугольник 83"/>
              <p:cNvSpPr/>
              <p:nvPr/>
            </p:nvSpPr>
            <p:spPr>
              <a:xfrm>
                <a:off x="4002886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5" name="Скругленный прямоугольник 84"/>
              <p:cNvSpPr/>
              <p:nvPr/>
            </p:nvSpPr>
            <p:spPr>
              <a:xfrm>
                <a:off x="4125919" y="2847760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6" name="Скругленный прямоугольник 85"/>
              <p:cNvSpPr/>
              <p:nvPr/>
            </p:nvSpPr>
            <p:spPr>
              <a:xfrm>
                <a:off x="4247627" y="2847760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7" name="Скругленный прямоугольник 86"/>
              <p:cNvSpPr/>
              <p:nvPr/>
            </p:nvSpPr>
            <p:spPr>
              <a:xfrm>
                <a:off x="351578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8" name="Скругленный прямоугольник 87"/>
              <p:cNvSpPr/>
              <p:nvPr/>
            </p:nvSpPr>
            <p:spPr>
              <a:xfrm>
                <a:off x="3636436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89" name="Скругленный прямоугольник 88"/>
              <p:cNvSpPr/>
              <p:nvPr/>
            </p:nvSpPr>
            <p:spPr>
              <a:xfrm>
                <a:off x="3758144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0" name="Скругленный прямоугольник 89"/>
              <p:cNvSpPr/>
              <p:nvPr/>
            </p:nvSpPr>
            <p:spPr>
              <a:xfrm>
                <a:off x="3881177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1" name="Скругленный прямоугольник 90"/>
              <p:cNvSpPr/>
              <p:nvPr/>
            </p:nvSpPr>
            <p:spPr>
              <a:xfrm>
                <a:off x="4002885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2" name="Скругленный прямоугольник 91"/>
              <p:cNvSpPr/>
              <p:nvPr/>
            </p:nvSpPr>
            <p:spPr>
              <a:xfrm>
                <a:off x="4125918" y="2935193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3" name="Скругленный прямоугольник 92"/>
              <p:cNvSpPr/>
              <p:nvPr/>
            </p:nvSpPr>
            <p:spPr>
              <a:xfrm>
                <a:off x="4247626" y="2935193"/>
                <a:ext cx="114565" cy="80290"/>
              </a:xfrm>
              <a:prstGeom prst="roundRect">
                <a:avLst/>
              </a:prstGeom>
              <a:solidFill>
                <a:srgbClr val="00B050"/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4" name="Скругленный прямоугольник 93"/>
              <p:cNvSpPr/>
              <p:nvPr/>
            </p:nvSpPr>
            <p:spPr>
              <a:xfrm>
                <a:off x="351578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5" name="Скругленный прямоугольник 94"/>
              <p:cNvSpPr/>
              <p:nvPr/>
            </p:nvSpPr>
            <p:spPr>
              <a:xfrm>
                <a:off x="3636436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6" name="Скругленный прямоугольник 95"/>
              <p:cNvSpPr/>
              <p:nvPr/>
            </p:nvSpPr>
            <p:spPr>
              <a:xfrm>
                <a:off x="3758144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7" name="Скругленный прямоугольник 96"/>
              <p:cNvSpPr/>
              <p:nvPr/>
            </p:nvSpPr>
            <p:spPr>
              <a:xfrm>
                <a:off x="3881177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98" name="Скругленный прямоугольник 97"/>
              <p:cNvSpPr/>
              <p:nvPr/>
            </p:nvSpPr>
            <p:spPr>
              <a:xfrm>
                <a:off x="4002885" y="3022748"/>
                <a:ext cx="114565" cy="8029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3000" b="1" dirty="0">
                  <a:solidFill>
                    <a:srgbClr val="00B050"/>
                  </a:solidFill>
                  <a:latin typeface="Bookman Old Style" panose="02050604050505020204" pitchFamily="18" charset="0"/>
                </a:endParaRPr>
              </a:p>
            </p:txBody>
          </p:sp>
        </p:grpSp>
        <p:sp>
          <p:nvSpPr>
            <p:cNvPr id="101" name="Скругленный прямоугольник 100"/>
            <p:cNvSpPr/>
            <p:nvPr/>
          </p:nvSpPr>
          <p:spPr>
            <a:xfrm>
              <a:off x="1452997" y="980634"/>
              <a:ext cx="850376" cy="17000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50" b="1" i="1" dirty="0" smtClean="0">
                  <a:solidFill>
                    <a:srgbClr val="00B050"/>
                  </a:solidFill>
                  <a:latin typeface="Bookman Old Style" panose="02050604050505020204" pitchFamily="18" charset="0"/>
                </a:rPr>
                <a:t>мая</a:t>
              </a:r>
              <a:endParaRPr lang="ru-RU" sz="1050" b="1" i="1" dirty="0">
                <a:solidFill>
                  <a:srgbClr val="00B050"/>
                </a:solidFill>
                <a:latin typeface="Bookman Old Style" panose="02050604050505020204" pitchFamily="18" charset="0"/>
              </a:endParaRPr>
            </a:p>
          </p:txBody>
        </p: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587375" y="481329"/>
              <a:ext cx="1743455" cy="0"/>
            </a:xfrm>
            <a:prstGeom prst="line">
              <a:avLst/>
            </a:prstGeom>
            <a:ln w="3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878" y="2003124"/>
            <a:ext cx="4572000" cy="2981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88818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!!!_iroinfo_(upgrade)</Template>
  <TotalTime>1818</TotalTime>
  <Words>912</Words>
  <Application>Microsoft Office PowerPoint</Application>
  <PresentationFormat>Широкоэкранный</PresentationFormat>
  <Paragraphs>107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Blade Runner Movie Font</vt:lpstr>
      <vt:lpstr>Bookman Old Style</vt:lpstr>
      <vt:lpstr>Calibri</vt:lpstr>
      <vt:lpstr>Calibri Light</vt:lpstr>
      <vt:lpstr>Georgia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Библиотека ИРО</dc:creator>
  <cp:lastModifiedBy>Библиотека ИРО</cp:lastModifiedBy>
  <cp:revision>159</cp:revision>
  <dcterms:created xsi:type="dcterms:W3CDTF">2018-10-26T12:10:18Z</dcterms:created>
  <dcterms:modified xsi:type="dcterms:W3CDTF">2023-05-02T11:21:46Z</dcterms:modified>
</cp:coreProperties>
</file>