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7" r:id="rId4"/>
    <p:sldId id="268" r:id="rId5"/>
    <p:sldId id="266" r:id="rId6"/>
    <p:sldId id="257" r:id="rId7"/>
    <p:sldId id="259" r:id="rId8"/>
    <p:sldId id="258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0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DF6E-49A3-441A-BE05-76CF8E6E3B20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3225B1F-8846-4BBB-8488-BEF945241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08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DF6E-49A3-441A-BE05-76CF8E6E3B20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225B1F-8846-4BBB-8488-BEF945241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328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DF6E-49A3-441A-BE05-76CF8E6E3B20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225B1F-8846-4BBB-8488-BEF9452415D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0191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DF6E-49A3-441A-BE05-76CF8E6E3B20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225B1F-8846-4BBB-8488-BEF945241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312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DF6E-49A3-441A-BE05-76CF8E6E3B20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225B1F-8846-4BBB-8488-BEF9452415D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1713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DF6E-49A3-441A-BE05-76CF8E6E3B20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225B1F-8846-4BBB-8488-BEF945241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748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DF6E-49A3-441A-BE05-76CF8E6E3B20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5B1F-8846-4BBB-8488-BEF945241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845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DF6E-49A3-441A-BE05-76CF8E6E3B20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5B1F-8846-4BBB-8488-BEF945241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11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DF6E-49A3-441A-BE05-76CF8E6E3B20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5B1F-8846-4BBB-8488-BEF945241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20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DF6E-49A3-441A-BE05-76CF8E6E3B20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225B1F-8846-4BBB-8488-BEF945241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55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DF6E-49A3-441A-BE05-76CF8E6E3B20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225B1F-8846-4BBB-8488-BEF945241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87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DF6E-49A3-441A-BE05-76CF8E6E3B20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225B1F-8846-4BBB-8488-BEF945241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492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DF6E-49A3-441A-BE05-76CF8E6E3B20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5B1F-8846-4BBB-8488-BEF945241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5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DF6E-49A3-441A-BE05-76CF8E6E3B20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5B1F-8846-4BBB-8488-BEF945241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03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DF6E-49A3-441A-BE05-76CF8E6E3B20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5B1F-8846-4BBB-8488-BEF945241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79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DF6E-49A3-441A-BE05-76CF8E6E3B20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225B1F-8846-4BBB-8488-BEF945241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5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8DF6E-49A3-441A-BE05-76CF8E6E3B20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3225B1F-8846-4BBB-8488-BEF945241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98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rulaws.ru/acts/Pismo-Minobrnauki-Rossii-ot-18.08.2017-N-09-1672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lassinform.ru/fgo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2177" y="562708"/>
            <a:ext cx="6981092" cy="5134707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/>
              <a:t>Индивидуальный образовательный маршрут во внеурочной деятельности обучающихся </a:t>
            </a:r>
            <a:endParaRPr lang="ru-RU" sz="60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5928" y="3292288"/>
            <a:ext cx="5919393" cy="253218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2194" y="495300"/>
            <a:ext cx="3400425" cy="304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45756" y="6272880"/>
            <a:ext cx="898034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Кафедра гуманитарного и эстетического образования ГАУДПО ЛО «ИРО»</a:t>
            </a:r>
            <a:endParaRPr lang="ru-RU" b="1" cap="none" spc="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9497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334057"/>
            <a:ext cx="6673362" cy="1740928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>Возможные формы внеурочной деятельности в соответствии с обновлёнными ФГОС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1" y="1784838"/>
            <a:ext cx="8124092" cy="4809391"/>
          </a:xfrm>
        </p:spPr>
        <p:txBody>
          <a:bodyPr>
            <a:normAutofit fontScale="85000" lnSpcReduction="20000"/>
          </a:bodyPr>
          <a:lstStyle/>
          <a:p>
            <a:pPr lvl="0"/>
            <a:endParaRPr lang="ru-RU" dirty="0"/>
          </a:p>
          <a:p>
            <a:pPr lvl="0"/>
            <a:r>
              <a:rPr lang="ru-RU" sz="2400" dirty="0"/>
              <a:t>спортивно-оздоровительное;</a:t>
            </a:r>
          </a:p>
          <a:p>
            <a:pPr lvl="0"/>
            <a:r>
              <a:rPr lang="ru-RU" sz="2400" dirty="0"/>
              <a:t>духовно-нравственное;</a:t>
            </a:r>
          </a:p>
          <a:p>
            <a:pPr lvl="0"/>
            <a:r>
              <a:rPr lang="ru-RU" sz="2400" dirty="0"/>
              <a:t>социальное;</a:t>
            </a:r>
          </a:p>
          <a:p>
            <a:pPr lvl="0"/>
            <a:r>
              <a:rPr lang="ru-RU" sz="2400" dirty="0"/>
              <a:t>общекультурное;</a:t>
            </a:r>
          </a:p>
          <a:p>
            <a:r>
              <a:rPr lang="ru-RU" sz="2400" dirty="0" err="1" smtClean="0"/>
              <a:t>общеинтеллектуальное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/>
              <a:t>Письмом Министерства образования и науки Российской Федерации от 18 августа 2017 г. № 09–1672 в образовательные организации направлены «Методические рекомендации по уточнению понятия и содержания внеурочной деятельности в рамках реализации основных общеобразовательных программ, в том числе в части проектной деятельности» </a:t>
            </a:r>
            <a:endParaRPr lang="ru-RU" sz="2400" dirty="0" smtClean="0"/>
          </a:p>
          <a:p>
            <a:pPr algn="just"/>
            <a:r>
              <a:rPr lang="ru-RU" sz="2400" dirty="0" smtClean="0"/>
              <a:t>Ссылка: </a:t>
            </a:r>
            <a:r>
              <a:rPr lang="en-US" sz="2400" dirty="0">
                <a:hlinkClick r:id="rId2"/>
              </a:rPr>
              <a:t>https://rulaws.ru/acts/Pismo-Minobrnauki-Rossii-ot-18.08.2017-N-09-1672</a:t>
            </a:r>
            <a:r>
              <a:rPr lang="en-US" sz="2400" dirty="0" smtClean="0">
                <a:hlinkClick r:id="rId2"/>
              </a:rPr>
              <a:t>/</a:t>
            </a:r>
            <a:r>
              <a:rPr lang="ru-RU" sz="2400" dirty="0" smtClean="0"/>
              <a:t> </a:t>
            </a:r>
            <a:endParaRPr lang="ru-RU" sz="2400" dirty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6257" y="334058"/>
            <a:ext cx="3884718" cy="166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429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334057"/>
            <a:ext cx="6673362" cy="1570943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/>
              <a:t>В</a:t>
            </a:r>
            <a:r>
              <a:rPr lang="ru-RU" sz="2800" b="1" dirty="0" smtClean="0"/>
              <a:t>озможные направления </a:t>
            </a:r>
            <a:r>
              <a:rPr lang="ru-RU" sz="2800" b="1" dirty="0"/>
              <a:t>внеурочной деятельности на базе образовательной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1" y="1905000"/>
            <a:ext cx="8124092" cy="468923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Математическое;</a:t>
            </a:r>
          </a:p>
          <a:p>
            <a:pPr lvl="0"/>
            <a:r>
              <a:rPr lang="ru-RU" dirty="0"/>
              <a:t>Культурно-филологическое;</a:t>
            </a:r>
          </a:p>
          <a:p>
            <a:pPr lvl="0"/>
            <a:r>
              <a:rPr lang="ru-RU" dirty="0"/>
              <a:t>Художественно-эстетическое;</a:t>
            </a:r>
          </a:p>
          <a:p>
            <a:pPr lvl="0"/>
            <a:r>
              <a:rPr lang="ru-RU" dirty="0"/>
              <a:t>Военно-патриотическое (кадетское);</a:t>
            </a:r>
          </a:p>
          <a:p>
            <a:pPr lvl="0"/>
            <a:r>
              <a:rPr lang="en-US" dirty="0"/>
              <a:t>I-T</a:t>
            </a:r>
            <a:r>
              <a:rPr lang="ru-RU" dirty="0"/>
              <a:t>- развитие;</a:t>
            </a:r>
          </a:p>
          <a:p>
            <a:pPr lvl="0"/>
            <a:r>
              <a:rPr lang="ru-RU" dirty="0"/>
              <a:t>Спортивно-оздоровительное;</a:t>
            </a:r>
          </a:p>
          <a:p>
            <a:pPr lvl="0"/>
            <a:r>
              <a:rPr lang="ru-RU" dirty="0"/>
              <a:t>Эколого-гуманитарное;</a:t>
            </a:r>
          </a:p>
          <a:p>
            <a:pPr lvl="0"/>
            <a:r>
              <a:rPr lang="ru-RU" dirty="0"/>
              <a:t>Историко-этнографическое (</a:t>
            </a:r>
            <a:r>
              <a:rPr lang="ru-RU" dirty="0" err="1"/>
              <a:t>реконструкторское</a:t>
            </a:r>
            <a:r>
              <a:rPr lang="ru-RU" dirty="0"/>
              <a:t>);</a:t>
            </a:r>
          </a:p>
          <a:p>
            <a:pPr lvl="0"/>
            <a:r>
              <a:rPr lang="ru-RU" dirty="0"/>
              <a:t>Техническое моделирование;</a:t>
            </a:r>
          </a:p>
          <a:p>
            <a:pPr lvl="0"/>
            <a:r>
              <a:rPr lang="ru-RU" dirty="0"/>
              <a:t>Гуманитарно-медицинское;</a:t>
            </a:r>
          </a:p>
          <a:p>
            <a:pPr lvl="0"/>
            <a:r>
              <a:rPr lang="ru-RU" dirty="0"/>
              <a:t>Краеведческое;</a:t>
            </a:r>
          </a:p>
          <a:p>
            <a:pPr lvl="0"/>
            <a:r>
              <a:rPr lang="ru-RU" dirty="0"/>
              <a:t>Школьно-музейное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sz="1700" b="1" dirty="0" smtClean="0"/>
              <a:t>ФГОС</a:t>
            </a:r>
            <a:r>
              <a:rPr lang="ru-RU" sz="1700" b="1" dirty="0"/>
              <a:t> </a:t>
            </a:r>
            <a:r>
              <a:rPr lang="ru-RU" sz="1700" b="1" dirty="0" smtClean="0"/>
              <a:t>среднего общего образования, п.13 </a:t>
            </a:r>
            <a:r>
              <a:rPr lang="en-US" sz="1700" dirty="0" smtClean="0">
                <a:hlinkClick r:id="rId2"/>
              </a:rPr>
              <a:t>https</a:t>
            </a:r>
            <a:r>
              <a:rPr lang="en-US" sz="1700" dirty="0">
                <a:hlinkClick r:id="rId2"/>
              </a:rPr>
              <a:t>://</a:t>
            </a:r>
            <a:r>
              <a:rPr lang="en-US" sz="1700" dirty="0" smtClean="0">
                <a:hlinkClick r:id="rId2"/>
              </a:rPr>
              <a:t>classinform.ru/fgos.html</a:t>
            </a:r>
            <a:r>
              <a:rPr lang="ru-RU" sz="1700" dirty="0" smtClean="0"/>
              <a:t> </a:t>
            </a:r>
          </a:p>
          <a:p>
            <a:pPr lvl="0"/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643" y="334058"/>
            <a:ext cx="3672332" cy="157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821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5946" y="404446"/>
            <a:ext cx="6840416" cy="1500554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/>
              <a:t>В</a:t>
            </a:r>
            <a:r>
              <a:rPr lang="ru-RU" sz="2000" b="1" dirty="0" smtClean="0"/>
              <a:t>ыбор </a:t>
            </a:r>
            <a:r>
              <a:rPr lang="ru-RU" sz="2000" b="1" dirty="0"/>
              <a:t>приемлемых форм внеурочной деятельности в зависимости от специфики интересов и интеллектуально-физиологических особенностей обучающихся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758462"/>
            <a:ext cx="10067192" cy="483576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Учебные курсы по выбору (математические, гуманитарные);</a:t>
            </a:r>
          </a:p>
          <a:p>
            <a:pPr lvl="0"/>
            <a:r>
              <a:rPr lang="ru-RU" dirty="0"/>
              <a:t>Кадетский, казачий, морской класс;</a:t>
            </a:r>
          </a:p>
          <a:p>
            <a:pPr lvl="0"/>
            <a:r>
              <a:rPr lang="ru-RU" dirty="0"/>
              <a:t>Индивидуальные дополнительные занятия по выбору;</a:t>
            </a:r>
          </a:p>
          <a:p>
            <a:pPr lvl="0"/>
            <a:r>
              <a:rPr lang="ru-RU" dirty="0"/>
              <a:t>«</a:t>
            </a:r>
            <a:r>
              <a:rPr lang="en-US" dirty="0"/>
              <a:t>I-T-</a:t>
            </a:r>
            <a:r>
              <a:rPr lang="ru-RU" dirty="0"/>
              <a:t>клуб»;</a:t>
            </a:r>
          </a:p>
          <a:p>
            <a:pPr lvl="0"/>
            <a:r>
              <a:rPr lang="ru-RU" dirty="0"/>
              <a:t>Спортивная секция;</a:t>
            </a:r>
          </a:p>
          <a:p>
            <a:pPr lvl="0"/>
            <a:r>
              <a:rPr lang="ru-RU" dirty="0"/>
              <a:t>Военно-патриотический клуб «Допризывник»;</a:t>
            </a:r>
          </a:p>
          <a:p>
            <a:pPr lvl="0"/>
            <a:r>
              <a:rPr lang="ru-RU" dirty="0"/>
              <a:t>Хранители и экскурсоводы школьного музея;</a:t>
            </a:r>
          </a:p>
          <a:p>
            <a:pPr lvl="0"/>
            <a:r>
              <a:rPr lang="ru-RU" dirty="0"/>
              <a:t>Общество юных краеведов;</a:t>
            </a:r>
          </a:p>
          <a:p>
            <a:pPr lvl="0"/>
            <a:r>
              <a:rPr lang="ru-RU" dirty="0"/>
              <a:t>«Бригада юных медиков»;</a:t>
            </a:r>
          </a:p>
          <a:p>
            <a:pPr lvl="0"/>
            <a:r>
              <a:rPr lang="ru-RU" dirty="0"/>
              <a:t>Клуб «Юный спасатель»;</a:t>
            </a:r>
          </a:p>
          <a:p>
            <a:pPr lvl="0"/>
            <a:r>
              <a:rPr lang="ru-RU" dirty="0"/>
              <a:t>Кружок технического моделирования;</a:t>
            </a:r>
          </a:p>
          <a:p>
            <a:pPr lvl="0"/>
            <a:r>
              <a:rPr lang="ru-RU" dirty="0"/>
              <a:t>Кружок «Мастер» (художественное творчество для мальчиков);</a:t>
            </a:r>
          </a:p>
          <a:p>
            <a:pPr lvl="0"/>
            <a:r>
              <a:rPr lang="ru-RU" dirty="0"/>
              <a:t>Кружок «Рукодельница» (художественное творчество для девочек</a:t>
            </a:r>
            <a:r>
              <a:rPr lang="ru-RU" dirty="0" smtClean="0"/>
              <a:t>).</a:t>
            </a:r>
          </a:p>
          <a:p>
            <a:pPr lvl="0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8643" y="334058"/>
            <a:ext cx="3672332" cy="157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698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5946" y="404446"/>
            <a:ext cx="6840416" cy="1500554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/>
              <a:t>Основные принципы объективной диагностики индивидуальных особенностей </a:t>
            </a:r>
            <a:r>
              <a:rPr lang="ru-RU" sz="2800" b="1" dirty="0" smtClean="0"/>
              <a:t>учащихся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6092" y="1905001"/>
            <a:ext cx="9539654" cy="4741984"/>
          </a:xfrm>
        </p:spPr>
        <p:txBody>
          <a:bodyPr>
            <a:noAutofit/>
          </a:bodyPr>
          <a:lstStyle/>
          <a:p>
            <a:pPr lvl="0" fontAlgn="base"/>
            <a:r>
              <a:rPr lang="ru-RU" sz="2400" dirty="0"/>
              <a:t>степень усвоения учащимися предшествующего материала; </a:t>
            </a:r>
          </a:p>
          <a:p>
            <a:pPr lvl="0" fontAlgn="base"/>
            <a:r>
              <a:rPr lang="ru-RU" sz="2400" dirty="0"/>
              <a:t>индивидуальный темп, скорость продвижения учащихся в обучении; </a:t>
            </a:r>
          </a:p>
          <a:p>
            <a:pPr lvl="0" fontAlgn="base"/>
            <a:r>
              <a:rPr lang="ru-RU" sz="2400" dirty="0"/>
              <a:t>степень </a:t>
            </a:r>
            <a:r>
              <a:rPr lang="ru-RU" sz="2400" dirty="0" err="1"/>
              <a:t>сформированности</a:t>
            </a:r>
            <a:r>
              <a:rPr lang="ru-RU" sz="2400" dirty="0"/>
              <a:t> социальных и познавательных мотивов; </a:t>
            </a:r>
          </a:p>
          <a:p>
            <a:pPr lvl="0" fontAlgn="base"/>
            <a:r>
              <a:rPr lang="ru-RU" sz="2400" dirty="0"/>
              <a:t>степень </a:t>
            </a:r>
            <a:r>
              <a:rPr lang="ru-RU" sz="2400" dirty="0" err="1"/>
              <a:t>сформированности</a:t>
            </a:r>
            <a:r>
              <a:rPr lang="ru-RU" sz="2400" dirty="0"/>
              <a:t> уровня учебной деятельности; </a:t>
            </a:r>
          </a:p>
          <a:p>
            <a:pPr lvl="0" fontAlgn="base"/>
            <a:r>
              <a:rPr lang="ru-RU" sz="2400" dirty="0"/>
              <a:t>индивидуально-типологические особенности учащихся (темперамент, характер, особенности эмоционально-волевой сферы и др.).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8643" y="334058"/>
            <a:ext cx="3672332" cy="157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724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492" y="351694"/>
            <a:ext cx="10467121" cy="99353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Общая схема построения индивидуального образовательного </a:t>
            </a:r>
            <a:r>
              <a:rPr lang="ru-RU" sz="3200" b="1" dirty="0" smtClean="0"/>
              <a:t>маршрута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8554" y="1538654"/>
            <a:ext cx="10766059" cy="5125914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1. Диагностика уровня развития способностей воспитанника и его индивидуальных особенностей или </a:t>
            </a:r>
            <a:r>
              <a:rPr lang="ru-RU" sz="2400" dirty="0" smtClean="0"/>
              <a:t>одаренности (</a:t>
            </a:r>
            <a:r>
              <a:rPr lang="ru-RU" sz="2400" dirty="0"/>
              <a:t>проведение психологической диагностики обучающихся </a:t>
            </a:r>
            <a:r>
              <a:rPr lang="ru-RU" sz="2400" dirty="0" smtClean="0"/>
              <a:t>определение </a:t>
            </a:r>
            <a:r>
              <a:rPr lang="ru-RU" sz="2400" dirty="0"/>
              <a:t>типа интеллекта и типа мышления для формирования рекомендаций педагогам по разработке программ внеурочной деятельности и дополнительных общеразвивающих </a:t>
            </a:r>
            <a:r>
              <a:rPr lang="ru-RU" sz="2400" dirty="0" smtClean="0"/>
              <a:t>программ; </a:t>
            </a:r>
            <a:r>
              <a:rPr lang="ru-RU" sz="2400" dirty="0"/>
              <a:t>проведение анкетирования обучающихся и </a:t>
            </a:r>
            <a:r>
              <a:rPr lang="ru-RU" sz="2400" dirty="0" err="1"/>
              <a:t>google</a:t>
            </a:r>
            <a:r>
              <a:rPr lang="ru-RU" sz="2400" dirty="0"/>
              <a:t>-анкетирования родителей </a:t>
            </a:r>
            <a:r>
              <a:rPr lang="ru-RU" sz="2400" dirty="0" smtClean="0"/>
              <a:t>для </a:t>
            </a:r>
            <a:r>
              <a:rPr lang="ru-RU" sz="2400" dirty="0"/>
              <a:t>изучения их образовательных </a:t>
            </a:r>
            <a:r>
              <a:rPr lang="ru-RU" sz="2400" dirty="0" smtClean="0"/>
              <a:t>потребностей).</a:t>
            </a:r>
            <a:endParaRPr lang="ru-RU" sz="2400" dirty="0"/>
          </a:p>
          <a:p>
            <a:pPr algn="just"/>
            <a:r>
              <a:rPr lang="ru-RU" sz="2400" dirty="0"/>
              <a:t>2. Определение целей и задач, которые должны быть достигнуты </a:t>
            </a:r>
            <a:r>
              <a:rPr lang="ru-RU" sz="2400" dirty="0" smtClean="0"/>
              <a:t>обучающимся </a:t>
            </a:r>
            <a:r>
              <a:rPr lang="ru-RU" sz="2400" dirty="0"/>
              <a:t>по окончании прохождения </a:t>
            </a:r>
            <a:r>
              <a:rPr lang="ru-RU" sz="2400" dirty="0" smtClean="0"/>
              <a:t>ИОМ.</a:t>
            </a:r>
            <a:endParaRPr lang="ru-RU" sz="2400" dirty="0"/>
          </a:p>
          <a:p>
            <a:pPr algn="just"/>
            <a:r>
              <a:rPr lang="ru-RU" sz="2400" dirty="0"/>
              <a:t>3. Определение времени, которое должен затратить воспитанник на освоение базовой и специальной программы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59359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1408" y="413095"/>
            <a:ext cx="9992336" cy="104642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Общая схема построения индивидуального образовательного маршрута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749669"/>
            <a:ext cx="9952892" cy="4545623"/>
          </a:xfrm>
        </p:spPr>
        <p:txBody>
          <a:bodyPr/>
          <a:lstStyle/>
          <a:p>
            <a:pPr algn="just"/>
            <a:r>
              <a:rPr lang="ru-RU" sz="2400" dirty="0"/>
              <a:t>4. Определение роли родителей воспитанника в реализации маршрута.</a:t>
            </a:r>
          </a:p>
          <a:p>
            <a:pPr algn="just"/>
            <a:r>
              <a:rPr lang="ru-RU" sz="2400" dirty="0"/>
              <a:t>5. Разработка почасового учебно-тематического плана.</a:t>
            </a:r>
          </a:p>
          <a:p>
            <a:pPr algn="just"/>
            <a:r>
              <a:rPr lang="ru-RU" sz="2400" b="1" i="1" dirty="0"/>
              <a:t>6. Определение содержания УТП, формы занятий, приемов и методов, формы определения итогов.</a:t>
            </a:r>
          </a:p>
          <a:p>
            <a:pPr algn="just"/>
            <a:r>
              <a:rPr lang="ru-RU" sz="2400" dirty="0"/>
              <a:t>7. Интеграция с другими специалистами и педагогами-предметниками.</a:t>
            </a:r>
          </a:p>
          <a:p>
            <a:pPr algn="just"/>
            <a:r>
              <a:rPr lang="ru-RU" sz="2400" dirty="0"/>
              <a:t>8. Определение способов оценки успехов воспитанника на каждом этапе освоения маршрута.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064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589212" y="2945423"/>
            <a:ext cx="6968026" cy="98474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СПАСИБО ЗА ВНИМАНИЕ</a:t>
            </a:r>
            <a:r>
              <a:rPr lang="ru-RU" sz="3200" b="1" dirty="0" smtClean="0"/>
              <a:t>!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75710279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249</TotalTime>
  <Words>430</Words>
  <Application>Microsoft Office PowerPoint</Application>
  <PresentationFormat>Широкоэкранный</PresentationFormat>
  <Paragraphs>58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Индивидуальный образовательный маршрут во внеурочной деятельности обучающихся </vt:lpstr>
      <vt:lpstr>Возможные формы внеурочной деятельности в соответствии с обновлёнными ФГОС</vt:lpstr>
      <vt:lpstr>Возможные направления внеурочной деятельности на базе образовательной организации</vt:lpstr>
      <vt:lpstr>Выбор приемлемых форм внеурочной деятельности в зависимости от специфики интересов и интеллектуально-физиологических особенностей обучающихся</vt:lpstr>
      <vt:lpstr>Основные принципы объективной диагностики индивидуальных особенностей учащихся</vt:lpstr>
      <vt:lpstr>Общая схема построения индивидуального образовательного маршрута</vt:lpstr>
      <vt:lpstr>Общая схема построения индивидуального образовательного маршрута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построения индивидуального образовательного маршрута обучающегося</dc:title>
  <dc:creator>УГЛОВ</dc:creator>
  <cp:lastModifiedBy>ПК-205-1</cp:lastModifiedBy>
  <cp:revision>23</cp:revision>
  <dcterms:created xsi:type="dcterms:W3CDTF">2022-12-22T09:58:51Z</dcterms:created>
  <dcterms:modified xsi:type="dcterms:W3CDTF">2023-05-23T11:54:39Z</dcterms:modified>
</cp:coreProperties>
</file>