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6" r:id="rId2"/>
    <p:sldId id="315" r:id="rId3"/>
    <p:sldId id="314" r:id="rId4"/>
    <p:sldId id="308" r:id="rId5"/>
    <p:sldId id="317" r:id="rId6"/>
    <p:sldId id="309" r:id="rId7"/>
    <p:sldId id="307" r:id="rId8"/>
    <p:sldId id="310" r:id="rId9"/>
    <p:sldId id="31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DA11D-1994-4134-B4CE-46802D5EE575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0A57F-C7E5-45CE-97F8-F8E93471B5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8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48DC2C-C67E-4AAB-ADD9-8C18575666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7F9318-747E-4A3D-A7AC-2019FD309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5A0110-C088-4D46-BE08-6FB5E5AB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394E44-1C55-41A8-8D2F-272ECAAED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20EA6A-E7C2-4FFD-AF6D-8EBD0A3F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4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25EBF-FC59-4104-BC27-982F0C76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9751F3-E114-49BC-802B-36E08D955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C6F158-2594-4E45-9D01-F4FCD21C2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8DBA56-8E45-4C0C-A5C6-638F6F1F4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3F19BD-014F-4CC0-98DB-BA83ACAD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1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E59990-6ABB-442B-9294-55FA44A34F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8F1046-A9E1-4227-9695-DF0AC2B74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6CB9B3-D9E0-4ACE-8AFD-3955E8B96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DEECCD-F69E-48A8-96AD-D744F1DE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812EC-1E18-487A-98F0-3A7EF6A79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0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63E33-9B02-4E28-8F3C-D760B795E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623A54-4C69-4437-884A-4435A5425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5A2C05-E73C-4C4D-83FE-209AABAD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61EDA4-BDAF-4BFF-935A-AEB1B87C1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BEDA34-0B9E-4E40-BF44-AC54E2F3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172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C41A1-73AC-4A05-BD20-734C4D0F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04BDF10-DE2C-450A-87D3-784C5550B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A063E1-5AAE-4C29-8EF8-685335AB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A4DED3-B7AF-4538-9DE3-D04F426B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32360B-6FE2-4BD5-9A0D-B60864020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82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D870D2-CF2B-4437-A9F6-9C930085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D4734-40A0-4C6D-9010-AA5A05850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B47019-BCB6-44B9-AB46-32F507099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7159F9-553D-4A18-A436-4AAA4C32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583893-3347-4DB3-8745-A5E24D074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5FE416-AC21-4AB0-8741-0CAB632F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9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E1F14-C6B0-4E97-92F8-E66CC54A9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8A3D43-2D7E-48F5-B20A-48A8A908D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7F0654-196D-4F31-8059-9869EB633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478AD8B-6926-4A37-9F6D-0E48D7F7F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7A660C7-E85A-4B03-ADE2-554395AD5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FCD902-25D2-447D-A6F4-B7BC909C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CC9537-3880-4C9C-B488-5788A376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7051D6-B9F2-4D8A-B72B-BED1B315C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50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76A4E-2D6E-402F-9B6C-5BBBC32E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22660DC-1809-4878-B01F-86A93445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6CA933-264D-44B9-9C48-B89225442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9B09869-9509-4CB5-B6F5-015DDB72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70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AB52F9-8B28-44FF-8456-AB8AF9135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FCD6BC9-C513-4259-840C-E11CBC47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85D2CB-59B7-4787-A26A-51B704A5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6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44FE78-3778-4D5D-B72B-0C7135FDD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AB90C-5484-457F-BC22-F70B47E56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878DE6-92D4-44BF-9002-363CC61A1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F0EB2E-E010-482D-A212-9215F52A6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BD5AB9-47C2-4C7F-BDE5-44FAFAD4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C97204-8E76-4339-8411-9C0CADDDA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261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DDBAB-ABC8-4F8A-A7AF-B5FAE7EC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3994B63-9089-48CD-B28C-5371063B8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0E6B15-8911-41C3-BA77-E6C147437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D208F1-DDBE-4EEA-8E80-AC4FF59C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B09EB0-F3A8-4DB2-B7F1-8B1FF233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8FDC04-FA82-4BEE-BCCA-32246C553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44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EF361-CEF0-483B-9495-0DFF185C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D8BA33D-9245-478A-8238-A5ED64B07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5E91A6-7CA4-4348-98D5-75D93D952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7D913-3243-415E-B0B6-E747D24FB24C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33C5F7-A745-4A36-BDAA-A11751452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8F807-CFC0-42F2-BE49-0EB37ED03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649BC-9B1A-4E55-975F-0FC4193082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908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670050" y="2967335"/>
            <a:ext cx="4851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Структура ИОМ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11656" y="5856712"/>
            <a:ext cx="8980344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cap="none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3000" endA="300" endPos="35500" dir="5400000" sy="-90000" algn="bl" rotWithShape="0"/>
                </a:effectLst>
              </a:rPr>
              <a:t>Кафедра гуманитарного и эстетического образования ГАУДПО ЛО «ИРО»</a:t>
            </a:r>
            <a:endParaRPr lang="ru-RU" b="1" cap="none" spc="0" dirty="0">
              <a:ln w="0"/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165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54167" y="1781506"/>
            <a:ext cx="839992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Индивидуальная </a:t>
            </a:r>
            <a:r>
              <a:rPr lang="ru-RU" dirty="0"/>
              <a:t>образовательная траектория предусматривает наличие индивидуального образовательного маршрута (содержательный компонент), а также разработанный способ его реализации (технологии организации образовательного процесса). </a:t>
            </a:r>
          </a:p>
        </p:txBody>
      </p:sp>
    </p:spTree>
    <p:extLst>
      <p:ext uri="{BB962C8B-B14F-4D97-AF65-F5344CB8AC3E}">
        <p14:creationId xmlns:p14="http://schemas.microsoft.com/office/powerpoint/2010/main" val="17535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6913"/>
              </p:ext>
            </p:extLst>
          </p:nvPr>
        </p:nvGraphicFramePr>
        <p:xfrm>
          <a:off x="2013655" y="4894006"/>
          <a:ext cx="8975198" cy="114579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Индивидуальные образовательные маршруты разрабатываются двух видов:</a:t>
                      </a:r>
                      <a:endParaRPr lang="ru-RU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Индивидуальный образовательный маршрут для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слабоуспевающих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учащихся</a:t>
                      </a:r>
                      <a:endParaRPr lang="ru-RU" sz="1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Индивидуальный образовательный маршрут для </a:t>
                      </a:r>
                      <a:r>
                        <a:rPr lang="ru-RU" sz="1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мотивированных</a:t>
                      </a:r>
                      <a:r>
                        <a:rPr lang="ru-RU" sz="1800" dirty="0" smtClean="0">
                          <a:solidFill>
                            <a:srgbClr val="333333"/>
                          </a:solidFill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учащихся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13655" y="649097"/>
            <a:ext cx="8399929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Универсального рецепта создания индивидуального образовательного маршрута (ИОМ) в настоящий момент нет. Способ построения ИОМ, характеризует особенности обучения одаренного ребенка и развития его на протяжении определенного времени, то есть носить пролонгированный характер. Невозможно определить этот маршрут на весь период сразу, поскольку сущность его построения, состоят именно в том, что он отражает процесс изменения (динамики) в развитии и обучении ребенка, что позволяет вовремя корректировать компоненты педагогического процесса. </a:t>
            </a:r>
            <a:r>
              <a:rPr lang="ru-RU" dirty="0" smtClean="0"/>
              <a:t>ИОМ</a:t>
            </a:r>
            <a:r>
              <a:rPr lang="en-US" dirty="0" smtClean="0"/>
              <a:t> </a:t>
            </a:r>
            <a:r>
              <a:rPr lang="ru-RU" dirty="0" smtClean="0"/>
              <a:t>адекватен </a:t>
            </a:r>
            <a:r>
              <a:rPr lang="ru-RU" dirty="0"/>
              <a:t>личностно-ориентированному образовательному процессу, но в то же время, не тождественен ему, так как имеет специфические особенности</a:t>
            </a:r>
          </a:p>
        </p:txBody>
      </p:sp>
    </p:spTree>
    <p:extLst>
      <p:ext uri="{BB962C8B-B14F-4D97-AF65-F5344CB8AC3E}">
        <p14:creationId xmlns:p14="http://schemas.microsoft.com/office/powerpoint/2010/main" val="296677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индивидуального образовательного маршрута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679980"/>
              </p:ext>
            </p:extLst>
          </p:nvPr>
        </p:nvGraphicFramePr>
        <p:xfrm>
          <a:off x="1854167" y="1378581"/>
          <a:ext cx="8975198" cy="41808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компоненты: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целевой</a:t>
                      </a:r>
                      <a:r>
                        <a:rPr lang="ru-RU" sz="2000" dirty="0" smtClean="0"/>
                        <a:t> (постановка целей получения образования, </a:t>
                      </a:r>
                      <a:r>
                        <a:rPr lang="ru-RU" sz="2000" dirty="0" err="1" smtClean="0"/>
                        <a:t>формулирующихся</a:t>
                      </a:r>
                      <a:r>
                        <a:rPr lang="ru-RU" sz="2000" dirty="0" smtClean="0"/>
                        <a:t> на основе государственного образовательного стандарта, мотивов и потребностей ученика при получении образования);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028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содержательный</a:t>
                      </a:r>
                      <a:r>
                        <a:rPr lang="ru-RU" sz="2000" dirty="0" smtClean="0"/>
                        <a:t> (обоснование структуры и отбор содержания учебных предметов, их систематизация и группировка, установление </a:t>
                      </a:r>
                      <a:r>
                        <a:rPr lang="ru-RU" sz="2000" dirty="0" err="1" smtClean="0"/>
                        <a:t>межцикловых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межпредметных</a:t>
                      </a:r>
                      <a:r>
                        <a:rPr lang="ru-RU" sz="2000" dirty="0" smtClean="0"/>
                        <a:t> и </a:t>
                      </a:r>
                      <a:r>
                        <a:rPr lang="ru-RU" sz="2000" dirty="0" err="1" smtClean="0"/>
                        <a:t>внутрипредметных</a:t>
                      </a:r>
                      <a:r>
                        <a:rPr lang="ru-RU" sz="2000" dirty="0" smtClean="0"/>
                        <a:t> связей);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технологический</a:t>
                      </a:r>
                      <a:r>
                        <a:rPr lang="ru-RU" sz="2000" dirty="0" smtClean="0"/>
                        <a:t> (определение используемых педагогических технологий, методов, методик, систем обучения и воспитания);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диагностический</a:t>
                      </a:r>
                      <a:r>
                        <a:rPr lang="ru-RU" sz="2000" dirty="0" smtClean="0"/>
                        <a:t> (определение системы диагностического сопровождения);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организационно-педагогический</a:t>
                      </a:r>
                      <a:r>
                        <a:rPr lang="ru-RU" sz="2000" dirty="0" smtClean="0"/>
                        <a:t> (условия и пути достижения педагогических целей). 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индивидуального образовательного маршрута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19578"/>
              </p:ext>
            </p:extLst>
          </p:nvPr>
        </p:nvGraphicFramePr>
        <p:xfrm>
          <a:off x="1854167" y="1378581"/>
          <a:ext cx="8975198" cy="3058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Линейная 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028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Концентрическая 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Логарифмическая спираль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873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+ 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557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13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индивидуального образовательного маршрута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37367"/>
              </p:ext>
            </p:extLst>
          </p:nvPr>
        </p:nvGraphicFramePr>
        <p:xfrm>
          <a:off x="1854167" y="1378580"/>
          <a:ext cx="8975198" cy="449669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473336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Линейная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структура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25676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принцип построения - от простого к сложному.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 позволяет реализовать систематичность и последовательность, так строится большая часть образовательных программ.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Построить программу, ориентированную на развитие одаренности, таким образом, очень сложно, потому что одаренные дети, зачастую, имеют склонность к творческим заданиям.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Особенность этих заданий в том, что они допускают множество правильных ответов и направлений деятельности.</a:t>
                      </a:r>
                      <a:endParaRPr lang="ru-RU" sz="24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72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4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индивидуального образовательного маршрута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571722"/>
              </p:ext>
            </p:extLst>
          </p:nvPr>
        </p:nvGraphicFramePr>
        <p:xfrm>
          <a:off x="1854167" y="1378581"/>
          <a:ext cx="8975198" cy="2565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Концентрическая структура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структурирование учебного материала по типу нескольких концентрических кругов. В структуру такой программы обычно входят несколько более мелких подпрограмм, (они могут быть отно­сительно автономны). Пройдя первый круг, школьник осваивает второй, затем третий.</a:t>
                      </a:r>
                      <a:endParaRPr lang="ru-RU" sz="24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4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индивидуального образовательного маршрута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542319"/>
              </p:ext>
            </p:extLst>
          </p:nvPr>
        </p:nvGraphicFramePr>
        <p:xfrm>
          <a:off x="1854167" y="1378581"/>
          <a:ext cx="8975198" cy="4759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Логарифмическая спираль  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наиболее продуктивный тип структуры,   так как один и тот же вид деятельности от­рабатывается на занятиях периодически, многократно, причем содержание постепенно усложняется и расширяется за счет обогащения компонентами углубленной проработки каждого действия.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этом способе структуриро­вания материала открываются большие возможности для исследовательской деятельности обучающихся.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Этот тип структуры индивидуального образовательного маршрута чаще  используется в работе с одарёнными школьниками с разносторонними интересами.</a:t>
                      </a:r>
                      <a:endParaRPr lang="ru-RU" sz="24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62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0C206245-A87C-4F81-A0FE-35EFFF710E29}"/>
              </a:ext>
            </a:extLst>
          </p:cNvPr>
          <p:cNvCxnSpPr>
            <a:cxnSpLocks/>
          </p:cNvCxnSpPr>
          <p:nvPr/>
        </p:nvCxnSpPr>
        <p:spPr>
          <a:xfrm>
            <a:off x="0" y="6542020"/>
            <a:ext cx="12192000" cy="0"/>
          </a:xfrm>
          <a:prstGeom prst="line">
            <a:avLst/>
          </a:prstGeom>
          <a:ln w="25400">
            <a:solidFill>
              <a:srgbClr val="00B0F0"/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6F17D10-91F8-4052-AF58-71672B4B15DC}"/>
              </a:ext>
            </a:extLst>
          </p:cNvPr>
          <p:cNvCxnSpPr>
            <a:cxnSpLocks/>
          </p:cNvCxnSpPr>
          <p:nvPr/>
        </p:nvCxnSpPr>
        <p:spPr>
          <a:xfrm>
            <a:off x="0" y="418273"/>
            <a:ext cx="11608904" cy="0"/>
          </a:xfrm>
          <a:prstGeom prst="line">
            <a:avLst/>
          </a:prstGeom>
          <a:ln w="25400">
            <a:solidFill>
              <a:srgbClr val="72AE4A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E61C874-897B-45CB-812F-1FFA1828539A}"/>
              </a:ext>
            </a:extLst>
          </p:cNvPr>
          <p:cNvSpPr/>
          <p:nvPr/>
        </p:nvSpPr>
        <p:spPr>
          <a:xfrm>
            <a:off x="1854167" y="6416620"/>
            <a:ext cx="1441481" cy="409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ЛИПЕЦК 2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02</a:t>
            </a: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Shape 78">
            <a:extLst>
              <a:ext uri="{FF2B5EF4-FFF2-40B4-BE49-F238E27FC236}">
                <a16:creationId xmlns:a16="http://schemas.microsoft.com/office/drawing/2014/main" id="{149B6FD8-F9B5-4839-9412-A8BD20D9D128}"/>
              </a:ext>
            </a:extLst>
          </p:cNvPr>
          <p:cNvSpPr/>
          <p:nvPr/>
        </p:nvSpPr>
        <p:spPr>
          <a:xfrm>
            <a:off x="-15774" y="0"/>
            <a:ext cx="1715677" cy="6857997"/>
          </a:xfrm>
          <a:prstGeom prst="homePlate">
            <a:avLst>
              <a:gd name="adj" fmla="val 0"/>
            </a:avLst>
          </a:prstGeom>
          <a:gradFill>
            <a:gsLst>
              <a:gs pos="31000">
                <a:srgbClr val="5E9551"/>
              </a:gs>
              <a:gs pos="85000">
                <a:srgbClr val="00B0F0"/>
              </a:gs>
              <a:gs pos="100000">
                <a:srgbClr val="00B0F0"/>
              </a:gs>
            </a:gsLst>
          </a:gradFill>
          <a:ln>
            <a:noFill/>
          </a:ln>
        </p:spPr>
        <p:txBody>
          <a:bodyPr lIns="91440" tIns="45720" rIns="91440" bIns="45720" anchor="ctr">
            <a:noAutofit/>
          </a:bodyPr>
          <a:lstStyle>
            <a:defPPr/>
            <a:lvl1pPr marL="0" lvl="0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endParaRPr dirty="0"/>
          </a:p>
        </p:txBody>
      </p:sp>
      <p:pic>
        <p:nvPicPr>
          <p:cNvPr id="10" name="object 26">
            <a:extLst>
              <a:ext uri="{FF2B5EF4-FFF2-40B4-BE49-F238E27FC236}">
                <a16:creationId xmlns:a16="http://schemas.microsoft.com/office/drawing/2014/main" id="{C532D25A-0C20-4461-8A36-F68A8AB074D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74" y="187450"/>
            <a:ext cx="1516380" cy="7330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B4D67993-7A91-45EA-BCB8-9473FF66412A}"/>
              </a:ext>
            </a:extLst>
          </p:cNvPr>
          <p:cNvSpPr/>
          <p:nvPr/>
        </p:nvSpPr>
        <p:spPr>
          <a:xfrm>
            <a:off x="1854167" y="543674"/>
            <a:ext cx="9134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Структура индивидуального образовательного маршрута                                                                                                                        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40337"/>
              </p:ext>
            </p:extLst>
          </p:nvPr>
        </p:nvGraphicFramePr>
        <p:xfrm>
          <a:off x="1854167" y="1378581"/>
          <a:ext cx="8975198" cy="36626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975198">
                  <a:extLst>
                    <a:ext uri="{9D8B030D-6E8A-4147-A177-3AD203B41FA5}">
                      <a16:colId xmlns:a16="http://schemas.microsoft.com/office/drawing/2014/main" val="28374331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15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Проектирование индивидуальных образовательных маршрутов включает как учебную, так и внеурочную деятельность одарённого подростка. Причем, активное взаимодействие педагога и ученика возникает уже в ходе проектирования индивидуального образовательного маршрута, так как заинтересованность учащегося в происходящем и включенность его непосредственно в построение своей маршрутной карты является приоритетом в выборе педагогом приемов и средств.</a:t>
                      </a:r>
                      <a:endParaRPr lang="ru-RU" sz="2400" dirty="0" smtClean="0">
                        <a:effectLst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44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78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</TotalTime>
  <Words>540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ПК-205-1</cp:lastModifiedBy>
  <cp:revision>107</cp:revision>
  <cp:lastPrinted>2021-04-28T16:16:43Z</cp:lastPrinted>
  <dcterms:created xsi:type="dcterms:W3CDTF">2020-12-27T16:59:47Z</dcterms:created>
  <dcterms:modified xsi:type="dcterms:W3CDTF">2023-05-23T11:55:00Z</dcterms:modified>
</cp:coreProperties>
</file>