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8" r:id="rId2"/>
    <p:sldId id="323" r:id="rId3"/>
    <p:sldId id="319" r:id="rId4"/>
    <p:sldId id="309" r:id="rId5"/>
    <p:sldId id="310" r:id="rId6"/>
    <p:sldId id="321" r:id="rId7"/>
    <p:sldId id="317" r:id="rId8"/>
    <p:sldId id="322" r:id="rId9"/>
    <p:sldId id="318" r:id="rId10"/>
    <p:sldId id="311" r:id="rId11"/>
    <p:sldId id="313" r:id="rId12"/>
    <p:sldId id="312" r:id="rId13"/>
    <p:sldId id="314" r:id="rId14"/>
    <p:sldId id="31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DA11D-1994-4134-B4CE-46802D5EE57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A57F-C7E5-45CE-97F8-F8E93471B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8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8DC2C-C67E-4AAB-ADD9-8C1857566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7F9318-747E-4A3D-A7AC-2019FD309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A0110-C088-4D46-BE08-6FB5E5AB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394E44-1C55-41A8-8D2F-272ECAAE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20EA6A-E7C2-4FFD-AF6D-8EBD0A3F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4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25EBF-FC59-4104-BC27-982F0C76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9751F3-E114-49BC-802B-36E08D955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6F158-2594-4E45-9D01-F4FCD21C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DBA56-8E45-4C0C-A5C6-638F6F1F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3F19BD-014F-4CC0-98DB-BA83ACAD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1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E59990-6ABB-442B-9294-55FA44A34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8F1046-A9E1-4227-9695-DF0AC2B74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6CB9B3-D9E0-4ACE-8AFD-3955E8B9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DEECCD-F69E-48A8-96AD-D744F1DE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812EC-1E18-487A-98F0-3A7EF6A7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63E33-9B02-4E28-8F3C-D760B795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23A54-4C69-4437-884A-4435A5425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5A2C05-E73C-4C4D-83FE-209AABAD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1EDA4-BDAF-4BFF-935A-AEB1B87C1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BEDA34-0B9E-4E40-BF44-AC54E2F3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C41A1-73AC-4A05-BD20-734C4D0F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4BDF10-DE2C-450A-87D3-784C5550B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A063E1-5AAE-4C29-8EF8-685335AB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A4DED3-B7AF-4538-9DE3-D04F426B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32360B-6FE2-4BD5-9A0D-B6086402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2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870D2-CF2B-4437-A9F6-9C930085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D4734-40A0-4C6D-9010-AA5A05850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B47019-BCB6-44B9-AB46-32F507099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7159F9-553D-4A18-A436-4AAA4C32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583893-3347-4DB3-8745-A5E24D07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FE416-AC21-4AB0-8741-0CAB632F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9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E1F14-C6B0-4E97-92F8-E66CC54A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8A3D43-2D7E-48F5-B20A-48A8A908D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7F0654-196D-4F31-8059-9869EB633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78AD8B-6926-4A37-9F6D-0E48D7F7F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A660C7-E85A-4B03-ADE2-554395AD5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FCD902-25D2-447D-A6F4-B7BC909C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CC9537-3880-4C9C-B488-5788A376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7051D6-B9F2-4D8A-B72B-BED1B315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76A4E-2D6E-402F-9B6C-5BBBC32E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2660DC-1809-4878-B01F-86A93445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6CA933-264D-44B9-9C48-B8922544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B09869-9509-4CB5-B6F5-015DDB72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0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AB52F9-8B28-44FF-8456-AB8AF913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CD6BC9-C513-4259-840C-E11CBC47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85D2CB-59B7-4787-A26A-51B704A5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4FE78-3778-4D5D-B72B-0C7135FDD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AB90C-5484-457F-BC22-F70B47E56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878DE6-92D4-44BF-9002-363CC61A1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F0EB2E-E010-482D-A212-9215F52A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BD5AB9-47C2-4C7F-BDE5-44FAFAD4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C97204-8E76-4339-8411-9C0CADDD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6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DDBAB-ABC8-4F8A-A7AF-B5FAE7EC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994B63-9089-48CD-B28C-5371063B8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0E6B15-8911-41C3-BA77-E6C147437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D208F1-DDBE-4EEA-8E80-AC4FF59C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09EB0-F3A8-4DB2-B7F1-8B1FF233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8FDC04-FA82-4BEE-BCCA-32246C55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4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EF361-CEF0-483B-9495-0DFF185C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8BA33D-9245-478A-8238-A5ED64B07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5E91A6-7CA4-4348-98D5-75D93D952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3C5F7-A745-4A36-BDAA-A11751452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8F807-CFC0-42F2-BE49-0EB37ED03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0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68317" y="2220862"/>
            <a:ext cx="957217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Требования к проектированию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ИОМ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63028" y="5984588"/>
            <a:ext cx="898034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Кафедра гуманитарного и эстетического образования ГАУДПО ЛО «ИРО»</a:t>
            </a:r>
            <a:endParaRPr lang="ru-RU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8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312257"/>
              </p:ext>
            </p:extLst>
          </p:nvPr>
        </p:nvGraphicFramePr>
        <p:xfrm>
          <a:off x="1854167" y="1274885"/>
          <a:ext cx="8975198" cy="43548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97161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Виды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вариативных образовательных маршрутов для учащихся 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– с опережающими темпами развития;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– с ослабленным здоровьем (соматическая </a:t>
                      </a:r>
                      <a:r>
                        <a:rPr lang="ru-RU" dirty="0" err="1" smtClean="0"/>
                        <a:t>ослабленность</a:t>
                      </a:r>
                      <a:r>
                        <a:rPr lang="ru-RU" dirty="0" smtClean="0"/>
                        <a:t>, повышенная утомляемость, сниженная работоспособность);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– с низкой учебной мотивацией и трудностями в обучении (снижение интереса к учению, несформированность в учебной деятельности, педагогическая запущенность, низкий уровень умственного развития);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– одаренных учащихся со специальными способностями (повышенная эмоциональность, недостаточный уровень </a:t>
                      </a:r>
                      <a:r>
                        <a:rPr lang="ru-RU" dirty="0" err="1" smtClean="0"/>
                        <a:t>саморегуляции</a:t>
                      </a:r>
                      <a:r>
                        <a:rPr lang="ru-RU" dirty="0" smtClean="0"/>
                        <a:t>, трудности в общении).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87968" y="402563"/>
            <a:ext cx="8532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Проектирование индивидуального маршрута с использованием индивидуального учебного плана, </a:t>
            </a:r>
            <a:r>
              <a:rPr lang="ru-RU" b="1" dirty="0" smtClean="0"/>
              <a:t>а </a:t>
            </a:r>
            <a:r>
              <a:rPr lang="ru-RU" b="1" dirty="0"/>
              <a:t>также очно – заочной и заочной форм обучения</a:t>
            </a:r>
            <a:r>
              <a:rPr lang="ru-RU" dirty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368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90783"/>
              </p:ext>
            </p:extLst>
          </p:nvPr>
        </p:nvGraphicFramePr>
        <p:xfrm>
          <a:off x="1854166" y="131885"/>
          <a:ext cx="9754737" cy="677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54737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6048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в организациях, осуществляющих образовательную деятельность,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очной, очно-заочной или заочной форме.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Компонентами содержания образования при построении индивидуального маршрута выступают, с одной стороны, предметы учебного плана, курсы внеурочной деятельности, занятия по программам дополнительного образования, с другой стороны – темы и разделы рабочих программ учебных предметов и курсов внеурочной деятельности. В таком делении компонентов есть возможность выстраивания маршрута как внутри каждого предмета (курса), так и внешнего.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Построение внешнего индивидуального образовательного маршрута – это право учащегося на «обучение по индивидуальному учебному плану, в том числе ускоренное обучение, в пределах осваиваемой образовательной программы» </a:t>
                      </a:r>
                      <a:r>
                        <a:rPr lang="ru-RU" sz="1400" dirty="0" smtClean="0"/>
                        <a:t>(ст.34 п.1.пп 3 Закона «Об образовании в РФ»).   </a:t>
                      </a:r>
                      <a:r>
                        <a:rPr lang="ru-RU" dirty="0" smtClean="0"/>
                        <a:t>Обучение организуется на основании заявления родителей (В </a:t>
                      </a:r>
                      <a:r>
                        <a:rPr lang="ru-RU" dirty="0" err="1" smtClean="0"/>
                        <a:t>пп</a:t>
                      </a:r>
                      <a:r>
                        <a:rPr lang="ru-RU" dirty="0" smtClean="0"/>
                        <a:t>. 23  ст. 2 ФЗ №273 сказано, что «индивидуальный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обучающегося».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Вывод: обучение по индивидуальному учебному плану – это один из вариантов реализации образовательного маршрута, но не единственный.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33194"/>
              </p:ext>
            </p:extLst>
          </p:nvPr>
        </p:nvGraphicFramePr>
        <p:xfrm>
          <a:off x="1854167" y="1078861"/>
          <a:ext cx="8975198" cy="4307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Вариативный образовательный маршрут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Вариативный образовательный маршрут – это интегрированная модель образовательного пространства, создаваемого в конкретном образовательном учреждении школьными специалистами различного профиля с целью реализации индивидуальных особенностей развития и обучения различных детей на протяжении определенного времени.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Индивидуальный образовательный маршрут может быть коротким или длительным, от нескольких недель, месяцев, либо разработанным на весь учебный год.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может быть получено как в организациях, осуществляющих образовательную деятельность, так и вне их в форме семейного образования и самообразования.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8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951" y="418273"/>
            <a:ext cx="9753601" cy="576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350" marR="3810" indent="-6350">
              <a:spcAft>
                <a:spcPts val="1770"/>
              </a:spcAft>
            </a:pPr>
            <a:r>
              <a:rPr lang="ru-RU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Алгоритм создания индивидуального образовательного маршрута </a:t>
            </a:r>
          </a:p>
          <a:p>
            <a:pPr marL="342900" lvl="0" indent="-342900" algn="just" fontAlgn="base">
              <a:spcAft>
                <a:spcPts val="6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учащегося, выявление индивидуальных способностей и потребностей. </a:t>
            </a:r>
          </a:p>
          <a:p>
            <a:pPr marL="342900" lvl="0" indent="-342900" algn="just" fontAlgn="base">
              <a:spcAft>
                <a:spcPts val="80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Дифференциация учащихся со схожими потребностями и возможностями. </a:t>
            </a:r>
          </a:p>
          <a:p>
            <a:pPr marL="342900" lvl="0" indent="-342900" algn="just" fontAlgn="base">
              <a:spcAft>
                <a:spcPts val="81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целей обучения (важнейший момент, для чего это ребёнку?) </a:t>
            </a:r>
          </a:p>
          <a:p>
            <a:pPr marL="342900" lvl="0" indent="-342900" algn="just" fontAlgn="base">
              <a:spcAft>
                <a:spcPts val="78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срока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80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Отбор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7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Отбор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81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этапов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расписание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80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760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промежуточных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79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en-US" sz="16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Коррекция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57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итогов. </a:t>
            </a:r>
          </a:p>
          <a:p>
            <a:pPr marL="6350" indent="449580" algn="just">
              <a:spcAft>
                <a:spcPts val="65"/>
              </a:spcAf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Среди множества условий для построения индивидуального образовательного маршрута главными являются: </a:t>
            </a:r>
          </a:p>
          <a:p>
            <a:pPr lvl="0" algn="just" fontAlgn="base">
              <a:spcAft>
                <a:spcPts val="840"/>
              </a:spcAft>
              <a:buClr>
                <a:srgbClr val="000000"/>
              </a:buClr>
              <a:buSzPts val="1200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  <a:cs typeface="Times New Roman" panose="02020603050405020304" pitchFamily="18" charset="0"/>
              </a:rPr>
              <a:t>1). Позиция учащегося как субъекта выбора образовательной деятельности. </a:t>
            </a:r>
          </a:p>
          <a:p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2). Избыточность компонентов содержания (для обеспечения их выбора). </a:t>
            </a:r>
            <a:endParaRPr lang="ru-RU" sz="1600" dirty="0"/>
          </a:p>
          <a:p>
            <a:pPr marL="342900" lvl="0" indent="-342900" algn="just" fontAlgn="base">
              <a:spcAft>
                <a:spcPts val="575"/>
              </a:spcAft>
              <a:buClr>
                <a:srgbClr val="000000"/>
              </a:buClr>
              <a:buSzPts val="1200"/>
              <a:buFont typeface="+mj-lt"/>
              <a:buAutoNum type="arabicPeriod"/>
            </a:pP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2087060" y="735828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09922"/>
              </p:ext>
            </p:extLst>
          </p:nvPr>
        </p:nvGraphicFramePr>
        <p:xfrm>
          <a:off x="1854166" y="1592404"/>
          <a:ext cx="9848395" cy="34926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848395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922196">
                <a:tc>
                  <a:txBody>
                    <a:bodyPr/>
                    <a:lstStyle/>
                    <a:p>
                      <a:pPr lvl="0" fontAlgn="base"/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соотнести разные потребности учащихся с ограниченными ресурсами образовательного учреждения?  </a:t>
                      </a:r>
                    </a:p>
                    <a:p>
                      <a:pPr algn="ctr"/>
                      <a:endParaRPr lang="ru-RU" b="0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измерить трудозатраты учителя при выстраивании индивидуальных образовательных маршрутов в рамках компонентов содержания учебного предмета (курса)? 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свести к минимуму дополнительную бумажную работу, которая сопровождает деятельность по построению и реализации ИОМ. 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95648" y="749276"/>
            <a:ext cx="134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Проблемы.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9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45220"/>
              </p:ext>
            </p:extLst>
          </p:nvPr>
        </p:nvGraphicFramePr>
        <p:xfrm>
          <a:off x="2166804" y="1252000"/>
          <a:ext cx="8975198" cy="348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Рассматриваемые вопросы: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 fontAlgn="base">
                        <a:buFontTx/>
                        <a:buChar char="-"/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виды индивидуальных образовательный маршрутов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отличия понятий «индивидуальный образовательный маршрут» и «индивидуальный учебный план»; </a:t>
                      </a:r>
                    </a:p>
                    <a:p>
                      <a:pPr marL="285750" lvl="0" indent="-285750" fontAlgn="base">
                        <a:buFontTx/>
                        <a:buChar char="-"/>
                      </a:pP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проектирование индивидуального маршрута с использованием индивидуального учебного плана, а также очно – заочной и заочной форм обучения; </a:t>
                      </a:r>
                    </a:p>
                    <a:p>
                      <a:pPr lvl="0" fontAlgn="base"/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</a:t>
                      </a: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индивидуального маршрута с использованием индивидуального темпа изучения учебного предмета в рамках классно – урочной системы.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12209"/>
              </p:ext>
            </p:extLst>
          </p:nvPr>
        </p:nvGraphicFramePr>
        <p:xfrm>
          <a:off x="1854166" y="443228"/>
          <a:ext cx="9848395" cy="5943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848395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индивидуализации образования упоминается в ряде нормативно-правовых документов РФ: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ФЗ РФ " Об образовании». ФГОС,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образовательная инициатива «Наша новая школа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и др.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Индивидуализация обучения – это с одной стороны - организация учебного процесса, при котором выбор способов, приемов, темпа обучения обусловливается индивидуальными особенностями учащихся. С другой - различные учебно-методические, психолого-педагогические и организационно-управленческие мероприятия, обеспечивающие индивидуальный подход.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Индивидуализированное, функциональное и эффективное образование одаренных детей, в том числе для одаренных детей, попавших в трудную жизненную ситуацию, одаренных детей, проживающих в труднодоступных и отдаленных местностях, осуществимо с помощью индивидуальных образовательных маршрутов обучения.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Маршрутная система обучения позволяет реализовать личностно-ориентированный подход в образовании одаренных личностей, который максимально учитывает интеллектуальные способности детей, определяет личную траекторию развития и образования. Внедрение маршрутной системы образования позволяет создать такие психолого-педагогические условия, которые обеспечивают активное стимулирование у одаренной личности самоценной образовательной деятельности на основе самообразования, саморазвития, самовыражения в ходе овладения знаниями.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4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09562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011753" cy="595065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51822"/>
              </p:ext>
            </p:extLst>
          </p:nvPr>
        </p:nvGraphicFramePr>
        <p:xfrm>
          <a:off x="1316852" y="1305558"/>
          <a:ext cx="10165901" cy="485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65901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Федеральный закон № 273-ФЗ «Об образовании в Российской Федерации» не регламентирует понятие «индивидуальный образовательный маршрут» и не устанавливает обязательность его разработки. 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1972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Приказ Минтруда России от 18.10.2013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544н (с изм. от 25.12.2014)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учитель)"относит к трудовым действиям педагога разработку и реализацию (при необходимости)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индивидуального образовательного маршрута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индивидуальной программы развития обучающихся»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[Приказ Минтруда России от 18.10.2013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544н (с изм. от 25.12.2014) «Об утверждении ПС…»].  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Активное использование термина «индивидуальный образовательный маршрут» в рамках реализации ФГОС на разных уровнях образования обусловлено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необходимостью построения образовательной деятельности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каждого учащегося.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79502" y="376987"/>
            <a:ext cx="10583666" cy="73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180" marR="3810" indent="-228600" algn="ctr">
              <a:spcAft>
                <a:spcPts val="73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Индивидуальный образовательный маршрут и индивидуальный учебный </a:t>
            </a:r>
          </a:p>
          <a:p>
            <a:pPr marL="678180" marR="3810" indent="-228600" algn="ctr">
              <a:spcAft>
                <a:spcPts val="73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план: разница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понятий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0389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314175"/>
              </p:ext>
            </p:extLst>
          </p:nvPr>
        </p:nvGraphicFramePr>
        <p:xfrm>
          <a:off x="1854167" y="649097"/>
          <a:ext cx="8975198" cy="5735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ИНДИВИДУАЛЬНЫЙ ОБРАЗОВАТЕЛЬНЫЙ МАРШРУТ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Индивидуальный образовательный маршрут – </a:t>
                      </a: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целенаправленно проектируемая дифференцированная образовательная программа, обеспечивающая учащемуся позиции субъекта выбора, разработки и реализации образовательной программы при осуществлении преподавателями педагогической поддержки его самоопределения и самореализации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(С.В. Воробьева, Н.А. </a:t>
                      </a:r>
                      <a:r>
                        <a:rPr lang="ru-RU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Лабунская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А.П. </a:t>
                      </a:r>
                      <a:r>
                        <a:rPr lang="ru-RU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Тряпицына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Ю.Ф. Тимофеева и др.)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2 .</a:t>
                      </a:r>
                      <a:r>
                        <a:rPr lang="ru-RU" sz="18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Индивидуальный образовательный маршрут </a:t>
                      </a: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это форма организации обучения, основанная на принципах индивидуализации и вариативности образовательного процесса, способствующая реализации индивидуальных образовательных потребностей и права обучающихся на выбор образовательного пути на фиксированном этапе обучения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(встречается во многих положениях образовательных учреждений об ИОМ).    </a:t>
                      </a:r>
                      <a:endParaRPr lang="ru-RU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ru-RU" dirty="0" smtClean="0"/>
                        <a:t>3. </a:t>
                      </a:r>
                      <a:r>
                        <a:rPr lang="ru-RU" sz="18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Индивидуальный образовательный маршрут</a:t>
                      </a: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это  последовательность освоения компонентов содержания образования, выбранная для конкретного учащегося. </a:t>
                      </a:r>
                    </a:p>
                    <a:p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5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8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162909" y="649097"/>
            <a:ext cx="9445996" cy="536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 обучающегося на выбор учебных предметов (базовых, профильных, элективных, дополнительного образования)</a:t>
            </a:r>
            <a:endParaRPr lang="ru-RU" dirty="0"/>
          </a:p>
        </p:txBody>
      </p:sp>
      <p:sp>
        <p:nvSpPr>
          <p:cNvPr id="92" name="Овал 91"/>
          <p:cNvSpPr/>
          <p:nvPr/>
        </p:nvSpPr>
        <p:spPr>
          <a:xfrm>
            <a:off x="1931626" y="1573378"/>
            <a:ext cx="2745881" cy="12170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Индивидуальный план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931627" y="3202336"/>
            <a:ext cx="2675542" cy="12170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Индивидуальная образовательная программа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1854167" y="4936798"/>
            <a:ext cx="2823340" cy="12170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Индивидуальный образовательный маршрут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Скругленная прямоугольная выноска 94"/>
          <p:cNvSpPr/>
          <p:nvPr/>
        </p:nvSpPr>
        <p:spPr>
          <a:xfrm rot="5400000">
            <a:off x="7825937" y="67513"/>
            <a:ext cx="1465812" cy="4440641"/>
          </a:xfrm>
          <a:prstGeom prst="wedgeRoundRectCallout">
            <a:avLst>
              <a:gd name="adj1" fmla="val -14615"/>
              <a:gd name="adj2" fmla="val 8777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Учет образовательных запросов, личных и профессиональных интересов, познавательных возможностей ученика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9" name="Скругленная прямоугольная выноска 98"/>
          <p:cNvSpPr/>
          <p:nvPr/>
        </p:nvSpPr>
        <p:spPr>
          <a:xfrm rot="5400000">
            <a:off x="7710386" y="1803338"/>
            <a:ext cx="1696915" cy="4440641"/>
          </a:xfrm>
          <a:prstGeom prst="wedgeRoundRectCallout">
            <a:avLst>
              <a:gd name="adj1" fmla="val -14615"/>
              <a:gd name="adj2" fmla="val 8777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Учет видов образовательной деятельности, методов и форм диагностики образовательных результатов, технологий освоения учебного содержания, организационно –педагогических условий.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0" name="Скругленная прямоугольная выноска 99"/>
          <p:cNvSpPr/>
          <p:nvPr/>
        </p:nvSpPr>
        <p:spPr>
          <a:xfrm rot="5400000">
            <a:off x="7964785" y="3554775"/>
            <a:ext cx="1188115" cy="4440641"/>
          </a:xfrm>
          <a:prstGeom prst="wedgeRoundRectCallout">
            <a:avLst>
              <a:gd name="adj1" fmla="val -14615"/>
              <a:gd name="adj2" fmla="val 8777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Учет требований времени образовательных запросов учащихся, их познавательных возможностей, конкретных условий образовательного процесса в учебном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1" name="Стрелка вниз 100"/>
          <p:cNvSpPr/>
          <p:nvPr/>
        </p:nvSpPr>
        <p:spPr>
          <a:xfrm>
            <a:off x="3181058" y="1175786"/>
            <a:ext cx="476542" cy="397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трелка вниз 101"/>
          <p:cNvSpPr/>
          <p:nvPr/>
        </p:nvSpPr>
        <p:spPr>
          <a:xfrm>
            <a:off x="3027566" y="2804744"/>
            <a:ext cx="476542" cy="397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трелка вниз 102"/>
          <p:cNvSpPr/>
          <p:nvPr/>
        </p:nvSpPr>
        <p:spPr>
          <a:xfrm>
            <a:off x="3027566" y="4422026"/>
            <a:ext cx="476542" cy="514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5980" y="418273"/>
            <a:ext cx="908864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3175" indent="449580" algn="just">
              <a:lnSpc>
                <a:spcPct val="107000"/>
              </a:lnSpc>
              <a:spcAft>
                <a:spcPts val="8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 такие новые явления в образовании, как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«индивидуальная образовательная программа», «индивидуальный образовательный маршрут», «индивидуальная образовательная траектория»,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требуют четкого определения.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16550"/>
              </p:ext>
            </p:extLst>
          </p:nvPr>
        </p:nvGraphicFramePr>
        <p:xfrm>
          <a:off x="1854167" y="1399696"/>
          <a:ext cx="9754737" cy="4588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900">
                  <a:extLst>
                    <a:ext uri="{9D8B030D-6E8A-4147-A177-3AD203B41FA5}">
                      <a16:colId xmlns:a16="http://schemas.microsoft.com/office/drawing/2014/main" val="2253220890"/>
                    </a:ext>
                  </a:extLst>
                </a:gridCol>
                <a:gridCol w="5904837">
                  <a:extLst>
                    <a:ext uri="{9D8B030D-6E8A-4147-A177-3AD203B41FA5}">
                      <a16:colId xmlns:a16="http://schemas.microsoft.com/office/drawing/2014/main" val="339338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350" marR="387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Термин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3873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Явление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84067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 образовательная программа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представления обучающегося о предстоящей образовательной деятельности (учении, обучении, самовоспитании…), её содержании, результатах, времени, месте, средствах и ситуациях взаимодействия с педагогами, обучающимися и другими субъектами </a:t>
                      </a: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369587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Производственная программа педагога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представления педагогов о своей педагогической деятельности в отношении отдельных учеников или групп учащихся </a:t>
                      </a: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101131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траектория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Свершившийся факт, конкретный результат и личный смысл освоения содержания образования </a:t>
                      </a: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234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2667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маршруты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Допустимые последовательности освоения компонентов содержания образования (безотносительно к личным смыслам 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задачам конкретных обучающихся)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1957431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Определённая последовательность освоения компонентов содержания образования, выбранная для конкретного ученика </a:t>
                      </a: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256430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0" marR="3175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учебный план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tc>
                  <a:txBody>
                    <a:bodyPr/>
                    <a:lstStyle/>
                    <a:p>
                      <a:pPr marL="6350" marR="43180" indent="-6350" algn="just">
                        <a:lnSpc>
                          <a:spcPct val="113000"/>
                        </a:lnSpc>
                        <a:spcAft>
                          <a:spcPts val="28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Совокупность учебных предметов (курсов), выбранных для освоения конкретным учащимся из учебного плана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общеобразовательного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6350" marR="43180" indent="-6350" algn="just">
                        <a:lnSpc>
                          <a:spcPct val="113000"/>
                        </a:lnSpc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26035" marT="41275" marB="0"/>
                </a:tc>
                <a:extLst>
                  <a:ext uri="{0D108BD9-81ED-4DB2-BD59-A6C34878D82A}">
                    <a16:rowId xmlns:a16="http://schemas.microsoft.com/office/drawing/2014/main" val="3698737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3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12719"/>
              </p:ext>
            </p:extLst>
          </p:nvPr>
        </p:nvGraphicFramePr>
        <p:xfrm>
          <a:off x="1854167" y="553972"/>
          <a:ext cx="8975198" cy="45912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Универсального рецепта создания индивидуального образовательного маршрута (ИОМ) в настоящий момент нет.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933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 построения ИОМ, характеризует особенности обучения одаренного ребенка и развития его на протяжении определенного времени, то есть носить пролонгированный характер.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Невозможно определить этот маршрут на весь период сразу, поскольку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сущность его построения,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состоит именно в том, что он отражает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 изменения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(динамики) в развитии и обучении ребенка, что позволяет вовремя корректировать компоненты педагогического процесса.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Причем на стадии разработки ИОМ одаренный учащийся выступает как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дифференцированного образования, предлагаемого образовательным учреждением и как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образовательных услуг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предъявляя свои образовательные потребности, познавательные и иные индивидуальные особенности.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на стадии реализации учащийся выступает как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 осуществления образования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54167" y="5249008"/>
            <a:ext cx="897519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/>
              <a:t>Развитие ребенка может осуществляться по нескольким образовательным маршрутам, которые реализуются одновременно или последовательно. Отсюда вытекает основная задача педагога - предложить обучающемуся спектр возможностей и помочь ему сделать выбор.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46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145288"/>
              </p:ext>
            </p:extLst>
          </p:nvPr>
        </p:nvGraphicFramePr>
        <p:xfrm>
          <a:off x="1799550" y="187450"/>
          <a:ext cx="9982141" cy="44267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82141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2815"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Индивидуальный образовательный маршрут определяется:</a:t>
                      </a:r>
                      <a:endParaRPr lang="ru-RU" sz="24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150067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образовательными потребностями;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индивидуальными способностями и возможностями учащегося (уровень готовности к освоению образовательной программы школы);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возможностями материально-технической базы учреждения;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профессионализмом педагога.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28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Индивидуальные образовательные маршруты разрабатываются двух видов: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Индивидуальный образовательный маршрут для слабоуспевающих учащихся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Индивидуальный образовательный маршрут для мотивированных учащихся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помогает  одаренному обучающему раскрыть все свои таланты и определиться в выборе будущей профессии).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28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ИОМ МОЖЕТ ОСУЩЕСТВЛЯТЬСЯ В ТРЕХ ПЛОСКОСТЯХ: 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06676"/>
              </p:ext>
            </p:extLst>
          </p:nvPr>
        </p:nvGraphicFramePr>
        <p:xfrm>
          <a:off x="2574907" y="4584032"/>
          <a:ext cx="81279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839443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996629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62649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Осмысление </a:t>
                      </a: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дальнейшего пути получения </a:t>
                      </a:r>
                    </a:p>
                    <a:p>
                      <a:pPr algn="just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образования  (кем быть?,   каким быть?) 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функциональной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грамотности по предмету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Совершенствование в выбранной сфере деятельности 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(например в выбранном предмете) 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19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0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1591</Words>
  <Application>Microsoft Office PowerPoint</Application>
  <PresentationFormat>Широкоэкранный</PresentationFormat>
  <Paragraphs>126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ПК-205-1</cp:lastModifiedBy>
  <cp:revision>118</cp:revision>
  <cp:lastPrinted>2021-04-28T16:16:43Z</cp:lastPrinted>
  <dcterms:created xsi:type="dcterms:W3CDTF">2020-12-27T16:59:47Z</dcterms:created>
  <dcterms:modified xsi:type="dcterms:W3CDTF">2023-05-23T11:55:18Z</dcterms:modified>
</cp:coreProperties>
</file>