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549" r:id="rId2"/>
    <p:sldId id="584" r:id="rId3"/>
    <p:sldId id="599" r:id="rId4"/>
    <p:sldId id="590" r:id="rId5"/>
    <p:sldId id="600" r:id="rId6"/>
    <p:sldId id="591" r:id="rId7"/>
    <p:sldId id="592" r:id="rId8"/>
    <p:sldId id="587" r:id="rId9"/>
    <p:sldId id="601" r:id="rId10"/>
    <p:sldId id="598" r:id="rId11"/>
    <p:sldId id="588" r:id="rId12"/>
    <p:sldId id="603" r:id="rId13"/>
    <p:sldId id="602" r:id="rId14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660033"/>
    <a:srgbClr val="FFFF66"/>
    <a:srgbClr val="003366"/>
    <a:srgbClr val="000099"/>
    <a:srgbClr val="0033CC"/>
    <a:srgbClr val="0066CC"/>
    <a:srgbClr val="CCFFFF"/>
    <a:srgbClr val="66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657" autoAdjust="0"/>
  </p:normalViewPr>
  <p:slideViewPr>
    <p:cSldViewPr snapToGrid="0">
      <p:cViewPr varScale="1">
        <p:scale>
          <a:sx n="109" d="100"/>
          <a:sy n="109" d="100"/>
        </p:scale>
        <p:origin x="534" y="330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3AE7B4B-890B-4572-B2AD-2BCDCD953DAA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AC95A16-9CFE-4BEE-A916-B0C99B061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502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AE96A-AC18-44F8-BDAD-6980DA403CBB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930B3-6ED0-40CE-9787-FEB80EF079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758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CC5B3-31DD-4DC4-BAAB-359E0B668B88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3B646-4675-44AF-8758-8C8C53E2BA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89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255AE-CC1B-42CC-A1FF-271DB66963D3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ED593-EBE6-4BE1-9122-B403DD6500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463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579F1-704A-45E3-B453-CBF525FA95C7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12E40-8F56-47A9-B2E7-390B6624AC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304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4721D-30E3-4676-B409-7B940573568D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E9B16-38EC-4FF4-9053-B0205CC3E3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527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80462-1948-422D-B295-A166E548F18A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5646-FD27-4769-BE50-523F03EFAD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259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73FF9-990A-44D7-AE25-FE6AFA99FD56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1310A-FA16-4EF3-A9FE-1A1629986A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832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26A5F-D41A-466F-A5AC-CA1957CBF7B9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41398-B775-447D-9A42-A35BAC133B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96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F777E-8FBA-45A5-A2B6-E047DFCF4BB7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F07F8-E97E-4F3C-8228-0C61CBAD9F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01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E0EC7-82B0-4D54-A2B7-75C2E6957D5F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F26F8-6D19-41E8-981C-9451002ECD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0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5D0B4-4E20-41EE-A581-BEE4C14046A6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89DCE-8842-4BD6-91A1-C59101F8F0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394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DFCBCA-74BD-4A6C-B40C-3D490B668B92}" type="datetimeFigureOut">
              <a:rPr lang="ru-RU"/>
              <a:pPr>
                <a:defRPr/>
              </a:pPr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1C8A30A-A850-44C3-9568-51E61AC263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://www.iro48.ru/" TargetMode="External"/><Relationship Id="rId4" Type="http://schemas.openxmlformats.org/officeDocument/2006/relationships/hyperlink" Target="mailto:admiuu@mail.r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://www.iro48.ru/" TargetMode="External"/><Relationship Id="rId4" Type="http://schemas.openxmlformats.org/officeDocument/2006/relationships/hyperlink" Target="mailto:admiuu@mail.r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hyperlink" Target="http://www.iro48.ru/" TargetMode="External"/><Relationship Id="rId4" Type="http://schemas.openxmlformats.org/officeDocument/2006/relationships/hyperlink" Target="mailto:admiuu@mail.r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://www.iro48.ru/" TargetMode="External"/><Relationship Id="rId4" Type="http://schemas.openxmlformats.org/officeDocument/2006/relationships/hyperlink" Target="mailto:admiuu@mai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iro48.ru/" TargetMode="External"/><Relationship Id="rId4" Type="http://schemas.openxmlformats.org/officeDocument/2006/relationships/hyperlink" Target="mailto:admiuu@mail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://www.iro48.ru/" TargetMode="External"/><Relationship Id="rId4" Type="http://schemas.openxmlformats.org/officeDocument/2006/relationships/hyperlink" Target="mailto:admiuu@mail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://www.iro48.ru/" TargetMode="External"/><Relationship Id="rId4" Type="http://schemas.openxmlformats.org/officeDocument/2006/relationships/hyperlink" Target="mailto:admiuu@mail.r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://www.iro48.ru/" TargetMode="External"/><Relationship Id="rId4" Type="http://schemas.openxmlformats.org/officeDocument/2006/relationships/hyperlink" Target="mailto:admiuu@mail.r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www.iro48.ru/" TargetMode="External"/><Relationship Id="rId4" Type="http://schemas.openxmlformats.org/officeDocument/2006/relationships/hyperlink" Target="mailto:admiuu@mail.r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://www.iro48.ru/" TargetMode="External"/><Relationship Id="rId4" Type="http://schemas.openxmlformats.org/officeDocument/2006/relationships/hyperlink" Target="mailto:admiuu@mail.r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://www.iro48.ru/" TargetMode="External"/><Relationship Id="rId4" Type="http://schemas.openxmlformats.org/officeDocument/2006/relationships/hyperlink" Target="mailto:admiuu@mail.r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://www.iro48.ru/" TargetMode="External"/><Relationship Id="rId4" Type="http://schemas.openxmlformats.org/officeDocument/2006/relationships/hyperlink" Target="mailto:admiuu@mail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Local Users\kiselev\Desktop\2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087" y="-93137"/>
            <a:ext cx="3795315" cy="233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542928" y="1363901"/>
            <a:ext cx="13211175" cy="987424"/>
          </a:xfrm>
          <a:prstGeom prst="rect">
            <a:avLst/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/>
          <p:cNvSpPr txBox="1"/>
          <p:nvPr/>
        </p:nvSpPr>
        <p:spPr>
          <a:xfrm>
            <a:off x="4729669" y="1349782"/>
            <a:ext cx="2513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lade Runner Movie Font" panose="020B0703020202090204" pitchFamily="34" charset="0"/>
              </a:rPr>
              <a:t>INFO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3340" y="3240231"/>
            <a:ext cx="12192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5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В ЭТОТ ДЕНЬ…</a:t>
            </a:r>
            <a:endParaRPr lang="ru-RU" sz="7500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6" y="5786290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13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14:flythrough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3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89500" y="1074915"/>
            <a:ext cx="7302500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i="1" dirty="0">
                <a:solidFill>
                  <a:srgbClr val="003366"/>
                </a:solidFill>
              </a:rPr>
              <a:t>	</a:t>
            </a:r>
            <a:endParaRPr lang="ru-RU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704337" y="270194"/>
            <a:ext cx="8988130" cy="530479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 algn="ctr"/>
            <a:endParaRPr lang="ru-RU" sz="3200" b="1" i="1" dirty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389715" y="612116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19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03481" y="989712"/>
              <a:ext cx="964172" cy="18868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июля</a:t>
              </a:r>
              <a:endParaRPr lang="ru-RU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Скругленный прямоугольник 56"/>
          <p:cNvSpPr/>
          <p:nvPr/>
        </p:nvSpPr>
        <p:spPr>
          <a:xfrm>
            <a:off x="4889499" y="1007974"/>
            <a:ext cx="7260168" cy="51551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i="1" dirty="0">
                <a:solidFill>
                  <a:srgbClr val="003366"/>
                </a:solidFill>
              </a:rPr>
              <a:t>	</a:t>
            </a:r>
            <a:r>
              <a:rPr lang="ru-RU" sz="2600" b="1" i="1" dirty="0">
                <a:solidFill>
                  <a:srgbClr val="003366"/>
                </a:solidFill>
              </a:rPr>
              <a:t>Владимир Маяковский не сразу начал писать стихи — сначала он собирался стать </a:t>
            </a:r>
            <a:r>
              <a:rPr lang="ru-RU" sz="2600" b="1" i="1" dirty="0" smtClean="0">
                <a:solidFill>
                  <a:srgbClr val="003366"/>
                </a:solidFill>
              </a:rPr>
              <a:t>художником. </a:t>
            </a:r>
            <a:r>
              <a:rPr lang="ru-RU" sz="2600" b="1" i="1" dirty="0">
                <a:solidFill>
                  <a:srgbClr val="003366"/>
                </a:solidFill>
              </a:rPr>
              <a:t>Слава поэта пришла к нему после знакомства с авангардистами, когда первые произведения молодого автора с восторгом встретил Давид </a:t>
            </a:r>
            <a:r>
              <a:rPr lang="ru-RU" sz="2600" b="1" i="1" dirty="0" err="1">
                <a:solidFill>
                  <a:srgbClr val="003366"/>
                </a:solidFill>
              </a:rPr>
              <a:t>Бурлюк</a:t>
            </a:r>
            <a:r>
              <a:rPr lang="ru-RU" sz="2600" b="1" i="1" dirty="0">
                <a:solidFill>
                  <a:srgbClr val="003366"/>
                </a:solidFill>
              </a:rPr>
              <a:t>. Футуристическая группа, «Сегодняшний лубок», «Левый фронт искусств», рекламные «Окна РОСТА» — Владимир Маяковский работал во множестве творческих объединений. А еще писал в газеты, выпускал журнал, снимал фильмы, создавал пьесы и ставил по ним спектакли</a:t>
            </a:r>
            <a:r>
              <a:rPr lang="ru-RU" sz="2600" b="1" i="1" dirty="0" smtClean="0">
                <a:solidFill>
                  <a:srgbClr val="003366"/>
                </a:solidFill>
              </a:rPr>
              <a:t>.</a:t>
            </a:r>
            <a:endParaRPr lang="ru-RU" sz="2600" b="1" i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856737" y="422594"/>
            <a:ext cx="8988130" cy="530479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 algn="ctr"/>
            <a:r>
              <a:rPr lang="ru-RU" sz="3200" b="1" i="1" dirty="0">
                <a:solidFill>
                  <a:srgbClr val="00B050"/>
                </a:solidFill>
              </a:rPr>
              <a:t>Владимир Маяковский (1893 — </a:t>
            </a:r>
            <a:r>
              <a:rPr lang="ru-RU" sz="3200" b="1" i="1" dirty="0" smtClean="0">
                <a:solidFill>
                  <a:srgbClr val="00B050"/>
                </a:solidFill>
              </a:rPr>
              <a:t>1930) 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494" y="1213986"/>
            <a:ext cx="3285685" cy="480366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387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89500" y="1023639"/>
            <a:ext cx="7302500" cy="5054001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i="1" dirty="0">
                <a:solidFill>
                  <a:srgbClr val="003366"/>
                </a:solidFill>
              </a:rPr>
              <a:t> </a:t>
            </a:r>
            <a:r>
              <a:rPr lang="ru-RU" sz="2200" i="1" dirty="0" smtClean="0">
                <a:solidFill>
                  <a:srgbClr val="003366"/>
                </a:solidFill>
              </a:rPr>
              <a:t>    </a:t>
            </a:r>
            <a:r>
              <a:rPr lang="ru-RU" sz="2800" b="1" i="1" dirty="0" smtClean="0">
                <a:solidFill>
                  <a:srgbClr val="003366"/>
                </a:solidFill>
              </a:rPr>
              <a:t>Василий </a:t>
            </a:r>
            <a:r>
              <a:rPr lang="ru-RU" sz="2800" b="1" i="1" dirty="0" err="1">
                <a:solidFill>
                  <a:srgbClr val="003366"/>
                </a:solidFill>
              </a:rPr>
              <a:t>Макарович</a:t>
            </a:r>
            <a:r>
              <a:rPr lang="ru-RU" sz="2800" b="1" i="1" dirty="0">
                <a:solidFill>
                  <a:srgbClr val="003366"/>
                </a:solidFill>
              </a:rPr>
              <a:t> Шукшин — выдающаяся личность советской эпохи, актер, режиссер и писатель. Уроженец Алтая и почитатель творчества Сергея Есенина, он тоже стал «певцом деревни</a:t>
            </a:r>
            <a:r>
              <a:rPr lang="ru-RU" sz="2800" b="1" i="1" dirty="0" smtClean="0">
                <a:solidFill>
                  <a:srgbClr val="003366"/>
                </a:solidFill>
              </a:rPr>
              <a:t>».</a:t>
            </a:r>
          </a:p>
          <a:p>
            <a:pPr algn="just"/>
            <a:endParaRPr lang="ru-RU" sz="2800" b="1" i="1" dirty="0" smtClean="0">
              <a:solidFill>
                <a:srgbClr val="003366"/>
              </a:solidFill>
            </a:endParaRPr>
          </a:p>
          <a:p>
            <a:pPr algn="just"/>
            <a:r>
              <a:rPr lang="ru-RU" sz="2800" b="1" i="1" dirty="0">
                <a:solidFill>
                  <a:srgbClr val="003366"/>
                </a:solidFill>
              </a:rPr>
              <a:t> </a:t>
            </a:r>
            <a:r>
              <a:rPr lang="ru-RU" sz="2800" b="1" i="1" dirty="0" smtClean="0">
                <a:solidFill>
                  <a:srgbClr val="003366"/>
                </a:solidFill>
              </a:rPr>
              <a:t>    </a:t>
            </a:r>
            <a:r>
              <a:rPr lang="ru-RU" sz="2800" b="1" i="1" dirty="0">
                <a:solidFill>
                  <a:srgbClr val="003366"/>
                </a:solidFill>
              </a:rPr>
              <a:t>Шукшин остался в истории страны как самобытная натура. Его дарование выросло на стыке нескольких видов искусств, в каждом из которых он оставил свой неповторимый и значимый след</a:t>
            </a:r>
            <a:r>
              <a:rPr lang="ru-RU" sz="2800" b="1" i="1" dirty="0" smtClean="0">
                <a:solidFill>
                  <a:srgbClr val="003366"/>
                </a:solidFill>
              </a:rPr>
              <a:t>.</a:t>
            </a:r>
            <a:endParaRPr lang="ru-RU" sz="2800" b="1" dirty="0">
              <a:solidFill>
                <a:srgbClr val="003366"/>
              </a:solidFill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704337" y="270194"/>
            <a:ext cx="8988130" cy="530479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 algn="ctr"/>
            <a:r>
              <a:rPr lang="ru-RU" sz="3200" b="1" i="1" dirty="0" smtClean="0">
                <a:solidFill>
                  <a:srgbClr val="00B050"/>
                </a:solidFill>
              </a:rPr>
              <a:t>Василий </a:t>
            </a:r>
            <a:r>
              <a:rPr lang="ru-RU" sz="3200" b="1" i="1" dirty="0" err="1" smtClean="0">
                <a:solidFill>
                  <a:srgbClr val="00B050"/>
                </a:solidFill>
              </a:rPr>
              <a:t>Макарович</a:t>
            </a:r>
            <a:r>
              <a:rPr lang="ru-RU" sz="3200" b="1" i="1" dirty="0" smtClean="0">
                <a:solidFill>
                  <a:srgbClr val="00B050"/>
                </a:solidFill>
              </a:rPr>
              <a:t> </a:t>
            </a:r>
            <a:r>
              <a:rPr lang="ru-RU" sz="3200" b="1" i="1" dirty="0">
                <a:solidFill>
                  <a:srgbClr val="00B050"/>
                </a:solidFill>
              </a:rPr>
              <a:t>Шукшин (1929 — 1974</a:t>
            </a:r>
            <a:r>
              <a:rPr lang="ru-RU" sz="3200" b="1" i="1" dirty="0" smtClean="0">
                <a:solidFill>
                  <a:srgbClr val="00B050"/>
                </a:solidFill>
              </a:rPr>
              <a:t>)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25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03481" y="989712"/>
              <a:ext cx="964172" cy="18868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июля</a:t>
              </a:r>
              <a:endParaRPr lang="ru-RU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736" y="1451529"/>
            <a:ext cx="2880055" cy="43474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12974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89500" y="1023639"/>
            <a:ext cx="7191131" cy="5054001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i="1" dirty="0" smtClean="0">
                <a:solidFill>
                  <a:srgbClr val="003366"/>
                </a:solidFill>
              </a:rPr>
              <a:t>     </a:t>
            </a:r>
            <a:r>
              <a:rPr lang="ru-RU" sz="2600" b="1" i="1" dirty="0" smtClean="0">
                <a:solidFill>
                  <a:srgbClr val="003366"/>
                </a:solidFill>
              </a:rPr>
              <a:t>Владимир </a:t>
            </a:r>
            <a:r>
              <a:rPr lang="ru-RU" sz="2600" b="1" i="1" dirty="0">
                <a:solidFill>
                  <a:srgbClr val="003366"/>
                </a:solidFill>
              </a:rPr>
              <a:t>Высоцкий — легенда советской музыки, театра и кинематографа. Песни автора стали классикой и неоспоримыми вечными хитами. </a:t>
            </a:r>
            <a:endParaRPr lang="ru-RU" sz="2600" b="1" i="1" dirty="0" smtClean="0">
              <a:solidFill>
                <a:srgbClr val="003366"/>
              </a:solidFill>
            </a:endParaRPr>
          </a:p>
          <a:p>
            <a:pPr algn="just"/>
            <a:r>
              <a:rPr lang="ru-RU" sz="2600" b="1" i="1" dirty="0" smtClean="0">
                <a:solidFill>
                  <a:srgbClr val="003366"/>
                </a:solidFill>
              </a:rPr>
              <a:t>     Его </a:t>
            </a:r>
            <a:r>
              <a:rPr lang="ru-RU" sz="2600" b="1" i="1" dirty="0">
                <a:solidFill>
                  <a:srgbClr val="003366"/>
                </a:solidFill>
              </a:rPr>
              <a:t>творчество сложно классифицировать, так как он постоянно выходил за рамки и расширял их. Произведения музыканта относят к бардовской музыке, но его манера исполнения и тематика текстов совершенно отличались от принятых в бардовской среде. Сам музыкант не причислял себя к этому движению</a:t>
            </a:r>
            <a:r>
              <a:rPr lang="ru-RU" sz="2600" b="1" i="1" dirty="0" smtClean="0">
                <a:solidFill>
                  <a:srgbClr val="003366"/>
                </a:solidFill>
              </a:rPr>
              <a:t>.</a:t>
            </a:r>
            <a:endParaRPr lang="ru-RU" sz="2600" b="1" dirty="0">
              <a:solidFill>
                <a:srgbClr val="003366"/>
              </a:solidFill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704337" y="270194"/>
            <a:ext cx="8988130" cy="530479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 algn="ctr"/>
            <a:r>
              <a:rPr lang="ru-RU" sz="3200" b="1" i="1" dirty="0">
                <a:solidFill>
                  <a:srgbClr val="00B050"/>
                </a:solidFill>
              </a:rPr>
              <a:t>День памяти Владимира </a:t>
            </a:r>
            <a:r>
              <a:rPr lang="ru-RU" sz="3200" b="1" i="1" dirty="0" smtClean="0">
                <a:solidFill>
                  <a:srgbClr val="00B050"/>
                </a:solidFill>
              </a:rPr>
              <a:t>Высоцкого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25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03481" y="989712"/>
              <a:ext cx="964172" cy="18868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июля</a:t>
              </a:r>
              <a:endParaRPr lang="ru-RU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472" y="1627250"/>
            <a:ext cx="4334118" cy="36488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56245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89500" y="1023639"/>
            <a:ext cx="7302500" cy="5054001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i="1" dirty="0">
                <a:solidFill>
                  <a:srgbClr val="003366"/>
                </a:solidFill>
              </a:rPr>
              <a:t>	</a:t>
            </a:r>
            <a:r>
              <a:rPr lang="ru-RU" sz="2800" b="1" i="1" dirty="0" smtClean="0">
                <a:solidFill>
                  <a:srgbClr val="003366"/>
                </a:solidFill>
              </a:rPr>
              <a:t>Знаменательный праздник</a:t>
            </a:r>
            <a:r>
              <a:rPr lang="ru-RU" sz="2800" b="1" i="1" dirty="0">
                <a:solidFill>
                  <a:srgbClr val="003366"/>
                </a:solidFill>
              </a:rPr>
              <a:t>, государственная памятная дата РФ. Был установлен в 2010 году. Ежегодно отмечается 28 июля. Выбор даты связан с тем, что в это число проходит День памяти князя Владимира, который стал крестителем Руси. Владимир </a:t>
            </a:r>
            <a:r>
              <a:rPr lang="ru-RU" sz="2800" b="1" i="1" dirty="0" err="1">
                <a:solidFill>
                  <a:srgbClr val="003366"/>
                </a:solidFill>
              </a:rPr>
              <a:t>Святославич</a:t>
            </a:r>
            <a:r>
              <a:rPr lang="ru-RU" sz="2800" b="1" i="1" dirty="0">
                <a:solidFill>
                  <a:srgbClr val="003366"/>
                </a:solidFill>
              </a:rPr>
              <a:t> (956/958 — 1015) — князь новгородский и киевский. Известен также, как Владимир Красно Солнышко. Почитается в лике равноапостольных </a:t>
            </a:r>
            <a:r>
              <a:rPr lang="ru-RU" sz="2800" b="1" i="1" dirty="0" smtClean="0">
                <a:solidFill>
                  <a:srgbClr val="003366"/>
                </a:solidFill>
              </a:rPr>
              <a:t>святых.</a:t>
            </a:r>
            <a:endParaRPr lang="ru-RU" sz="28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704337" y="270194"/>
            <a:ext cx="8988130" cy="530479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 algn="ctr"/>
            <a:r>
              <a:rPr lang="ru-RU" sz="3200" b="1" i="1" dirty="0">
                <a:solidFill>
                  <a:srgbClr val="00B050"/>
                </a:solidFill>
              </a:rPr>
              <a:t>День Крещения </a:t>
            </a:r>
            <a:r>
              <a:rPr lang="ru-RU" sz="3200" b="1" i="1" dirty="0" smtClean="0">
                <a:solidFill>
                  <a:srgbClr val="00B050"/>
                </a:solidFill>
              </a:rPr>
              <a:t>Руси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28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03481" y="989712"/>
              <a:ext cx="964172" cy="18868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июля</a:t>
              </a:r>
              <a:endParaRPr lang="ru-RU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042" y="1627249"/>
            <a:ext cx="4574431" cy="404677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7018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89500" y="1074915"/>
            <a:ext cx="7302500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i="1" dirty="0">
                <a:solidFill>
                  <a:srgbClr val="003366"/>
                </a:solidFill>
              </a:rPr>
              <a:t>	</a:t>
            </a:r>
            <a:r>
              <a:rPr lang="ru-RU" sz="2600" b="1" i="1" dirty="0">
                <a:solidFill>
                  <a:srgbClr val="003366"/>
                </a:solidFill>
              </a:rPr>
              <a:t>Библиотека была основана 1 июля 1862 года как первая бесплатная публичная библиотека в Москве, получившая название Библиотеки Московского публичного музея и </a:t>
            </a:r>
            <a:r>
              <a:rPr lang="ru-RU" sz="2600" b="1" i="1" dirty="0" err="1">
                <a:solidFill>
                  <a:srgbClr val="003366"/>
                </a:solidFill>
              </a:rPr>
              <a:t>Румянцевского</a:t>
            </a:r>
            <a:r>
              <a:rPr lang="ru-RU" sz="2600" b="1" i="1" dirty="0">
                <a:solidFill>
                  <a:srgbClr val="003366"/>
                </a:solidFill>
              </a:rPr>
              <a:t> музея, или </a:t>
            </a:r>
            <a:r>
              <a:rPr lang="ru-RU" sz="2600" b="1" i="1" dirty="0" err="1">
                <a:solidFill>
                  <a:srgbClr val="003366"/>
                </a:solidFill>
              </a:rPr>
              <a:t>Румянцевской</a:t>
            </a:r>
            <a:r>
              <a:rPr lang="ru-RU" sz="2600" b="1" i="1" dirty="0">
                <a:solidFill>
                  <a:srgbClr val="003366"/>
                </a:solidFill>
              </a:rPr>
              <a:t> библиотеки</a:t>
            </a:r>
            <a:r>
              <a:rPr lang="ru-RU" sz="2600" b="1" i="1" dirty="0" smtClean="0">
                <a:solidFill>
                  <a:srgbClr val="003366"/>
                </a:solidFill>
              </a:rPr>
              <a:t>. </a:t>
            </a:r>
            <a:r>
              <a:rPr lang="ru-RU" sz="2600" b="1" i="1" dirty="0">
                <a:solidFill>
                  <a:srgbClr val="003366"/>
                </a:solidFill>
              </a:rPr>
              <a:t>Его прозвали "</a:t>
            </a:r>
            <a:r>
              <a:rPr lang="ru-RU" sz="2600" b="1" i="1" dirty="0" err="1">
                <a:solidFill>
                  <a:srgbClr val="003366"/>
                </a:solidFill>
              </a:rPr>
              <a:t>Ленинкой</a:t>
            </a:r>
            <a:r>
              <a:rPr lang="ru-RU" sz="2600" b="1" i="1" dirty="0">
                <a:solidFill>
                  <a:srgbClr val="003366"/>
                </a:solidFill>
              </a:rPr>
              <a:t>". </a:t>
            </a:r>
            <a:r>
              <a:rPr lang="ru-RU" sz="2600" b="1" i="1" dirty="0" err="1">
                <a:solidFill>
                  <a:srgbClr val="003366"/>
                </a:solidFill>
              </a:rPr>
              <a:t>Румянцевский</a:t>
            </a:r>
            <a:r>
              <a:rPr lang="ru-RU" sz="2600" b="1" i="1" dirty="0">
                <a:solidFill>
                  <a:srgbClr val="003366"/>
                </a:solidFill>
              </a:rPr>
              <a:t> музей часть комплекса была первым публичным музеем Москвы, в котором размещалась художественная коллекция графа Николая Петровича Румянцева, подаренная русскому народу и перенесенная из Санкт-Петербурга в </a:t>
            </a:r>
            <a:r>
              <a:rPr lang="ru-RU" sz="2600" b="1" i="1" dirty="0" smtClean="0">
                <a:solidFill>
                  <a:srgbClr val="003366"/>
                </a:solidFill>
              </a:rPr>
              <a:t>Москву.</a:t>
            </a:r>
            <a:r>
              <a:rPr lang="ru-RU" sz="26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6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571910" y="270194"/>
            <a:ext cx="9620089" cy="702318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 algn="ctr"/>
            <a:r>
              <a:rPr lang="ru-RU" sz="2800" b="1" i="1" dirty="0">
                <a:solidFill>
                  <a:srgbClr val="00B050"/>
                </a:solidFill>
              </a:rPr>
              <a:t>Основана Российская Государственная библиотека (</a:t>
            </a:r>
            <a:r>
              <a:rPr lang="ru-RU" sz="2800" b="1" i="1" dirty="0" smtClean="0">
                <a:solidFill>
                  <a:srgbClr val="00B050"/>
                </a:solidFill>
              </a:rPr>
              <a:t>1862)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1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03481" y="989712"/>
              <a:ext cx="964172" cy="18868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июля</a:t>
              </a:r>
              <a:endParaRPr lang="ru-RU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16" y="1546959"/>
            <a:ext cx="4476152" cy="327904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5063066"/>
            <a:ext cx="4588933" cy="732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Открытка </a:t>
            </a:r>
            <a:r>
              <a:rPr lang="ru-RU" sz="1400" dirty="0">
                <a:solidFill>
                  <a:srgbClr val="002060"/>
                </a:solidFill>
              </a:rPr>
              <a:t>19-го века с изображением Дома Пашкова, старого здания Российской государственной библиотеки, с видом на Кремль</a:t>
            </a:r>
          </a:p>
        </p:txBody>
      </p:sp>
    </p:spTree>
    <p:extLst>
      <p:ext uri="{BB962C8B-B14F-4D97-AF65-F5344CB8AC3E}">
        <p14:creationId xmlns:p14="http://schemas.microsoft.com/office/powerpoint/2010/main" val="338753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89500" y="1074915"/>
            <a:ext cx="7302500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i="1" dirty="0" smtClean="0">
                <a:solidFill>
                  <a:srgbClr val="003366"/>
                </a:solidFill>
              </a:rPr>
              <a:t>  </a:t>
            </a:r>
            <a:r>
              <a:rPr lang="ru-RU" sz="2600" b="1" i="1" dirty="0" smtClean="0">
                <a:solidFill>
                  <a:srgbClr val="003366"/>
                </a:solidFill>
              </a:rPr>
              <a:t>Произведение </a:t>
            </a:r>
            <a:r>
              <a:rPr lang="ru-RU" sz="2600" b="1" i="1" dirty="0">
                <a:solidFill>
                  <a:srgbClr val="003366"/>
                </a:solidFill>
              </a:rPr>
              <a:t>Льюиса Кэрролла, на котором воспиталось не одно поколение детей, и которое признается лучшим уже много лет. Захватывающую историю о девочке, которая встретила говорящего Белого Кролика, знает почти каждый на планете. После этой удивительной встречи Алиса попадает в удивительные миры, встречает необычайных персонажей, заставляет поверить и читателя в то, что в жизни возможно всё, надо лишь </a:t>
            </a:r>
            <a:r>
              <a:rPr lang="ru-RU" sz="2600" b="1" i="1" dirty="0" smtClean="0">
                <a:solidFill>
                  <a:srgbClr val="003366"/>
                </a:solidFill>
              </a:rPr>
              <a:t>поверить.</a:t>
            </a:r>
            <a:r>
              <a:rPr lang="ru-RU" sz="26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6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651292" y="270194"/>
            <a:ext cx="9041175" cy="725570"/>
          </a:xfrm>
          <a:prstGeom prst="roundRect">
            <a:avLst>
              <a:gd name="adj" fmla="val 0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 algn="ctr"/>
            <a:r>
              <a:rPr lang="ru-RU" sz="3200" b="1" i="1" dirty="0" smtClean="0">
                <a:solidFill>
                  <a:srgbClr val="00B050"/>
                </a:solidFill>
              </a:rPr>
              <a:t> Льюис Кэрролл </a:t>
            </a:r>
            <a:r>
              <a:rPr lang="ru-RU" sz="3200" b="1" i="1" dirty="0">
                <a:solidFill>
                  <a:srgbClr val="00B050"/>
                </a:solidFill>
              </a:rPr>
              <a:t>«Алиса в Стране чудес» (1865) </a:t>
            </a:r>
            <a:endParaRPr lang="ru-RU" sz="3200" b="1" i="1" dirty="0" smtClean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814403" y="116353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4</a:t>
              </a: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03481" y="989712"/>
              <a:ext cx="964172" cy="18868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июля</a:t>
              </a:r>
              <a:endParaRPr lang="ru-RU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967" y="1283241"/>
            <a:ext cx="3443755" cy="461629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7634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89500" y="1074915"/>
            <a:ext cx="7302500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i="1" dirty="0">
                <a:solidFill>
                  <a:srgbClr val="003366"/>
                </a:solidFill>
              </a:rPr>
              <a:t>	</a:t>
            </a:r>
            <a:r>
              <a:rPr lang="ru-RU" sz="2800" b="1" i="1" dirty="0">
                <a:solidFill>
                  <a:srgbClr val="003366"/>
                </a:solidFill>
              </a:rPr>
              <a:t>Достаточно молодой праздник в России, который получил очень большую популярность. Приурочен ко Дню памяти святых Петра и </a:t>
            </a:r>
            <a:r>
              <a:rPr lang="ru-RU" sz="2800" b="1" i="1" dirty="0" err="1">
                <a:solidFill>
                  <a:srgbClr val="003366"/>
                </a:solidFill>
              </a:rPr>
              <a:t>Февронии</a:t>
            </a:r>
            <a:r>
              <a:rPr lang="ru-RU" sz="2800" b="1" i="1" dirty="0">
                <a:solidFill>
                  <a:srgbClr val="003366"/>
                </a:solidFill>
              </a:rPr>
              <a:t>, которые в христианском мире считаются символом крепости любви и семьи. Главные торжества (концерт, ярмарки, фейерверк) проходят в Муроме, так как именно в этом городе жили русские православные святые Пётр и </a:t>
            </a:r>
            <a:r>
              <a:rPr lang="ru-RU" sz="2800" b="1" i="1" dirty="0" err="1" smtClean="0">
                <a:solidFill>
                  <a:srgbClr val="003366"/>
                </a:solidFill>
              </a:rPr>
              <a:t>Феврония</a:t>
            </a:r>
            <a:r>
              <a:rPr lang="ru-RU" sz="2800" b="1" i="1" dirty="0" smtClean="0">
                <a:solidFill>
                  <a:srgbClr val="003366"/>
                </a:solidFill>
              </a:rPr>
              <a:t>.</a:t>
            </a:r>
            <a:r>
              <a:rPr lang="ru-RU" sz="2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704337" y="270194"/>
            <a:ext cx="8988130" cy="530479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 algn="ctr"/>
            <a:r>
              <a:rPr lang="ru-RU" sz="3200" b="1" i="1" dirty="0">
                <a:solidFill>
                  <a:srgbClr val="00B050"/>
                </a:solidFill>
              </a:rPr>
              <a:t>Всероссийский день семьи, любви и </a:t>
            </a:r>
            <a:r>
              <a:rPr lang="ru-RU" sz="3200" b="1" i="1" dirty="0" smtClean="0">
                <a:solidFill>
                  <a:srgbClr val="00B050"/>
                </a:solidFill>
              </a:rPr>
              <a:t>верности 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8</a:t>
              </a: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03481" y="989712"/>
              <a:ext cx="964172" cy="18868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июля</a:t>
              </a:r>
              <a:endParaRPr lang="ru-RU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952" y="1627248"/>
            <a:ext cx="4562925" cy="400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3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89500" y="1074915"/>
            <a:ext cx="7302500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i="1" dirty="0">
                <a:solidFill>
                  <a:srgbClr val="003366"/>
                </a:solidFill>
              </a:rPr>
              <a:t> </a:t>
            </a:r>
            <a:r>
              <a:rPr lang="ru-RU" sz="2200" i="1" dirty="0" smtClean="0">
                <a:solidFill>
                  <a:srgbClr val="003366"/>
                </a:solidFill>
              </a:rPr>
              <a:t>   </a:t>
            </a:r>
          </a:p>
          <a:p>
            <a:pPr algn="just"/>
            <a:endParaRPr lang="ru-RU" sz="2200" b="1" i="1" dirty="0">
              <a:solidFill>
                <a:srgbClr val="003366"/>
              </a:solidFill>
            </a:endParaRPr>
          </a:p>
          <a:p>
            <a:pPr algn="just"/>
            <a:r>
              <a:rPr lang="ru-RU" sz="2200" b="1" i="1" dirty="0" smtClean="0">
                <a:solidFill>
                  <a:srgbClr val="003366"/>
                </a:solidFill>
              </a:rPr>
              <a:t>    </a:t>
            </a:r>
            <a:r>
              <a:rPr lang="ru-RU" sz="2800" b="1" i="1" dirty="0" smtClean="0">
                <a:solidFill>
                  <a:srgbClr val="003366"/>
                </a:solidFill>
              </a:rPr>
              <a:t>68 </a:t>
            </a:r>
            <a:r>
              <a:rPr lang="ru-RU" sz="2800" b="1" i="1" dirty="0">
                <a:solidFill>
                  <a:srgbClr val="003366"/>
                </a:solidFill>
              </a:rPr>
              <a:t>лет назад Липецкое педагогическое училище было реорганизовано в Липецкий учительский институт (1949), с 8 июня 1954 г. в государственный педагогический институт, ныне государственное образовательное учреждение высшего профессионального образования «Липецкий государственный педагогический университет».</a:t>
            </a:r>
          </a:p>
          <a:p>
            <a:pPr algn="just"/>
            <a:endParaRPr lang="ru-RU" sz="2200" i="1" dirty="0">
              <a:solidFill>
                <a:srgbClr val="003366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704337" y="270194"/>
            <a:ext cx="8988130" cy="530479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 algn="ctr"/>
            <a:r>
              <a:rPr lang="ru-RU" sz="2800" b="1" i="1" dirty="0">
                <a:solidFill>
                  <a:srgbClr val="00B050"/>
                </a:solidFill>
              </a:rPr>
              <a:t>«Липецкий государственный педагогический университет</a:t>
            </a:r>
            <a:r>
              <a:rPr lang="ru-RU" sz="2800" b="1" i="1" dirty="0" smtClean="0">
                <a:solidFill>
                  <a:srgbClr val="00B050"/>
                </a:solidFill>
              </a:rPr>
              <a:t>» 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8</a:t>
              </a: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03481" y="989712"/>
              <a:ext cx="964172" cy="18868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июля</a:t>
              </a:r>
              <a:endParaRPr lang="ru-RU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69" y="1747456"/>
            <a:ext cx="4617909" cy="37235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693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89500" y="1074915"/>
            <a:ext cx="7302500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i="1" dirty="0">
                <a:solidFill>
                  <a:srgbClr val="003366"/>
                </a:solidFill>
              </a:rPr>
              <a:t>	</a:t>
            </a:r>
            <a:r>
              <a:rPr lang="ru-RU" sz="2800" b="1" i="1" dirty="0">
                <a:solidFill>
                  <a:srgbClr val="003366"/>
                </a:solidFill>
              </a:rPr>
              <a:t>Липецкий кооперативный институт является одним из старейших учебных заведений Липецкой области и за более чем полувековую работу выпустил тысячи специалистов, которые многого добились в своей профессиональной деятельности. Это стало возможным только благодаря научной, учебной, воспитательной работе коллектива института, которая и сейчас находится на самом высоком </a:t>
            </a:r>
            <a:r>
              <a:rPr lang="ru-RU" sz="2800" b="1" i="1" dirty="0" smtClean="0">
                <a:solidFill>
                  <a:srgbClr val="003366"/>
                </a:solidFill>
              </a:rPr>
              <a:t>уровне.</a:t>
            </a:r>
            <a:r>
              <a:rPr lang="ru-RU" sz="2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704337" y="270194"/>
            <a:ext cx="8988130" cy="530479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 algn="ctr"/>
            <a:r>
              <a:rPr lang="ru-RU" sz="3200" b="1" i="1" dirty="0">
                <a:solidFill>
                  <a:srgbClr val="00B050"/>
                </a:solidFill>
              </a:rPr>
              <a:t>Липецкий кооперативный </a:t>
            </a:r>
            <a:r>
              <a:rPr lang="ru-RU" sz="3200" b="1" i="1" dirty="0" smtClean="0">
                <a:solidFill>
                  <a:srgbClr val="00B050"/>
                </a:solidFill>
              </a:rPr>
              <a:t>институт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9</a:t>
              </a: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03481" y="989712"/>
              <a:ext cx="964172" cy="18868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июля</a:t>
              </a:r>
              <a:endParaRPr lang="ru-RU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053" y="1635064"/>
            <a:ext cx="4483825" cy="367609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8402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64099" y="1051401"/>
            <a:ext cx="7327901" cy="5806599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i="1" dirty="0">
                <a:solidFill>
                  <a:srgbClr val="003366"/>
                </a:solidFill>
              </a:rPr>
              <a:t> </a:t>
            </a:r>
            <a:r>
              <a:rPr lang="ru-RU" sz="2200" i="1" dirty="0" smtClean="0">
                <a:solidFill>
                  <a:srgbClr val="003366"/>
                </a:solidFill>
              </a:rPr>
              <a:t> </a:t>
            </a:r>
            <a:r>
              <a:rPr lang="ru-RU" sz="2200" b="1" i="1" dirty="0" smtClean="0">
                <a:solidFill>
                  <a:srgbClr val="003366"/>
                </a:solidFill>
              </a:rPr>
              <a:t>Д</a:t>
            </a:r>
            <a:r>
              <a:rPr lang="ru-RU" sz="2600" b="1" i="1" dirty="0" smtClean="0">
                <a:solidFill>
                  <a:srgbClr val="003366"/>
                </a:solidFill>
              </a:rPr>
              <a:t>ень </a:t>
            </a:r>
            <a:r>
              <a:rPr lang="ru-RU" sz="2600" b="1" i="1" dirty="0">
                <a:solidFill>
                  <a:srgbClr val="003366"/>
                </a:solidFill>
              </a:rPr>
              <a:t>города впервые отметили в 1979 году, в день присвоения Липецку статуса города. </a:t>
            </a:r>
            <a:r>
              <a:rPr lang="ru-RU" sz="2600" b="1" i="1" dirty="0" smtClean="0">
                <a:solidFill>
                  <a:srgbClr val="003366"/>
                </a:solidFill>
              </a:rPr>
              <a:t>С </a:t>
            </a:r>
            <a:r>
              <a:rPr lang="ru-RU" sz="2600" b="1" i="1" dirty="0">
                <a:solidFill>
                  <a:srgbClr val="003366"/>
                </a:solidFill>
              </a:rPr>
              <a:t>2003 года День города совместили с Днем металлурга, значимым для Липецка днем, и теперь он отмечается в 3-е воскресенье июля.</a:t>
            </a:r>
          </a:p>
          <a:p>
            <a:pPr algn="just"/>
            <a:r>
              <a:rPr lang="ru-RU" sz="2600" b="1" i="1" dirty="0" smtClean="0">
                <a:solidFill>
                  <a:srgbClr val="003366"/>
                </a:solidFill>
              </a:rPr>
              <a:t>  Первые </a:t>
            </a:r>
            <a:r>
              <a:rPr lang="ru-RU" sz="2600" b="1" i="1" dirty="0">
                <a:solidFill>
                  <a:srgbClr val="003366"/>
                </a:solidFill>
              </a:rPr>
              <a:t>упоминания о Липецке относят к 1284 году, хотя и говорится, что это дата разрушения города врагами, основание же его не известно. На месте разрушенного города существовало долгое время село Малые </a:t>
            </a:r>
            <a:r>
              <a:rPr lang="ru-RU" sz="2600" b="1" i="1" dirty="0" err="1">
                <a:solidFill>
                  <a:srgbClr val="003366"/>
                </a:solidFill>
              </a:rPr>
              <a:t>Студёнки</a:t>
            </a:r>
            <a:r>
              <a:rPr lang="ru-RU" sz="2600" b="1" i="1" dirty="0">
                <a:solidFill>
                  <a:srgbClr val="003366"/>
                </a:solidFill>
              </a:rPr>
              <a:t> </a:t>
            </a:r>
            <a:r>
              <a:rPr lang="ru-RU" sz="2600" b="1" i="1" dirty="0" err="1">
                <a:solidFill>
                  <a:srgbClr val="003366"/>
                </a:solidFill>
              </a:rPr>
              <a:t>Липские</a:t>
            </a:r>
            <a:r>
              <a:rPr lang="ru-RU" sz="2600" b="1" i="1" dirty="0">
                <a:solidFill>
                  <a:srgbClr val="003366"/>
                </a:solidFill>
              </a:rPr>
              <a:t>.</a:t>
            </a:r>
          </a:p>
          <a:p>
            <a:pPr algn="just"/>
            <a:endParaRPr lang="ru-RU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651293" y="331612"/>
            <a:ext cx="8988130" cy="530479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 algn="ctr"/>
            <a:r>
              <a:rPr lang="ru-RU" sz="3200" b="1" i="1" dirty="0">
                <a:solidFill>
                  <a:srgbClr val="00B050"/>
                </a:solidFill>
              </a:rPr>
              <a:t>День города </a:t>
            </a:r>
            <a:r>
              <a:rPr lang="ru-RU" sz="3200" b="1" i="1" dirty="0" smtClean="0">
                <a:solidFill>
                  <a:srgbClr val="00B050"/>
                </a:solidFill>
              </a:rPr>
              <a:t>Липецк   </a:t>
            </a:r>
            <a:r>
              <a:rPr lang="en-US" sz="3200" b="1" i="1" smtClean="0">
                <a:solidFill>
                  <a:srgbClr val="00B050"/>
                </a:solidFill>
              </a:rPr>
              <a:t>&amp;</a:t>
            </a:r>
            <a:r>
              <a:rPr lang="ru-RU" sz="3200" b="1" i="1" smtClean="0">
                <a:solidFill>
                  <a:srgbClr val="00B050"/>
                </a:solidFill>
              </a:rPr>
              <a:t>     </a:t>
            </a:r>
            <a:r>
              <a:rPr lang="ru-RU" sz="3200" b="1" i="1" dirty="0">
                <a:solidFill>
                  <a:srgbClr val="00B050"/>
                </a:solidFill>
              </a:rPr>
              <a:t>День </a:t>
            </a:r>
            <a:r>
              <a:rPr lang="ru-RU" sz="3200" b="1" i="1" dirty="0" smtClean="0">
                <a:solidFill>
                  <a:srgbClr val="00B050"/>
                </a:solidFill>
              </a:rPr>
              <a:t>металлурга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16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03481" y="989712"/>
              <a:ext cx="964172" cy="18868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июля</a:t>
              </a:r>
              <a:endParaRPr lang="ru-RU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435" y="1679955"/>
            <a:ext cx="4402321" cy="363923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0491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89500" y="1074915"/>
            <a:ext cx="7302500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i="1" dirty="0">
                <a:solidFill>
                  <a:srgbClr val="003366"/>
                </a:solidFill>
              </a:rPr>
              <a:t>	</a:t>
            </a:r>
            <a:r>
              <a:rPr lang="ru-RU" sz="2200" b="1" i="1" dirty="0">
                <a:solidFill>
                  <a:srgbClr val="003366"/>
                </a:solidFill>
              </a:rPr>
              <a:t>В. М. Пахомов – народный артист России (1989), лауреат Государственной премии РСФСР в области театрального искусства (1985), Государственной премии России за просветительскую деятельность (1999), почетный гражданин г. Липецка (1993) и Липецкой области (2004). Награжден орденом Дружбы (2003), знаком отличия «За заслуги перед Липецкой областью» (2007). Избирался депутатом Липецких городского и областного Советов депутатов, членом художественного совета Министерства культуры, секретарем правления Союза театральных деятелей России. Много лет являлся членом комиссии по Государственным премиям в области литературы и искусства при президенте РФ</a:t>
            </a:r>
            <a:r>
              <a:rPr lang="ru-RU" sz="2200" b="1" i="1" dirty="0" smtClean="0">
                <a:solidFill>
                  <a:srgbClr val="003366"/>
                </a:solidFill>
              </a:rPr>
              <a:t>.</a:t>
            </a:r>
            <a:r>
              <a:rPr lang="ru-RU" sz="2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704337" y="270194"/>
            <a:ext cx="8988130" cy="530479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 algn="ctr"/>
            <a:r>
              <a:rPr lang="ru-RU" sz="2800" b="1" i="1" dirty="0">
                <a:solidFill>
                  <a:srgbClr val="00B050"/>
                </a:solidFill>
              </a:rPr>
              <a:t>Пахомов Владимир Михайлович </a:t>
            </a:r>
            <a:endParaRPr lang="ru-RU" sz="2800" b="1" i="1" dirty="0" smtClean="0">
              <a:solidFill>
                <a:srgbClr val="00B050"/>
              </a:solidFill>
            </a:endParaRPr>
          </a:p>
          <a:p>
            <a:pPr lvl="0" indent="457200" algn="ctr"/>
            <a:r>
              <a:rPr lang="ru-RU" sz="2800" b="1" i="1" dirty="0" smtClean="0">
                <a:solidFill>
                  <a:srgbClr val="00B050"/>
                </a:solidFill>
              </a:rPr>
              <a:t>(</a:t>
            </a:r>
            <a:r>
              <a:rPr lang="ru-RU" sz="2800" b="1" i="1" dirty="0">
                <a:solidFill>
                  <a:srgbClr val="00B050"/>
                </a:solidFill>
              </a:rPr>
              <a:t>17.07.1942-17.11.2007</a:t>
            </a:r>
            <a:r>
              <a:rPr lang="ru-RU" sz="2800" b="1" i="1" dirty="0" smtClean="0">
                <a:solidFill>
                  <a:srgbClr val="00B050"/>
                </a:solidFill>
              </a:rPr>
              <a:t>)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17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03481" y="989712"/>
              <a:ext cx="964172" cy="18868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июля</a:t>
              </a:r>
              <a:endParaRPr lang="ru-RU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530" y="1622504"/>
            <a:ext cx="4348148" cy="416489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9486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89500" y="1074915"/>
            <a:ext cx="7302500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i="1" dirty="0">
                <a:solidFill>
                  <a:srgbClr val="003366"/>
                </a:solidFill>
              </a:rPr>
              <a:t>	</a:t>
            </a:r>
            <a:endParaRPr lang="ru-RU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704337" y="270194"/>
            <a:ext cx="8988130" cy="530479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 algn="ctr"/>
            <a:endParaRPr lang="ru-RU" sz="3200" b="1" i="1" dirty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389715" y="612116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19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03481" y="989712"/>
              <a:ext cx="964172" cy="18868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июля</a:t>
              </a:r>
              <a:endParaRPr lang="ru-RU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Скругленный прямоугольник 56"/>
          <p:cNvSpPr/>
          <p:nvPr/>
        </p:nvSpPr>
        <p:spPr>
          <a:xfrm>
            <a:off x="4889499" y="1007974"/>
            <a:ext cx="7260168" cy="51551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i="1" dirty="0">
                <a:solidFill>
                  <a:srgbClr val="003366"/>
                </a:solidFill>
              </a:rPr>
              <a:t> </a:t>
            </a:r>
            <a:r>
              <a:rPr lang="ru-RU" sz="2400" b="1" i="1" dirty="0" smtClean="0">
                <a:solidFill>
                  <a:srgbClr val="003366"/>
                </a:solidFill>
              </a:rPr>
              <a:t>  </a:t>
            </a:r>
          </a:p>
          <a:p>
            <a:pPr algn="just"/>
            <a:r>
              <a:rPr lang="ru-RU" sz="2400" b="1" i="1" dirty="0" smtClean="0">
                <a:solidFill>
                  <a:srgbClr val="003366"/>
                </a:solidFill>
              </a:rPr>
              <a:t>      Создатель </a:t>
            </a:r>
            <a:r>
              <a:rPr lang="ru-RU" sz="2400" b="1" i="1" dirty="0">
                <a:solidFill>
                  <a:srgbClr val="003366"/>
                </a:solidFill>
              </a:rPr>
              <a:t>домашнего музея С. А. Есенина В. И</a:t>
            </a:r>
            <a:r>
              <a:rPr lang="ru-RU" sz="2400" b="1" i="1" dirty="0" smtClean="0">
                <a:solidFill>
                  <a:srgbClr val="003366"/>
                </a:solidFill>
              </a:rPr>
              <a:t>.</a:t>
            </a:r>
            <a:endParaRPr lang="ru-RU" sz="2400" b="1" i="1" dirty="0">
              <a:solidFill>
                <a:srgbClr val="003366"/>
              </a:solidFill>
            </a:endParaRPr>
          </a:p>
          <a:p>
            <a:pPr algn="just"/>
            <a:r>
              <a:rPr lang="ru-RU" sz="2400" b="1" i="1" dirty="0">
                <a:solidFill>
                  <a:srgbClr val="003366"/>
                </a:solidFill>
              </a:rPr>
              <a:t>Заслуженный работник культуры РФ (1997), почетный гражданин г. Липецка (1997), член Международного Есенинского общества «Радуница», лауреат Всероссийской Есенинской премии (1995</a:t>
            </a:r>
            <a:r>
              <a:rPr lang="ru-RU" sz="2400" b="1" i="1" dirty="0" smtClean="0">
                <a:solidFill>
                  <a:srgbClr val="003366"/>
                </a:solidFill>
              </a:rPr>
              <a:t>).</a:t>
            </a:r>
          </a:p>
          <a:p>
            <a:pPr algn="just"/>
            <a:r>
              <a:rPr lang="ru-RU" sz="2400" b="1" i="1" dirty="0" smtClean="0">
                <a:solidFill>
                  <a:srgbClr val="003366"/>
                </a:solidFill>
              </a:rPr>
              <a:t>      В</a:t>
            </a:r>
            <a:r>
              <a:rPr lang="ru-RU" sz="2400" b="1" i="1" dirty="0">
                <a:solidFill>
                  <a:srgbClr val="003366"/>
                </a:solidFill>
              </a:rPr>
              <a:t>. И. Синельников умер 2 октября 2005 года, завещав музей в дар городу. 3 октября 2006 года музей Сергея Есенина был открыт в Центральной городской библиотеке г. Липецка. Здесь же помещены и материалы о самом Валентине Ивановиче – теперь это еще и музей памяти </a:t>
            </a:r>
            <a:endParaRPr lang="ru-RU" sz="2400" b="1" i="1" dirty="0" smtClean="0">
              <a:solidFill>
                <a:srgbClr val="003366"/>
              </a:solidFill>
            </a:endParaRPr>
          </a:p>
          <a:p>
            <a:pPr algn="just"/>
            <a:r>
              <a:rPr lang="ru-RU" sz="2400" b="1" i="1" dirty="0" smtClean="0">
                <a:solidFill>
                  <a:srgbClr val="003366"/>
                </a:solidFill>
              </a:rPr>
              <a:t>В</a:t>
            </a:r>
            <a:r>
              <a:rPr lang="ru-RU" sz="2400" b="1" i="1" dirty="0">
                <a:solidFill>
                  <a:srgbClr val="003366"/>
                </a:solidFill>
              </a:rPr>
              <a:t>. И. Синельникова.</a:t>
            </a:r>
          </a:p>
          <a:p>
            <a:pPr algn="just"/>
            <a:endParaRPr lang="ru-RU" sz="2600" b="1" i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856737" y="422594"/>
            <a:ext cx="8988130" cy="530479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 algn="ctr"/>
            <a:r>
              <a:rPr lang="ru-RU" sz="3200" b="1" i="1" dirty="0">
                <a:solidFill>
                  <a:srgbClr val="00B050"/>
                </a:solidFill>
              </a:rPr>
              <a:t>Синельников Валентин Иванович (1923-2005</a:t>
            </a:r>
            <a:r>
              <a:rPr lang="ru-RU" sz="3200" b="1" i="1" dirty="0" smtClean="0">
                <a:solidFill>
                  <a:srgbClr val="00B050"/>
                </a:solidFill>
              </a:rPr>
              <a:t>) 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872" y="1415061"/>
            <a:ext cx="3192349" cy="45639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845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5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!!!_iroinfo_(upgrade)</Template>
  <TotalTime>1950</TotalTime>
  <Words>1301</Words>
  <Application>Microsoft Office PowerPoint</Application>
  <PresentationFormat>Широкоэкранный</PresentationFormat>
  <Paragraphs>126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Blade Runner Movie Font</vt:lpstr>
      <vt:lpstr>Bookman Old Style</vt:lpstr>
      <vt:lpstr>Calibri</vt:lpstr>
      <vt:lpstr>Calibri Light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 ИРО</dc:creator>
  <cp:lastModifiedBy>Библиотека ИРО</cp:lastModifiedBy>
  <cp:revision>211</cp:revision>
  <dcterms:created xsi:type="dcterms:W3CDTF">2018-10-26T12:10:18Z</dcterms:created>
  <dcterms:modified xsi:type="dcterms:W3CDTF">2023-06-29T09:42:52Z</dcterms:modified>
</cp:coreProperties>
</file>