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49" r:id="rId2"/>
    <p:sldId id="584" r:id="rId3"/>
    <p:sldId id="599" r:id="rId4"/>
    <p:sldId id="590" r:id="rId5"/>
    <p:sldId id="591" r:id="rId6"/>
    <p:sldId id="592" r:id="rId7"/>
    <p:sldId id="587" r:id="rId8"/>
    <p:sldId id="588" r:id="rId9"/>
    <p:sldId id="589" r:id="rId10"/>
    <p:sldId id="594" r:id="rId11"/>
    <p:sldId id="595" r:id="rId12"/>
    <p:sldId id="596" r:id="rId13"/>
    <p:sldId id="597" r:id="rId14"/>
    <p:sldId id="585" r:id="rId15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660033"/>
    <a:srgbClr val="FFFF66"/>
    <a:srgbClr val="003366"/>
    <a:srgbClr val="000099"/>
    <a:srgbClr val="0033CC"/>
    <a:srgbClr val="0066CC"/>
    <a:srgbClr val="CCFFFF"/>
    <a:srgbClr val="66C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657" autoAdjust="0"/>
  </p:normalViewPr>
  <p:slideViewPr>
    <p:cSldViewPr snapToGrid="0">
      <p:cViewPr varScale="1">
        <p:scale>
          <a:sx n="109" d="100"/>
          <a:sy n="109" d="100"/>
        </p:scale>
        <p:origin x="150" y="13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3AE7B4B-890B-4572-B2AD-2BCDCD953DAA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AC95A16-9CFE-4BEE-A916-B0C99B061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02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E96A-AC18-44F8-BDAD-6980DA403CBB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30B3-6ED0-40CE-9787-FEB80EF079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75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CC5B3-31DD-4DC4-BAAB-359E0B668B88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3B646-4675-44AF-8758-8C8C53E2BA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8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55AE-CC1B-42CC-A1FF-271DB66963D3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ED593-EBE6-4BE1-9122-B403DD6500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46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579F1-704A-45E3-B453-CBF525FA95C7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2E40-8F56-47A9-B2E7-390B6624AC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30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4721D-30E3-4676-B409-7B940573568D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E9B16-38EC-4FF4-9053-B0205CC3E3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52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0462-1948-422D-B295-A166E548F18A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5646-FD27-4769-BE50-523F03EFAD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5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3FF9-990A-44D7-AE25-FE6AFA99FD56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1310A-FA16-4EF3-A9FE-1A1629986A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83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6A5F-D41A-466F-A5AC-CA1957CBF7B9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41398-B775-447D-9A42-A35BAC133B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9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777E-8FBA-45A5-A2B6-E047DFCF4BB7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F07F8-E97E-4F3C-8228-0C61CBAD9F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0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E0EC7-82B0-4D54-A2B7-75C2E6957D5F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F26F8-6D19-41E8-981C-9451002ECD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5D0B4-4E20-41EE-A581-BEE4C14046A6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89DCE-8842-4BD6-91A1-C59101F8F0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39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DFCBCA-74BD-4A6C-B40C-3D490B668B92}" type="datetimeFigureOut">
              <a:rPr lang="ru-RU"/>
              <a:pPr>
                <a:defRPr/>
              </a:pPr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1C8A30A-A850-44C3-9568-51E61AC263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ocal Users\kiselev\Desktop\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87" y="-93137"/>
            <a:ext cx="3795315" cy="23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42928" y="1363901"/>
            <a:ext cx="13211175" cy="987424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TextBox 102"/>
          <p:cNvSpPr txBox="1"/>
          <p:nvPr/>
        </p:nvSpPr>
        <p:spPr>
          <a:xfrm>
            <a:off x="4729669" y="1349782"/>
            <a:ext cx="2513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lade Runner Movie Font" panose="020B0703020202090204" pitchFamily="34" charset="0"/>
              </a:rPr>
              <a:t>INFO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3340" y="3240231"/>
            <a:ext cx="12192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В ЭТОТ ДЕНЬ…</a:t>
            </a:r>
            <a:endParaRPr lang="ru-RU" sz="75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6" y="5786290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14:flythroug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r>
              <a:rPr lang="ru-RU" sz="2800" b="1" dirty="0" smtClean="0">
                <a:solidFill>
                  <a:srgbClr val="003366"/>
                </a:solidFill>
              </a:rPr>
              <a:t>Ежегодно </a:t>
            </a:r>
            <a:r>
              <a:rPr lang="ru-RU" sz="2800" b="1" dirty="0">
                <a:solidFill>
                  <a:srgbClr val="003366"/>
                </a:solidFill>
              </a:rPr>
              <a:t>в третье воскресенье июня в </a:t>
            </a:r>
            <a:r>
              <a:rPr lang="ru-RU" sz="2800" b="1" dirty="0" smtClean="0">
                <a:solidFill>
                  <a:srgbClr val="003366"/>
                </a:solidFill>
              </a:rPr>
              <a:t>России, </a:t>
            </a:r>
            <a:r>
              <a:rPr lang="ru-RU" sz="2800" b="1" dirty="0">
                <a:solidFill>
                  <a:srgbClr val="003366"/>
                </a:solidFill>
              </a:rPr>
              <a:t>по многолетней традиции, отмечают День медицинского </a:t>
            </a:r>
            <a:r>
              <a:rPr lang="ru-RU" sz="2800" b="1" dirty="0" smtClean="0">
                <a:solidFill>
                  <a:srgbClr val="003366"/>
                </a:solidFill>
              </a:rPr>
              <a:t>работника.</a:t>
            </a:r>
          </a:p>
          <a:p>
            <a:pPr algn="just"/>
            <a:endParaRPr lang="ru-RU" sz="2800" b="1" dirty="0" smtClean="0">
              <a:solidFill>
                <a:srgbClr val="003366"/>
              </a:solidFill>
            </a:endParaRP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   </a:t>
            </a:r>
            <a:r>
              <a:rPr lang="ru-RU" sz="2800" b="1" dirty="0" smtClean="0">
                <a:solidFill>
                  <a:srgbClr val="003366"/>
                </a:solidFill>
              </a:rPr>
              <a:t> Профессия </a:t>
            </a:r>
            <a:r>
              <a:rPr lang="ru-RU" sz="2800" b="1" dirty="0">
                <a:solidFill>
                  <a:srgbClr val="003366"/>
                </a:solidFill>
              </a:rPr>
              <a:t>врача одна из самых старейших в мире, и в настоящее время она востребована буквально везде. Каждый из нас хотя бы раз в жизни обращался к доктору за помощью и лечением</a:t>
            </a:r>
            <a:r>
              <a:rPr lang="ru-RU" sz="2800" b="1" dirty="0" smtClean="0">
                <a:solidFill>
                  <a:srgbClr val="003366"/>
                </a:solidFill>
              </a:rPr>
              <a:t>.</a:t>
            </a:r>
            <a:endParaRPr lang="ru-RU" sz="2800" b="1" dirty="0">
              <a:solidFill>
                <a:srgbClr val="003366"/>
              </a:solidFill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медицинского работника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21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6406"/>
          <a:stretch/>
        </p:blipFill>
        <p:spPr>
          <a:xfrm>
            <a:off x="164043" y="2030887"/>
            <a:ext cx="4486334" cy="33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r>
              <a:rPr lang="ru-RU" sz="2800" b="1" dirty="0" smtClean="0">
                <a:solidFill>
                  <a:srgbClr val="003366"/>
                </a:solidFill>
              </a:rPr>
              <a:t>Во </a:t>
            </a:r>
            <a:r>
              <a:rPr lang="ru-RU" sz="2800" b="1" dirty="0">
                <a:solidFill>
                  <a:srgbClr val="003366"/>
                </a:solidFill>
              </a:rPr>
              <a:t>многих странах мира в третье воскресенье июня празднуется День </a:t>
            </a:r>
            <a:r>
              <a:rPr lang="ru-RU" sz="2800" b="1" dirty="0" smtClean="0">
                <a:solidFill>
                  <a:srgbClr val="003366"/>
                </a:solidFill>
              </a:rPr>
              <a:t>отца.</a:t>
            </a:r>
            <a:endParaRPr lang="ru-RU" sz="2800" b="1" dirty="0">
              <a:solidFill>
                <a:srgbClr val="003366"/>
              </a:solidFill>
            </a:endParaRP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    </a:t>
            </a:r>
            <a:r>
              <a:rPr lang="ru-RU" sz="2800" b="1" dirty="0" smtClean="0">
                <a:solidFill>
                  <a:srgbClr val="003366"/>
                </a:solidFill>
              </a:rPr>
              <a:t>Начали </a:t>
            </a:r>
            <a:r>
              <a:rPr lang="ru-RU" sz="2800" b="1" dirty="0">
                <a:solidFill>
                  <a:srgbClr val="003366"/>
                </a:solidFill>
              </a:rPr>
              <a:t>его праздновать в Америке. Женщина по имени </a:t>
            </a:r>
            <a:r>
              <a:rPr lang="ru-RU" sz="2800" b="1" dirty="0" err="1">
                <a:solidFill>
                  <a:srgbClr val="003366"/>
                </a:solidFill>
              </a:rPr>
              <a:t>Сонора</a:t>
            </a:r>
            <a:r>
              <a:rPr lang="ru-RU" sz="2800" b="1" dirty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Смарт обратилась </a:t>
            </a:r>
            <a:r>
              <a:rPr lang="ru-RU" sz="2800" b="1" dirty="0">
                <a:solidFill>
                  <a:srgbClr val="003366"/>
                </a:solidFill>
              </a:rPr>
              <a:t>к местным властям с предложением учредить новый </a:t>
            </a:r>
            <a:r>
              <a:rPr lang="ru-RU" sz="2800" b="1" dirty="0" smtClean="0">
                <a:solidFill>
                  <a:srgbClr val="003366"/>
                </a:solidFill>
              </a:rPr>
              <a:t>праздник и </a:t>
            </a:r>
            <a:r>
              <a:rPr lang="ru-RU" sz="2800" b="1" dirty="0">
                <a:solidFill>
                  <a:srgbClr val="003366"/>
                </a:solidFill>
              </a:rPr>
              <a:t>ее </a:t>
            </a:r>
            <a:r>
              <a:rPr lang="ru-RU" sz="2800" b="1" dirty="0" smtClean="0">
                <a:solidFill>
                  <a:srgbClr val="003366"/>
                </a:solidFill>
              </a:rPr>
              <a:t>поддержали. </a:t>
            </a: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    </a:t>
            </a:r>
            <a:r>
              <a:rPr lang="ru-RU" sz="2800" b="1" dirty="0" smtClean="0">
                <a:solidFill>
                  <a:srgbClr val="003366"/>
                </a:solidFill>
              </a:rPr>
              <a:t>День </a:t>
            </a:r>
            <a:r>
              <a:rPr lang="ru-RU" sz="2800" b="1" dirty="0">
                <a:solidFill>
                  <a:srgbClr val="003366"/>
                </a:solidFill>
              </a:rPr>
              <a:t>отца появился как выражение любви и благодарности, которые дочь посвятила своему отцу.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отца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21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588" t="15874" r="53459" b="5523"/>
          <a:stretch/>
        </p:blipFill>
        <p:spPr>
          <a:xfrm>
            <a:off x="895278" y="1244597"/>
            <a:ext cx="3365793" cy="475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r>
              <a:rPr lang="ru-RU" sz="2800" b="1" dirty="0" smtClean="0">
                <a:solidFill>
                  <a:srgbClr val="003366"/>
                </a:solidFill>
              </a:rPr>
              <a:t>22 </a:t>
            </a:r>
            <a:r>
              <a:rPr lang="ru-RU" sz="2800" b="1" dirty="0">
                <a:solidFill>
                  <a:srgbClr val="003366"/>
                </a:solidFill>
              </a:rPr>
              <a:t>июня 1941 года — одна из самых печальных дат в истории России — День памяти и скорби — день начала Великой Отечественной войны</a:t>
            </a:r>
            <a:r>
              <a:rPr lang="ru-RU" sz="2800" b="1" dirty="0" smtClean="0">
                <a:solidFill>
                  <a:srgbClr val="003366"/>
                </a:solidFill>
              </a:rPr>
              <a:t>.</a:t>
            </a:r>
          </a:p>
          <a:p>
            <a:pPr algn="just"/>
            <a:endParaRPr lang="ru-RU" sz="2800" b="1" dirty="0">
              <a:solidFill>
                <a:srgbClr val="003366"/>
              </a:solidFill>
            </a:endParaRP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   </a:t>
            </a:r>
            <a:r>
              <a:rPr lang="ru-RU" sz="2800" b="1" dirty="0" smtClean="0">
                <a:solidFill>
                  <a:srgbClr val="003366"/>
                </a:solidFill>
              </a:rPr>
              <a:t>Этот </a:t>
            </a:r>
            <a:r>
              <a:rPr lang="ru-RU" sz="2800" b="1" dirty="0">
                <a:solidFill>
                  <a:srgbClr val="003366"/>
                </a:solidFill>
              </a:rPr>
              <a:t>день напоминает нам о всех погибших в боях, замученных в фашистской неволе, умерших в тылу от голода и лишений. Мы скорбим по всем, кто ценой своей жизни выполнил святой долг, защищая </a:t>
            </a:r>
            <a:r>
              <a:rPr lang="ru-RU" sz="2800" b="1" dirty="0" smtClean="0">
                <a:solidFill>
                  <a:srgbClr val="003366"/>
                </a:solidFill>
              </a:rPr>
              <a:t>Отечество</a:t>
            </a:r>
            <a:r>
              <a:rPr lang="ru-RU" sz="2800" b="1" dirty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памяти и скорби — </a:t>
            </a:r>
            <a:endParaRPr lang="ru-RU" sz="3200" b="1" i="1" dirty="0" smtClean="0">
              <a:solidFill>
                <a:srgbClr val="00B050"/>
              </a:solidFill>
            </a:endParaRPr>
          </a:p>
          <a:p>
            <a:pPr lvl="0" indent="457200" algn="ctr"/>
            <a:r>
              <a:rPr lang="ru-RU" sz="3200" b="1" i="1" dirty="0" smtClean="0">
                <a:solidFill>
                  <a:srgbClr val="00B050"/>
                </a:solidFill>
              </a:rPr>
              <a:t>день </a:t>
            </a:r>
            <a:r>
              <a:rPr lang="ru-RU" sz="3200" b="1" i="1" dirty="0">
                <a:solidFill>
                  <a:srgbClr val="00B050"/>
                </a:solidFill>
              </a:rPr>
              <a:t>начала Великой Отечественной войны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22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1009" r="6422"/>
          <a:stretch/>
        </p:blipFill>
        <p:spPr>
          <a:xfrm>
            <a:off x="148770" y="1440500"/>
            <a:ext cx="4702630" cy="427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</a:t>
            </a:r>
            <a:r>
              <a:rPr lang="ru-RU" sz="2800" b="1" dirty="0" smtClean="0">
                <a:solidFill>
                  <a:srgbClr val="003366"/>
                </a:solidFill>
              </a:rPr>
              <a:t>24 </a:t>
            </a:r>
            <a:r>
              <a:rPr lang="ru-RU" sz="2800" b="1" dirty="0">
                <a:solidFill>
                  <a:srgbClr val="003366"/>
                </a:solidFill>
              </a:rPr>
              <a:t>июня 1945 года в 10 часов утра Маршал Советского Союза Георгий Жуков выехал на белом коне из Спасских ворот на Красную площадь </a:t>
            </a:r>
            <a:r>
              <a:rPr lang="ru-RU" sz="2800" b="1" dirty="0" smtClean="0">
                <a:solidFill>
                  <a:srgbClr val="003366"/>
                </a:solidFill>
              </a:rPr>
              <a:t>Москвы. После </a:t>
            </a:r>
            <a:r>
              <a:rPr lang="ru-RU" sz="2800" b="1" dirty="0">
                <a:solidFill>
                  <a:srgbClr val="003366"/>
                </a:solidFill>
              </a:rPr>
              <a:t>приветственной речи Жукова был исполнен гимн Советского Союза, и начался торжественный марш войск</a:t>
            </a:r>
            <a:r>
              <a:rPr lang="ru-RU" sz="2800" b="1" dirty="0" smtClean="0">
                <a:solidFill>
                  <a:srgbClr val="003366"/>
                </a:solidFill>
              </a:rPr>
              <a:t>. </a:t>
            </a:r>
            <a:endParaRPr lang="ru-RU" sz="2800" b="1" dirty="0">
              <a:solidFill>
                <a:srgbClr val="003366"/>
              </a:solidFill>
            </a:endParaRP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   </a:t>
            </a:r>
            <a:r>
              <a:rPr lang="ru-RU" sz="2800" b="1" dirty="0" smtClean="0">
                <a:solidFill>
                  <a:srgbClr val="003366"/>
                </a:solidFill>
              </a:rPr>
              <a:t>В </a:t>
            </a:r>
            <a:r>
              <a:rPr lang="ru-RU" sz="2800" b="1" dirty="0">
                <a:solidFill>
                  <a:srgbClr val="003366"/>
                </a:solidFill>
              </a:rPr>
              <a:t>параде приняли участие сводные полки от каждого действовавшего в конце войны фронта, а также военные академии, военные училища и части Московского гарнизона. 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 smtClean="0">
                <a:solidFill>
                  <a:srgbClr val="00B050"/>
                </a:solidFill>
              </a:rPr>
              <a:t>В  </a:t>
            </a:r>
            <a:r>
              <a:rPr lang="ru-RU" sz="3200" b="1" i="1" dirty="0">
                <a:solidFill>
                  <a:srgbClr val="00B050"/>
                </a:solidFill>
              </a:rPr>
              <a:t>Москве состоялся Парад Победы 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24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6016" t="25723" r="54114"/>
          <a:stretch/>
        </p:blipFill>
        <p:spPr>
          <a:xfrm>
            <a:off x="182880" y="1355984"/>
            <a:ext cx="4556998" cy="444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5103223" y="1074915"/>
            <a:ext cx="6775510" cy="5045454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r>
              <a:rPr lang="ru-RU" sz="2800" b="1" dirty="0" smtClean="0">
                <a:solidFill>
                  <a:srgbClr val="003366"/>
                </a:solidFill>
              </a:rPr>
              <a:t>День </a:t>
            </a:r>
            <a:r>
              <a:rPr lang="ru-RU" sz="2800" b="1" dirty="0">
                <a:solidFill>
                  <a:srgbClr val="003366"/>
                </a:solidFill>
              </a:rPr>
              <a:t>молодёжи России официально отмечается 27 </a:t>
            </a:r>
            <a:r>
              <a:rPr lang="ru-RU" sz="2800" b="1" dirty="0" smtClean="0">
                <a:solidFill>
                  <a:srgbClr val="003366"/>
                </a:solidFill>
              </a:rPr>
              <a:t>июня</a:t>
            </a:r>
            <a:r>
              <a:rPr lang="ru-RU" sz="2800" b="1" dirty="0" smtClean="0">
                <a:solidFill>
                  <a:srgbClr val="003366"/>
                </a:solidFill>
              </a:rPr>
              <a:t>.</a:t>
            </a:r>
          </a:p>
          <a:p>
            <a:pPr algn="just"/>
            <a:endParaRPr lang="ru-RU" sz="2800" b="1" dirty="0" smtClean="0">
              <a:solidFill>
                <a:srgbClr val="003366"/>
              </a:solidFill>
            </a:endParaRP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   </a:t>
            </a:r>
            <a:r>
              <a:rPr lang="ru-RU" sz="2800" b="1" dirty="0" smtClean="0">
                <a:solidFill>
                  <a:srgbClr val="003366"/>
                </a:solidFill>
              </a:rPr>
              <a:t>Свою </a:t>
            </a:r>
            <a:r>
              <a:rPr lang="ru-RU" sz="2800" b="1" dirty="0">
                <a:solidFill>
                  <a:srgbClr val="003366"/>
                </a:solidFill>
              </a:rPr>
              <a:t>историю праздник ведёт со времён существования СССР. До 1993 года он назывался «Днём советской молодёжи» и отмечался в последнее воскресенье </a:t>
            </a:r>
            <a:r>
              <a:rPr lang="ru-RU" sz="2800" b="1" dirty="0" smtClean="0">
                <a:solidFill>
                  <a:srgbClr val="003366"/>
                </a:solidFill>
              </a:rPr>
              <a:t>июня. </a:t>
            </a:r>
            <a:r>
              <a:rPr lang="ru-RU" sz="2800" b="1" dirty="0">
                <a:solidFill>
                  <a:srgbClr val="003366"/>
                </a:solidFill>
              </a:rPr>
              <a:t>После распада СССР первый Президент России перенес празднование Дня молодёжи на 27 июня</a:t>
            </a:r>
            <a:r>
              <a:rPr lang="ru-RU" sz="2800" b="1" dirty="0" smtClean="0">
                <a:solidFill>
                  <a:srgbClr val="003366"/>
                </a:solidFill>
              </a:rPr>
              <a:t>.</a:t>
            </a:r>
            <a:endParaRPr lang="ru-RU" sz="2800" b="1" dirty="0">
              <a:solidFill>
                <a:srgbClr val="003366"/>
              </a:solidFill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087101" y="297418"/>
            <a:ext cx="10118159" cy="616123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молодежи России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27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75072"/>
              <a:ext cx="899892" cy="17556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b="1" i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999" t="4018" r="1429" b="7752"/>
          <a:stretch/>
        </p:blipFill>
        <p:spPr>
          <a:xfrm>
            <a:off x="63693" y="2054400"/>
            <a:ext cx="4693545" cy="32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b="1" dirty="0">
                <a:solidFill>
                  <a:srgbClr val="003366"/>
                </a:solidFill>
              </a:rPr>
              <a:t>Международный день защиты детей — один из самых старых международных праздников. Решение о его проведении было принято в 1925 году на Всемирной конференции, посвященной вопросам благополучия детей, в </a:t>
            </a:r>
            <a:r>
              <a:rPr lang="ru-RU" sz="2800" b="1" dirty="0" smtClean="0">
                <a:solidFill>
                  <a:srgbClr val="003366"/>
                </a:solidFill>
              </a:rPr>
              <a:t>Женеве. </a:t>
            </a: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	</a:t>
            </a:r>
            <a:r>
              <a:rPr lang="ru-RU" sz="2800" b="1" dirty="0" smtClean="0">
                <a:solidFill>
                  <a:srgbClr val="003366"/>
                </a:solidFill>
              </a:rPr>
              <a:t>Это </a:t>
            </a:r>
            <a:r>
              <a:rPr lang="ru-RU" sz="2800" b="1" dirty="0">
                <a:solidFill>
                  <a:srgbClr val="003366"/>
                </a:solidFill>
              </a:rPr>
              <a:t>не только веселый праздник для </a:t>
            </a:r>
            <a:r>
              <a:rPr lang="ru-RU" sz="2800" b="1" dirty="0" smtClean="0">
                <a:solidFill>
                  <a:srgbClr val="003366"/>
                </a:solidFill>
              </a:rPr>
              <a:t>детей</a:t>
            </a:r>
            <a:r>
              <a:rPr lang="ru-RU" sz="2800" b="1" dirty="0">
                <a:solidFill>
                  <a:srgbClr val="003366"/>
                </a:solidFill>
              </a:rPr>
              <a:t>, </a:t>
            </a:r>
            <a:r>
              <a:rPr lang="ru-RU" sz="2800" b="1" dirty="0" smtClean="0">
                <a:solidFill>
                  <a:srgbClr val="003366"/>
                </a:solidFill>
              </a:rPr>
              <a:t>но </a:t>
            </a:r>
            <a:r>
              <a:rPr lang="ru-RU" sz="2800" b="1" dirty="0">
                <a:solidFill>
                  <a:srgbClr val="003366"/>
                </a:solidFill>
              </a:rPr>
              <a:t>и напоминание обществу о необходимости защищать права </a:t>
            </a:r>
            <a:r>
              <a:rPr lang="ru-RU" sz="2800" b="1" dirty="0" smtClean="0">
                <a:solidFill>
                  <a:srgbClr val="003366"/>
                </a:solidFill>
              </a:rPr>
              <a:t>ребенка. </a:t>
            </a:r>
            <a:endParaRPr lang="ru-RU" sz="2800" b="1" dirty="0">
              <a:solidFill>
                <a:srgbClr val="003366"/>
              </a:solidFill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Международный день защиты детей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1609" r="23774"/>
          <a:stretch/>
        </p:blipFill>
        <p:spPr>
          <a:xfrm>
            <a:off x="462394" y="1542689"/>
            <a:ext cx="3953693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rgbClr val="003366"/>
                </a:solidFill>
              </a:rPr>
              <a:t>  </a:t>
            </a:r>
            <a:r>
              <a:rPr lang="ru-RU" sz="2800" b="1" i="1" dirty="0" smtClean="0">
                <a:solidFill>
                  <a:srgbClr val="003366"/>
                </a:solidFill>
              </a:rPr>
              <a:t>Труды </a:t>
            </a:r>
            <a:r>
              <a:rPr lang="ru-RU" sz="2800" b="1" i="1" dirty="0">
                <a:solidFill>
                  <a:srgbClr val="003366"/>
                </a:solidFill>
              </a:rPr>
              <a:t>К. А. Москаленко легли в основу знаменитого «липецкого опыта», опыта передовых учителей-новаторов. В 1959 году в журнале «Народное образование» была обнародована статья Москаленко «Как должен строиться урок», вызвавшая широкий отклик в </a:t>
            </a:r>
            <a:r>
              <a:rPr lang="ru-RU" sz="2800" b="1" i="1" dirty="0" smtClean="0">
                <a:solidFill>
                  <a:srgbClr val="003366"/>
                </a:solidFill>
              </a:rPr>
              <a:t>СССР. Его </a:t>
            </a:r>
            <a:r>
              <a:rPr lang="ru-RU" sz="2800" b="1" i="1" dirty="0">
                <a:solidFill>
                  <a:srgbClr val="003366"/>
                </a:solidFill>
              </a:rPr>
              <a:t>идеи были подхвачены десятками учителей и школ в Липецке и области, стали </a:t>
            </a:r>
            <a:r>
              <a:rPr lang="ru-RU" sz="2800" b="1" i="1" dirty="0" smtClean="0">
                <a:solidFill>
                  <a:srgbClr val="003366"/>
                </a:solidFill>
              </a:rPr>
              <a:t>известны </a:t>
            </a:r>
            <a:r>
              <a:rPr lang="ru-RU" sz="2800" b="1" i="1" dirty="0">
                <a:solidFill>
                  <a:srgbClr val="003366"/>
                </a:solidFill>
              </a:rPr>
              <a:t>педагогической </a:t>
            </a:r>
            <a:r>
              <a:rPr lang="ru-RU" sz="2800" b="1" i="1" dirty="0" smtClean="0">
                <a:solidFill>
                  <a:srgbClr val="003366"/>
                </a:solidFill>
              </a:rPr>
              <a:t>общественности СССР.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651292" y="270194"/>
            <a:ext cx="9041175" cy="725570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Константин Александрович </a:t>
            </a:r>
            <a:r>
              <a:rPr lang="ru-RU" sz="3200" b="1" i="1" dirty="0" smtClean="0">
                <a:solidFill>
                  <a:srgbClr val="00B050"/>
                </a:solidFill>
              </a:rPr>
              <a:t>Москаленко</a:t>
            </a:r>
          </a:p>
          <a:p>
            <a:pPr lvl="0" indent="457200" algn="ctr"/>
            <a:r>
              <a:rPr lang="ru-RU" sz="2400" b="1" i="1" dirty="0" smtClean="0">
                <a:solidFill>
                  <a:srgbClr val="00B050"/>
                </a:solidFill>
              </a:rPr>
              <a:t>(03.06.1917-30.09.1984)</a:t>
            </a:r>
          </a:p>
          <a:p>
            <a:pPr lvl="0" indent="457200" algn="ctr"/>
            <a:r>
              <a:rPr lang="ru-RU" sz="3200" b="1" i="1" dirty="0" smtClean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3</a:t>
              </a: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78" y="1316188"/>
            <a:ext cx="3143322" cy="44837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763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r>
              <a:rPr lang="ru-RU" sz="2800" b="1" dirty="0" smtClean="0">
                <a:solidFill>
                  <a:srgbClr val="003366"/>
                </a:solidFill>
              </a:rPr>
              <a:t>Всемирный </a:t>
            </a:r>
            <a:r>
              <a:rPr lang="ru-RU" sz="2800" b="1" dirty="0">
                <a:solidFill>
                  <a:srgbClr val="003366"/>
                </a:solidFill>
              </a:rPr>
              <a:t>день окружающей среды — это событие как для каждого человека, так и для всего мира. С начала празднования в 1972 году, жители многих стран провели многотысячные </a:t>
            </a:r>
            <a:r>
              <a:rPr lang="ru-RU" sz="2800" b="1" dirty="0" smtClean="0">
                <a:solidFill>
                  <a:srgbClr val="003366"/>
                </a:solidFill>
              </a:rPr>
              <a:t>мероприятия. </a:t>
            </a:r>
            <a:r>
              <a:rPr lang="ru-RU" sz="2800" b="1" dirty="0">
                <a:solidFill>
                  <a:srgbClr val="003366"/>
                </a:solidFill>
              </a:rPr>
              <a:t>За эти годы </a:t>
            </a:r>
            <a:r>
              <a:rPr lang="ru-RU" sz="2800" b="1" dirty="0" smtClean="0">
                <a:solidFill>
                  <a:srgbClr val="003366"/>
                </a:solidFill>
              </a:rPr>
              <a:t>люди </a:t>
            </a:r>
            <a:r>
              <a:rPr lang="ru-RU" sz="2800" b="1" dirty="0">
                <a:solidFill>
                  <a:srgbClr val="003366"/>
                </a:solidFill>
              </a:rPr>
              <a:t>из разных стран и социальных секторов приняли участие в специальных мероприятиях по защите окружающей среды. И сегодня этот День дает возможность каждому из нас принять на себя ответственность за заботу </a:t>
            </a:r>
            <a:r>
              <a:rPr lang="ru-RU" sz="2800" b="1" dirty="0" smtClean="0">
                <a:solidFill>
                  <a:srgbClr val="003366"/>
                </a:solidFill>
              </a:rPr>
              <a:t>планете</a:t>
            </a:r>
            <a:r>
              <a:rPr lang="ru-RU" sz="2800" b="1" dirty="0" smtClean="0">
                <a:solidFill>
                  <a:srgbClr val="003366"/>
                </a:solidFill>
              </a:rPr>
              <a:t>. </a:t>
            </a:r>
            <a:endParaRPr lang="ru-RU" sz="2800" b="1" dirty="0">
              <a:solidFill>
                <a:srgbClr val="003366"/>
              </a:solidFill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Всемирный день окружающей среды </a:t>
            </a:r>
            <a:endParaRPr lang="ru-RU" sz="3200" b="1" i="1" dirty="0" smtClean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5</a:t>
              </a: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88" y="1268159"/>
            <a:ext cx="3081337" cy="46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3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b="1" dirty="0">
                <a:solidFill>
                  <a:srgbClr val="003366"/>
                </a:solidFill>
              </a:rPr>
              <a:t>Ежегодно 6 июня в России отмечается Пушкинский день. </a:t>
            </a:r>
            <a:r>
              <a:rPr lang="ru-RU" sz="2800" b="1" dirty="0" smtClean="0">
                <a:solidFill>
                  <a:srgbClr val="003366"/>
                </a:solidFill>
              </a:rPr>
              <a:t>Именно </a:t>
            </a:r>
            <a:r>
              <a:rPr lang="ru-RU" sz="2800" b="1" dirty="0">
                <a:solidFill>
                  <a:srgbClr val="003366"/>
                </a:solidFill>
              </a:rPr>
              <a:t>в этот день — 6 июня </a:t>
            </a:r>
            <a:r>
              <a:rPr lang="ru-RU" sz="2800" b="1" dirty="0" smtClean="0">
                <a:solidFill>
                  <a:srgbClr val="003366"/>
                </a:solidFill>
              </a:rPr>
              <a:t>1799 </a:t>
            </a:r>
            <a:r>
              <a:rPr lang="ru-RU" sz="2800" b="1" dirty="0">
                <a:solidFill>
                  <a:srgbClr val="003366"/>
                </a:solidFill>
              </a:rPr>
              <a:t>года — в Москве родился Саша Пушкин.	</a:t>
            </a:r>
            <a:endParaRPr lang="ru-RU" sz="2800" b="1" dirty="0" smtClean="0">
              <a:solidFill>
                <a:srgbClr val="003366"/>
              </a:solidFill>
            </a:endParaRP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	</a:t>
            </a:r>
            <a:r>
              <a:rPr lang="ru-RU" sz="2800" b="1" dirty="0" smtClean="0">
                <a:solidFill>
                  <a:srgbClr val="003366"/>
                </a:solidFill>
              </a:rPr>
              <a:t>Литературное </a:t>
            </a:r>
            <a:r>
              <a:rPr lang="ru-RU" sz="2800" b="1" dirty="0">
                <a:solidFill>
                  <a:srgbClr val="003366"/>
                </a:solidFill>
              </a:rPr>
              <a:t>творчество великого русского поэта Александра Сергеевича </a:t>
            </a:r>
            <a:r>
              <a:rPr lang="ru-RU" sz="2800" b="1" dirty="0" smtClean="0">
                <a:solidFill>
                  <a:srgbClr val="003366"/>
                </a:solidFill>
              </a:rPr>
              <a:t>сопровождает </a:t>
            </a:r>
            <a:r>
              <a:rPr lang="ru-RU" sz="2800" b="1" dirty="0">
                <a:solidFill>
                  <a:srgbClr val="003366"/>
                </a:solidFill>
              </a:rPr>
              <a:t>нас на протяжении всей жизни. Его произведения объединяют людей всех </a:t>
            </a:r>
            <a:r>
              <a:rPr lang="ru-RU" sz="2800" b="1" dirty="0" smtClean="0">
                <a:solidFill>
                  <a:srgbClr val="003366"/>
                </a:solidFill>
              </a:rPr>
              <a:t>возрастов и национальностей</a:t>
            </a:r>
            <a:r>
              <a:rPr lang="ru-RU" sz="2800" b="1" dirty="0">
                <a:solidFill>
                  <a:srgbClr val="003366"/>
                </a:solidFill>
              </a:rPr>
              <a:t>, переводятся на десятки языков мира. 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Пушкинский день в </a:t>
            </a:r>
            <a:r>
              <a:rPr lang="ru-RU" sz="3200" b="1" i="1" dirty="0" smtClean="0">
                <a:solidFill>
                  <a:srgbClr val="00B050"/>
                </a:solidFill>
              </a:rPr>
              <a:t>России</a:t>
            </a:r>
          </a:p>
          <a:p>
            <a:pPr lvl="0" indent="457200" algn="ctr"/>
            <a:r>
              <a:rPr lang="ru-RU" sz="3200" b="1" i="1" dirty="0" smtClean="0">
                <a:solidFill>
                  <a:srgbClr val="00B050"/>
                </a:solidFill>
              </a:rPr>
              <a:t>(День русского языка)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6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r="54000"/>
          <a:stretch/>
        </p:blipFill>
        <p:spPr>
          <a:xfrm>
            <a:off x="351229" y="1184093"/>
            <a:ext cx="3959202" cy="48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июня вся планета отмечает важный экологический праздник — Всемирный день 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океанов. Океаны </a:t>
            </a: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легкие нашей планеты, обеспечивающие большую часть кислорода, необходимого для нашего 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дыхания. </a:t>
            </a:r>
          </a:p>
          <a:p>
            <a:pPr algn="just"/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Забота </a:t>
            </a: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океане послужит препятствием к вымиранию многих видов растений и животных и позволит будущим поколениям наслаждаться красотой, богатством и потенциалом Мирового океана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Всемирный день океанов</a:t>
            </a:r>
            <a:endParaRPr lang="ru-RU" sz="3200" b="1" i="1" dirty="0" smtClean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8</a:t>
              </a: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0396"/>
          <a:stretch/>
        </p:blipFill>
        <p:spPr>
          <a:xfrm>
            <a:off x="210695" y="1780158"/>
            <a:ext cx="4529183" cy="338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b="1" dirty="0">
                <a:solidFill>
                  <a:srgbClr val="003366"/>
                </a:solidFill>
              </a:rPr>
              <a:t>Все народы во все времена почитали дружбу величайшей социальной и нравственной ценностью. Не удивительно, что в разных странах есть и праздники посвященные друзьям. Один из них — Международный день друзей </a:t>
            </a:r>
            <a:r>
              <a:rPr lang="ru-RU" sz="2800" b="1" dirty="0" smtClean="0">
                <a:solidFill>
                  <a:srgbClr val="003366"/>
                </a:solidFill>
              </a:rPr>
              <a:t>отмечается </a:t>
            </a:r>
            <a:r>
              <a:rPr lang="ru-RU" sz="2800" b="1" dirty="0">
                <a:solidFill>
                  <a:srgbClr val="003366"/>
                </a:solidFill>
              </a:rPr>
              <a:t>в ряде стран ежегодно 9 </a:t>
            </a:r>
            <a:r>
              <a:rPr lang="ru-RU" sz="2800" b="1" dirty="0" smtClean="0">
                <a:solidFill>
                  <a:srgbClr val="003366"/>
                </a:solidFill>
              </a:rPr>
              <a:t>июня.</a:t>
            </a: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	</a:t>
            </a:r>
            <a:r>
              <a:rPr lang="ru-RU" sz="2800" b="1" dirty="0" smtClean="0">
                <a:solidFill>
                  <a:srgbClr val="003366"/>
                </a:solidFill>
              </a:rPr>
              <a:t>Возможно</a:t>
            </a:r>
            <a:r>
              <a:rPr lang="ru-RU" sz="2800" b="1" dirty="0">
                <a:solidFill>
                  <a:srgbClr val="003366"/>
                </a:solidFill>
              </a:rPr>
              <a:t>, этот праздник для кого-то станет отличным поводом к тому, чтобы вновь, спустя какое-то время, позвонить или написать старым-добрым друзьям. 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Международный день друзей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9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6420" r="4488"/>
          <a:stretch/>
        </p:blipFill>
        <p:spPr>
          <a:xfrm>
            <a:off x="258168" y="1887356"/>
            <a:ext cx="4400834" cy="32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b="1" dirty="0">
                <a:solidFill>
                  <a:srgbClr val="003366"/>
                </a:solidFill>
              </a:rPr>
              <a:t>День России – важный государственный праздник Российской Федерации, отмечаемый ежегодно 12 июня. До 2002 года он именовался как День принятия Декларации о государственном суверенитете России. Это один из самых «молодых» государственных праздников в стране.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День России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12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41" y="1466828"/>
            <a:ext cx="4266760" cy="42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Телефон:+7(4742)32-94-60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5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</a:t>
            </a:r>
            <a:r>
              <a:rPr lang="ru-RU" sz="2800" b="1" dirty="0" smtClean="0">
                <a:solidFill>
                  <a:srgbClr val="003366"/>
                </a:solidFill>
              </a:rPr>
              <a:t>Ежегодно </a:t>
            </a:r>
            <a:r>
              <a:rPr lang="ru-RU" sz="2800" b="1" dirty="0">
                <a:solidFill>
                  <a:srgbClr val="003366"/>
                </a:solidFill>
              </a:rPr>
              <a:t>14 июня в разных странах мира отмечают Всемирный день донора </a:t>
            </a:r>
            <a:r>
              <a:rPr lang="ru-RU" sz="2800" b="1" dirty="0" smtClean="0">
                <a:solidFill>
                  <a:srgbClr val="003366"/>
                </a:solidFill>
              </a:rPr>
              <a:t>крови</a:t>
            </a:r>
            <a:r>
              <a:rPr lang="ru-RU" sz="2800" b="1" dirty="0" smtClean="0">
                <a:solidFill>
                  <a:srgbClr val="003366"/>
                </a:solidFill>
              </a:rPr>
              <a:t>.</a:t>
            </a:r>
          </a:p>
          <a:p>
            <a:pPr algn="just"/>
            <a:endParaRPr lang="ru-RU" sz="2800" b="1" dirty="0" smtClean="0">
              <a:solidFill>
                <a:srgbClr val="003366"/>
              </a:solidFill>
            </a:endParaRPr>
          </a:p>
          <a:p>
            <a:pPr algn="just"/>
            <a:r>
              <a:rPr lang="ru-RU" sz="2800" b="1" dirty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    </a:t>
            </a:r>
            <a:r>
              <a:rPr lang="ru-RU" sz="2800" b="1" dirty="0" smtClean="0">
                <a:solidFill>
                  <a:srgbClr val="003366"/>
                </a:solidFill>
              </a:rPr>
              <a:t>Ежесекундно </a:t>
            </a:r>
            <a:r>
              <a:rPr lang="ru-RU" sz="2800" b="1" dirty="0">
                <a:solidFill>
                  <a:srgbClr val="003366"/>
                </a:solidFill>
              </a:rPr>
              <a:t>во всем мире у людей любого возраста и происхождения возникает потребность в переливании крови по жизненным показаниям. И переливание крови и продуктов крови ежегодно позволяет спасать миллионы человеческих жизней.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04337" y="270194"/>
            <a:ext cx="8988130" cy="53047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ctr"/>
            <a:r>
              <a:rPr lang="ru-RU" sz="3200" b="1" i="1" dirty="0">
                <a:solidFill>
                  <a:srgbClr val="00B050"/>
                </a:solidFill>
              </a:rPr>
              <a:t>Всемирный день донора крови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14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03481" y="989712"/>
              <a:ext cx="964172" cy="1886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июня</a:t>
              </a:r>
              <a:endParaRPr lang="ru-RU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9" y="1635063"/>
            <a:ext cx="4525669" cy="38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!!!_iroinfo_(upgrade)</Template>
  <TotalTime>1816</TotalTime>
  <Words>1188</Words>
  <Application>Microsoft Office PowerPoint</Application>
  <PresentationFormat>Широкоэкранный</PresentationFormat>
  <Paragraphs>138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Blade Runner Movie Font</vt:lpstr>
      <vt:lpstr>Bookman Old Style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 ИРО</dc:creator>
  <cp:lastModifiedBy>Библиотека ИРО</cp:lastModifiedBy>
  <cp:revision>201</cp:revision>
  <dcterms:created xsi:type="dcterms:W3CDTF">2018-10-26T12:10:18Z</dcterms:created>
  <dcterms:modified xsi:type="dcterms:W3CDTF">2023-06-30T06:15:50Z</dcterms:modified>
</cp:coreProperties>
</file>