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49" r:id="rId2"/>
    <p:sldId id="584" r:id="rId3"/>
    <p:sldId id="599" r:id="rId4"/>
    <p:sldId id="600" r:id="rId5"/>
    <p:sldId id="590" r:id="rId6"/>
    <p:sldId id="591" r:id="rId7"/>
    <p:sldId id="592" r:id="rId8"/>
    <p:sldId id="587" r:id="rId9"/>
    <p:sldId id="601" r:id="rId10"/>
    <p:sldId id="598" r:id="rId11"/>
    <p:sldId id="602" r:id="rId12"/>
    <p:sldId id="603" r:id="rId13"/>
    <p:sldId id="604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660033"/>
    <a:srgbClr val="FFFF66"/>
    <a:srgbClr val="003366"/>
    <a:srgbClr val="000099"/>
    <a:srgbClr val="0033CC"/>
    <a:srgbClr val="0066CC"/>
    <a:srgbClr val="CCFFFF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57" autoAdjust="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AE7B4B-890B-4572-B2AD-2BCDCD953DAA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C95A16-9CFE-4BEE-A916-B0C99B06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96A-AC18-44F8-BDAD-6980DA403CBB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30B3-6ED0-40CE-9787-FEB80EF07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C5B3-31DD-4DC4-BAAB-359E0B668B88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B646-4675-44AF-8758-8C8C53E2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55AE-CC1B-42CC-A1FF-271DB66963D3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D593-EBE6-4BE1-9122-B403DD650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79F1-704A-45E3-B453-CBF525FA95C7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2E40-8F56-47A9-B2E7-390B6624A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0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721D-30E3-4676-B409-7B940573568D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B16-38EC-4FF4-9053-B0205CC3E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0462-1948-422D-B295-A166E548F18A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5646-FD27-4769-BE50-523F03EFA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3FF9-990A-44D7-AE25-FE6AFA99FD56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10A-FA16-4EF3-A9FE-1A1629986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3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A5F-D41A-466F-A5AC-CA1957CBF7B9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1398-B775-447D-9A42-A35BAC133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777E-8FBA-45A5-A2B6-E047DFCF4BB7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07F8-E97E-4F3C-8228-0C61CBAD9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0EC7-82B0-4D54-A2B7-75C2E6957D5F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26F8-6D19-41E8-981C-9451002EC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D0B4-4E20-41EE-A581-BEE4C14046A6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9DCE-8842-4BD6-91A1-C59101F8F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FCBCA-74BD-4A6C-B40C-3D490B668B92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C8A30A-A850-44C3-9568-51E61AC26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ocal Users\kiselev\Desktop\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87" y="-93137"/>
            <a:ext cx="3795315" cy="23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542928" y="1363901"/>
            <a:ext cx="13211175" cy="987424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729669" y="1349782"/>
            <a:ext cx="2513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lade Runner Movie Font" panose="020B0703020202090204" pitchFamily="34" charset="0"/>
              </a:rPr>
              <a:t>INFO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3340" y="3240231"/>
            <a:ext cx="1219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В ЭТОТ ДЕНЬ…</a:t>
            </a:r>
            <a:endParaRPr lang="ru-RU" sz="75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6" y="5786290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14:flythroug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389715" y="612116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23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5130799" y="1105474"/>
            <a:ext cx="6714067" cy="5057626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Поэт</a:t>
            </a:r>
            <a:r>
              <a:rPr lang="ru-RU" sz="2400" b="1" i="1" dirty="0">
                <a:solidFill>
                  <a:srgbClr val="003366"/>
                </a:solidFill>
              </a:rPr>
              <a:t>, публицист, журналист, </a:t>
            </a:r>
            <a:r>
              <a:rPr lang="ru-RU" sz="2400" b="1" i="1" dirty="0" smtClean="0">
                <a:solidFill>
                  <a:srgbClr val="003366"/>
                </a:solidFill>
              </a:rPr>
              <a:t>краевед. Кандидат </a:t>
            </a:r>
            <a:r>
              <a:rPr lang="ru-RU" sz="2400" b="1" i="1" dirty="0">
                <a:solidFill>
                  <a:srgbClr val="003366"/>
                </a:solidFill>
              </a:rPr>
              <a:t>филологических наук (1981). Член Союза журналистов (1961), член-корреспондент Академии поэзии России (2001). Заслуженный работник культуры РФ (2006). </a:t>
            </a:r>
            <a:endParaRPr lang="ru-RU" sz="2400" b="1" i="1" dirty="0" smtClean="0">
              <a:solidFill>
                <a:srgbClr val="003366"/>
              </a:solidFill>
            </a:endParaRP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Член </a:t>
            </a:r>
            <a:r>
              <a:rPr lang="ru-RU" sz="2400" b="1" i="1" dirty="0">
                <a:solidFill>
                  <a:srgbClr val="003366"/>
                </a:solidFill>
              </a:rPr>
              <a:t>Союза писателей СССР (1990). Лауреат Международной литературной премии «Святое русское слово» (2008), Всероссийских литературных премий им. </a:t>
            </a:r>
            <a:r>
              <a:rPr lang="ru-RU" sz="2400" b="1" i="1" dirty="0" smtClean="0">
                <a:solidFill>
                  <a:srgbClr val="003366"/>
                </a:solidFill>
              </a:rPr>
              <a:t>С.А</a:t>
            </a:r>
            <a:r>
              <a:rPr lang="ru-RU" sz="2400" b="1" i="1" dirty="0">
                <a:solidFill>
                  <a:srgbClr val="003366"/>
                </a:solidFill>
              </a:rPr>
              <a:t>. Есенина (1996), им. </a:t>
            </a:r>
            <a:r>
              <a:rPr lang="ru-RU" sz="2400" b="1" i="1" dirty="0" smtClean="0">
                <a:solidFill>
                  <a:srgbClr val="003366"/>
                </a:solidFill>
              </a:rPr>
              <a:t>Н.М</a:t>
            </a:r>
            <a:r>
              <a:rPr lang="ru-RU" sz="2400" b="1" i="1" dirty="0">
                <a:solidFill>
                  <a:srgbClr val="003366"/>
                </a:solidFill>
              </a:rPr>
              <a:t>. Карамзина «За </a:t>
            </a:r>
            <a:r>
              <a:rPr lang="ru-RU" sz="2400" b="1" i="1" dirty="0" err="1">
                <a:solidFill>
                  <a:srgbClr val="003366"/>
                </a:solidFill>
              </a:rPr>
              <a:t>отечествоведение</a:t>
            </a:r>
            <a:r>
              <a:rPr lang="ru-RU" sz="2400" b="1" i="1" dirty="0">
                <a:solidFill>
                  <a:srgbClr val="003366"/>
                </a:solidFill>
              </a:rPr>
              <a:t>» (2004), областной литературной премии им. </a:t>
            </a:r>
            <a:r>
              <a:rPr lang="ru-RU" sz="2400" b="1" i="1" dirty="0" smtClean="0">
                <a:solidFill>
                  <a:srgbClr val="003366"/>
                </a:solidFill>
              </a:rPr>
              <a:t>И.А</a:t>
            </a:r>
            <a:r>
              <a:rPr lang="ru-RU" sz="2400" b="1" i="1" dirty="0">
                <a:solidFill>
                  <a:srgbClr val="003366"/>
                </a:solidFill>
              </a:rPr>
              <a:t>. Бунина (1996</a:t>
            </a:r>
            <a:r>
              <a:rPr lang="ru-RU" sz="2400" b="1" i="1" dirty="0" smtClean="0">
                <a:solidFill>
                  <a:srgbClr val="003366"/>
                </a:solidFill>
              </a:rPr>
              <a:t>). </a:t>
            </a:r>
          </a:p>
          <a:p>
            <a:pPr indent="457200" algn="just"/>
            <a:endParaRPr lang="ru-RU" sz="24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6737" y="4225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 err="1">
                <a:solidFill>
                  <a:srgbClr val="00B050"/>
                </a:solidFill>
              </a:rPr>
              <a:t>Шальнев</a:t>
            </a:r>
            <a:r>
              <a:rPr lang="ru-RU" sz="3200" b="1" i="1" dirty="0">
                <a:solidFill>
                  <a:srgbClr val="00B050"/>
                </a:solidFill>
              </a:rPr>
              <a:t> Борис Михайлович (1936-2019</a:t>
            </a:r>
            <a:r>
              <a:rPr lang="ru-RU" sz="3200" b="1" i="1" dirty="0" smtClean="0">
                <a:solidFill>
                  <a:srgbClr val="00B050"/>
                </a:solidFill>
              </a:rPr>
              <a:t>)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98" y="1105473"/>
            <a:ext cx="3258477" cy="488771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8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389715" y="612116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25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4889499" y="1074915"/>
            <a:ext cx="7260168" cy="5615897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Музейная </a:t>
            </a:r>
            <a:r>
              <a:rPr lang="ru-RU" sz="2400" b="1" i="1" dirty="0">
                <a:solidFill>
                  <a:srgbClr val="003366"/>
                </a:solidFill>
              </a:rPr>
              <a:t>экспозиция рассказывает о научной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и </a:t>
            </a:r>
            <a:r>
              <a:rPr lang="ru-RU" sz="2400" b="1" i="1" dirty="0">
                <a:solidFill>
                  <a:srgbClr val="003366"/>
                </a:solidFill>
              </a:rPr>
              <a:t>государственной деятельности выдающегося путешественника, географа, общественного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и </a:t>
            </a:r>
            <a:r>
              <a:rPr lang="ru-RU" sz="2400" b="1" i="1" dirty="0">
                <a:solidFill>
                  <a:srgbClr val="003366"/>
                </a:solidFill>
              </a:rPr>
              <a:t>государственного деятеля России, его семье, давшей стране и миру не одно поколение видных учёных и писателей. </a:t>
            </a:r>
            <a:endParaRPr lang="ru-RU" sz="2400" b="1" i="1" dirty="0" smtClean="0">
              <a:solidFill>
                <a:srgbClr val="003366"/>
              </a:solidFill>
            </a:endParaRP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Усадьба </a:t>
            </a:r>
            <a:r>
              <a:rPr lang="ru-RU" sz="2400" b="1" i="1" dirty="0">
                <a:solidFill>
                  <a:srgbClr val="003366"/>
                </a:solidFill>
              </a:rPr>
              <a:t>«</a:t>
            </a:r>
            <a:r>
              <a:rPr lang="ru-RU" sz="2400" b="1" i="1" dirty="0" err="1">
                <a:solidFill>
                  <a:srgbClr val="003366"/>
                </a:solidFill>
              </a:rPr>
              <a:t>Рязанка</a:t>
            </a:r>
            <a:r>
              <a:rPr lang="ru-RU" sz="2400" b="1" i="1" dirty="0">
                <a:solidFill>
                  <a:srgbClr val="003366"/>
                </a:solidFill>
              </a:rPr>
              <a:t>» – памятник истории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и </a:t>
            </a:r>
            <a:r>
              <a:rPr lang="ru-RU" sz="2400" b="1" i="1" dirty="0">
                <a:solidFill>
                  <a:srgbClr val="003366"/>
                </a:solidFill>
              </a:rPr>
              <a:t>культуры I половины XIX в. регионального значения. </a:t>
            </a:r>
          </a:p>
          <a:p>
            <a:pPr indent="457200" algn="just"/>
            <a:r>
              <a:rPr lang="ru-RU" sz="2400" b="1" i="1" dirty="0">
                <a:solidFill>
                  <a:srgbClr val="003366"/>
                </a:solidFill>
              </a:rPr>
              <a:t>С 2021 года музей-усадьба официально стал членом крупнейшего музейного сообщества страны – Союза музеев России.</a:t>
            </a:r>
          </a:p>
          <a:p>
            <a:pPr indent="457200" algn="just"/>
            <a:endParaRPr lang="ru-RU" sz="2600" b="1" i="1" dirty="0" smtClean="0">
              <a:solidFill>
                <a:srgbClr val="003366"/>
              </a:solidFill>
            </a:endParaRPr>
          </a:p>
          <a:p>
            <a:pPr indent="457200" algn="just"/>
            <a:endParaRPr lang="ru-RU" sz="26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6737" y="4225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Музей-усадьба П. П. Семенова-Тян-Шанского 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5" y="1843620"/>
            <a:ext cx="4643773" cy="34679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672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389715" y="612116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27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5065095" y="1246754"/>
            <a:ext cx="6991438" cy="4916346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200" b="1" i="1" dirty="0" smtClean="0">
                <a:solidFill>
                  <a:srgbClr val="003366"/>
                </a:solidFill>
              </a:rPr>
              <a:t> </a:t>
            </a:r>
            <a:r>
              <a:rPr lang="ru-RU" sz="2400" b="1" i="1" dirty="0">
                <a:solidFill>
                  <a:srgbClr val="003366"/>
                </a:solidFill>
              </a:rPr>
              <a:t>День российского кино – профессиональный праздник работников, которые имеют отношение к кинематографу: сценаристов, режиссёров, операторов, актёров, каскадёров, вспомогательного персонала.</a:t>
            </a:r>
          </a:p>
          <a:p>
            <a:pPr indent="457200" algn="just"/>
            <a:r>
              <a:rPr lang="ru-RU" sz="2400" b="1" i="1" dirty="0">
                <a:solidFill>
                  <a:srgbClr val="003366"/>
                </a:solidFill>
              </a:rPr>
              <a:t> Праздник также считают своим преподаватели и студенты профильных учебных заведений, чиновники Министерства культуры РФ. </a:t>
            </a:r>
          </a:p>
          <a:p>
            <a:pPr indent="457200" algn="just"/>
            <a:r>
              <a:rPr lang="ru-RU" sz="2400" b="1" i="1" dirty="0">
                <a:solidFill>
                  <a:srgbClr val="003366"/>
                </a:solidFill>
              </a:rPr>
              <a:t>В России в 2022 году День кино отмечается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27 </a:t>
            </a:r>
            <a:r>
              <a:rPr lang="ru-RU" sz="2400" b="1" i="1" dirty="0">
                <a:solidFill>
                  <a:srgbClr val="003366"/>
                </a:solidFill>
              </a:rPr>
              <a:t>августа и проходит на официальном </a:t>
            </a:r>
            <a:r>
              <a:rPr lang="ru-RU" sz="2400" b="1" i="1" dirty="0" smtClean="0">
                <a:solidFill>
                  <a:srgbClr val="003366"/>
                </a:solidFill>
              </a:rPr>
              <a:t>уровне.</a:t>
            </a:r>
            <a:endParaRPr lang="ru-RU" sz="2400" b="1" i="1" dirty="0">
              <a:solidFill>
                <a:srgbClr val="003366"/>
              </a:solidFill>
            </a:endParaRPr>
          </a:p>
          <a:p>
            <a:pPr algn="just"/>
            <a:endParaRPr lang="ru-RU" sz="26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6737" y="4225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День российского </a:t>
            </a:r>
            <a:r>
              <a:rPr lang="ru-RU" sz="3200" b="1" i="1" dirty="0" smtClean="0">
                <a:solidFill>
                  <a:srgbClr val="00B050"/>
                </a:solidFill>
              </a:rPr>
              <a:t>кино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3" y="1862909"/>
            <a:ext cx="4747687" cy="29038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958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389715" y="612116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4944790" y="1163539"/>
            <a:ext cx="7094809" cy="5635194"/>
          </a:xfrm>
          <a:prstGeom prst="roundRect">
            <a:avLst>
              <a:gd name="adj" fmla="val 2846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200" b="1" i="1" dirty="0" smtClean="0">
                <a:solidFill>
                  <a:srgbClr val="003366"/>
                </a:solidFill>
              </a:rPr>
              <a:t>Не </a:t>
            </a:r>
            <a:r>
              <a:rPr lang="ru-RU" sz="2200" b="1" i="1" dirty="0">
                <a:solidFill>
                  <a:srgbClr val="003366"/>
                </a:solidFill>
              </a:rPr>
              <a:t>встречая сопротивления, 400-тысячное войско Тамерлана в середине августа </a:t>
            </a:r>
            <a:r>
              <a:rPr lang="ru-RU" sz="2200" b="1" i="1" dirty="0" smtClean="0">
                <a:solidFill>
                  <a:srgbClr val="003366"/>
                </a:solidFill>
              </a:rPr>
              <a:t>1395 г. вышло </a:t>
            </a:r>
            <a:r>
              <a:rPr lang="ru-RU" sz="2200" b="1" i="1" dirty="0">
                <a:solidFill>
                  <a:srgbClr val="003366"/>
                </a:solidFill>
              </a:rPr>
              <a:t>к Ельцу </a:t>
            </a:r>
            <a:r>
              <a:rPr lang="ru-RU" sz="2200" b="1" i="1" dirty="0" smtClean="0">
                <a:solidFill>
                  <a:srgbClr val="003366"/>
                </a:solidFill>
              </a:rPr>
              <a:t/>
            </a:r>
            <a:br>
              <a:rPr lang="ru-RU" sz="2200" b="1" i="1" dirty="0" smtClean="0">
                <a:solidFill>
                  <a:srgbClr val="003366"/>
                </a:solidFill>
              </a:rPr>
            </a:br>
            <a:r>
              <a:rPr lang="ru-RU" sz="2200" b="1" i="1" dirty="0" smtClean="0">
                <a:solidFill>
                  <a:srgbClr val="003366"/>
                </a:solidFill>
              </a:rPr>
              <a:t>и </a:t>
            </a:r>
            <a:r>
              <a:rPr lang="ru-RU" sz="2200" b="1" i="1" dirty="0">
                <a:solidFill>
                  <a:srgbClr val="003366"/>
                </a:solidFill>
              </a:rPr>
              <a:t>осадило город</a:t>
            </a:r>
            <a:r>
              <a:rPr lang="ru-RU" sz="2200" b="1" i="1" dirty="0" smtClean="0">
                <a:solidFill>
                  <a:srgbClr val="003366"/>
                </a:solidFill>
              </a:rPr>
              <a:t>.</a:t>
            </a:r>
          </a:p>
          <a:p>
            <a:pPr indent="457200" algn="just"/>
            <a:r>
              <a:rPr lang="ru-RU" sz="2200" b="1" i="1" dirty="0" smtClean="0">
                <a:solidFill>
                  <a:srgbClr val="003366"/>
                </a:solidFill>
              </a:rPr>
              <a:t>Уничтожив </a:t>
            </a:r>
            <a:r>
              <a:rPr lang="ru-RU" sz="2200" b="1" i="1" dirty="0">
                <a:solidFill>
                  <a:srgbClr val="003366"/>
                </a:solidFill>
              </a:rPr>
              <a:t>Елец и предав огню окрестности, Тамерлан намеревался захватить Рязань, Москву, Новгород, Смоленск и другие города. </a:t>
            </a:r>
            <a:endParaRPr lang="ru-RU" sz="2200" b="1" i="1" dirty="0" smtClean="0">
              <a:solidFill>
                <a:srgbClr val="003366"/>
              </a:solidFill>
            </a:endParaRPr>
          </a:p>
          <a:p>
            <a:pPr indent="457200" algn="just"/>
            <a:r>
              <a:rPr lang="ru-RU" sz="2200" b="1" i="1" dirty="0" smtClean="0">
                <a:solidFill>
                  <a:srgbClr val="003366"/>
                </a:solidFill>
              </a:rPr>
              <a:t>Их </a:t>
            </a:r>
            <a:r>
              <a:rPr lang="ru-RU" sz="2200" b="1" i="1" dirty="0">
                <a:solidFill>
                  <a:srgbClr val="003366"/>
                </a:solidFill>
              </a:rPr>
              <a:t>ожидала участь Ельца. Но неожиданно в конце августа войско Тамерлана спешно повернуло на юг. </a:t>
            </a:r>
            <a:r>
              <a:rPr lang="ru-RU" sz="2200" b="1" i="1" dirty="0" smtClean="0">
                <a:solidFill>
                  <a:srgbClr val="003366"/>
                </a:solidFill>
              </a:rPr>
              <a:t>Вероятно, в </a:t>
            </a:r>
            <a:r>
              <a:rPr lang="ru-RU" sz="2200" b="1" i="1" dirty="0">
                <a:solidFill>
                  <a:srgbClr val="003366"/>
                </a:solidFill>
              </a:rPr>
              <a:t>ходе борьбы за Елец Тамерлан убедился, что </a:t>
            </a:r>
            <a:r>
              <a:rPr lang="ru-RU" sz="2200" b="1" i="1" dirty="0" smtClean="0">
                <a:solidFill>
                  <a:srgbClr val="003366"/>
                </a:solidFill>
              </a:rPr>
              <a:t>если и в дальнейшем его </a:t>
            </a:r>
            <a:r>
              <a:rPr lang="ru-RU" sz="2200" b="1" i="1" dirty="0">
                <a:solidFill>
                  <a:srgbClr val="003366"/>
                </a:solidFill>
              </a:rPr>
              <a:t>войска будут встречать подобное сопротивление, то рассчитывать на благополучный поход нельзя. </a:t>
            </a:r>
          </a:p>
          <a:p>
            <a:pPr indent="457200" algn="just"/>
            <a:r>
              <a:rPr lang="ru-RU" sz="2200" b="1" i="1" dirty="0" smtClean="0">
                <a:solidFill>
                  <a:srgbClr val="003366"/>
                </a:solidFill>
              </a:rPr>
              <a:t>Так, ценою </a:t>
            </a:r>
            <a:r>
              <a:rPr lang="ru-RU" sz="2200" b="1" i="1" dirty="0">
                <a:solidFill>
                  <a:srgbClr val="003366"/>
                </a:solidFill>
              </a:rPr>
              <a:t>собственной </a:t>
            </a:r>
            <a:r>
              <a:rPr lang="ru-RU" sz="2200" b="1" i="1" dirty="0" smtClean="0">
                <a:solidFill>
                  <a:srgbClr val="003366"/>
                </a:solidFill>
              </a:rPr>
              <a:t>гибели, Елец </a:t>
            </a:r>
            <a:r>
              <a:rPr lang="ru-RU" sz="2200" b="1" i="1" dirty="0">
                <a:solidFill>
                  <a:srgbClr val="003366"/>
                </a:solidFill>
              </a:rPr>
              <a:t>помог предотвратить трагедию, уготованную многим русским городам.</a:t>
            </a:r>
          </a:p>
          <a:p>
            <a:pPr algn="just"/>
            <a:endParaRPr lang="ru-RU" sz="2600" b="1" i="1" dirty="0" smtClean="0">
              <a:solidFill>
                <a:srgbClr val="003366"/>
              </a:solidFill>
            </a:endParaRPr>
          </a:p>
          <a:p>
            <a:pPr algn="just"/>
            <a:endParaRPr lang="ru-RU" sz="26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6737" y="4225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Битва </a:t>
            </a:r>
            <a:r>
              <a:rPr lang="ru-RU" sz="3200" b="1" i="1" dirty="0" err="1">
                <a:solidFill>
                  <a:srgbClr val="00B050"/>
                </a:solidFill>
              </a:rPr>
              <a:t>ельчан</a:t>
            </a:r>
            <a:r>
              <a:rPr lang="ru-RU" sz="3200" b="1" i="1" dirty="0">
                <a:solidFill>
                  <a:srgbClr val="00B050"/>
                </a:solidFill>
              </a:rPr>
              <a:t> с Тамерланом (1395</a:t>
            </a:r>
            <a:r>
              <a:rPr lang="ru-RU" sz="3200" b="1" i="1" dirty="0" smtClean="0">
                <a:solidFill>
                  <a:srgbClr val="00B050"/>
                </a:solidFill>
              </a:rPr>
              <a:t>)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1" y="1427367"/>
            <a:ext cx="4642298" cy="3479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4691" y="4862455"/>
            <a:ext cx="4615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Часовня во имя Вознесения Господня, святителей Николая Чудотворца и Димитрия Ростовского над могилой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ельчан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Война </a:t>
            </a:r>
            <a:r>
              <a:rPr lang="ru-RU" sz="2400" b="1" i="1" dirty="0">
                <a:solidFill>
                  <a:srgbClr val="003366"/>
                </a:solidFill>
              </a:rPr>
              <a:t>1914 года является одной из самых кровопролитных, унесших миллионы жизней.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В </a:t>
            </a:r>
            <a:r>
              <a:rPr lang="ru-RU" sz="2400" b="1" i="1" dirty="0">
                <a:solidFill>
                  <a:srgbClr val="003366"/>
                </a:solidFill>
              </a:rPr>
              <a:t>конфликт были втянуты 38 независимых государств из 59. </a:t>
            </a:r>
            <a:endParaRPr lang="ru-RU" sz="2400" b="1" i="1" dirty="0" smtClean="0">
              <a:solidFill>
                <a:srgbClr val="003366"/>
              </a:solidFill>
            </a:endParaRP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В </a:t>
            </a:r>
            <a:r>
              <a:rPr lang="ru-RU" sz="2400" b="1" i="1" dirty="0">
                <a:solidFill>
                  <a:srgbClr val="003366"/>
                </a:solidFill>
              </a:rPr>
              <a:t>России установлена памятная дата в честь жертв данного </a:t>
            </a:r>
            <a:r>
              <a:rPr lang="ru-RU" sz="2400" b="1" i="1" dirty="0" smtClean="0">
                <a:solidFill>
                  <a:srgbClr val="003366"/>
                </a:solidFill>
              </a:rPr>
              <a:t>конфликта. 30 декабря 2012 г. </a:t>
            </a:r>
            <a:r>
              <a:rPr lang="ru-RU" sz="2400" b="1" i="1" dirty="0">
                <a:solidFill>
                  <a:srgbClr val="003366"/>
                </a:solidFill>
              </a:rPr>
              <a:t>президентом РФ </a:t>
            </a:r>
            <a:r>
              <a:rPr lang="ru-RU" sz="2400" b="1" i="1" dirty="0" smtClean="0">
                <a:solidFill>
                  <a:srgbClr val="003366"/>
                </a:solidFill>
              </a:rPr>
              <a:t>В.В. Путиным </a:t>
            </a:r>
            <a:r>
              <a:rPr lang="ru-RU" sz="2400" b="1" i="1" dirty="0">
                <a:solidFill>
                  <a:srgbClr val="003366"/>
                </a:solidFill>
              </a:rPr>
              <a:t>был подписан закон № 285-ФЗ «О внесении изменений в статью 1.1 Федерального закона «О днях воинской славы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и </a:t>
            </a:r>
            <a:r>
              <a:rPr lang="ru-RU" sz="2400" b="1" i="1" dirty="0">
                <a:solidFill>
                  <a:srgbClr val="003366"/>
                </a:solidFill>
              </a:rPr>
              <a:t>памятных датах России», который закрепил </a:t>
            </a:r>
            <a:br>
              <a:rPr lang="ru-RU" sz="2400" b="1" i="1" dirty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1 </a:t>
            </a:r>
            <a:r>
              <a:rPr lang="ru-RU" sz="2400" b="1" i="1" dirty="0">
                <a:solidFill>
                  <a:srgbClr val="003366"/>
                </a:solidFill>
              </a:rPr>
              <a:t>августа ежегодной датой празднования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Дня </a:t>
            </a:r>
            <a:r>
              <a:rPr lang="ru-RU" sz="2400" b="1" i="1" dirty="0">
                <a:solidFill>
                  <a:srgbClr val="003366"/>
                </a:solidFill>
              </a:rPr>
              <a:t>памяти российских воинов, погибших в Первой мировой войне</a:t>
            </a:r>
            <a:r>
              <a:rPr lang="ru-RU" sz="2400" b="1" i="1" dirty="0" smtClean="0">
                <a:solidFill>
                  <a:srgbClr val="003366"/>
                </a:solidFill>
              </a:rPr>
              <a:t>.</a:t>
            </a: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571910" y="270194"/>
            <a:ext cx="9620089" cy="702318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2800" b="1" i="1" dirty="0">
                <a:solidFill>
                  <a:srgbClr val="00B050"/>
                </a:solidFill>
              </a:rPr>
              <a:t>День памяти </a:t>
            </a:r>
            <a:r>
              <a:rPr lang="ru-RU" sz="2800" b="1" i="1" dirty="0" smtClean="0">
                <a:solidFill>
                  <a:srgbClr val="00B050"/>
                </a:solidFill>
              </a:rPr>
              <a:t>воинов, погибших </a:t>
            </a:r>
            <a:r>
              <a:rPr lang="ru-RU" sz="2800" b="1" i="1" dirty="0">
                <a:solidFill>
                  <a:srgbClr val="00B050"/>
                </a:solidFill>
              </a:rPr>
              <a:t>в Первой мировой </a:t>
            </a:r>
            <a:r>
              <a:rPr lang="ru-RU" sz="2800" b="1" i="1" dirty="0" smtClean="0">
                <a:solidFill>
                  <a:srgbClr val="00B050"/>
                </a:solidFill>
              </a:rPr>
              <a:t>войне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2020356" cy="1128615"/>
            <a:chOff x="551554" y="161924"/>
            <a:chExt cx="2020356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64588"/>
              <a:ext cx="1168429" cy="2058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августа</a:t>
              </a:r>
              <a:endParaRPr lang="ru-RU" sz="16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14" y="1951997"/>
            <a:ext cx="4614764" cy="29332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875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117644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Днем </a:t>
            </a:r>
            <a:r>
              <a:rPr lang="ru-RU" sz="2400" b="1" i="1" dirty="0">
                <a:solidFill>
                  <a:srgbClr val="003366"/>
                </a:solidFill>
              </a:rPr>
              <a:t>создания «крылатого десанта» принято считать 2 августа 1930 года. Именно тогда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на </a:t>
            </a:r>
            <a:r>
              <a:rPr lang="ru-RU" sz="2400" b="1" i="1" dirty="0">
                <a:solidFill>
                  <a:srgbClr val="003366"/>
                </a:solidFill>
              </a:rPr>
              <a:t>учениях под Воронежем первые 12 десантников спрыгнули на парашютах с бомбардировщика ТБ-3. После этих маневров эксперты поняли необходимость формирования такого вида военных сил.</a:t>
            </a: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Официально День </a:t>
            </a:r>
            <a:r>
              <a:rPr lang="ru-RU" sz="2400" b="1" i="1" dirty="0">
                <a:solidFill>
                  <a:srgbClr val="003366"/>
                </a:solidFill>
              </a:rPr>
              <a:t>воздушно-десантных войск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в </a:t>
            </a:r>
            <a:r>
              <a:rPr lang="ru-RU" sz="2400" b="1" i="1" dirty="0">
                <a:solidFill>
                  <a:srgbClr val="003366"/>
                </a:solidFill>
              </a:rPr>
              <a:t>России </a:t>
            </a:r>
            <a:r>
              <a:rPr lang="ru-RU" sz="2400" b="1" i="1" dirty="0" smtClean="0">
                <a:solidFill>
                  <a:srgbClr val="003366"/>
                </a:solidFill>
              </a:rPr>
              <a:t>был утвержден  </a:t>
            </a:r>
            <a:r>
              <a:rPr lang="ru-RU" sz="2400" b="1" i="1" dirty="0">
                <a:solidFill>
                  <a:srgbClr val="003366"/>
                </a:solidFill>
              </a:rPr>
              <a:t>31 мая 2006 года. </a:t>
            </a:r>
            <a:endParaRPr lang="ru-RU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651292" y="270194"/>
            <a:ext cx="9041175" cy="725570"/>
          </a:xfrm>
          <a:prstGeom prst="roundRect">
            <a:avLst>
              <a:gd name="adj" fmla="val 0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200" b="1" i="1" dirty="0">
                <a:solidFill>
                  <a:srgbClr val="00B050"/>
                </a:solidFill>
              </a:rPr>
              <a:t>День 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200" b="1" i="1" dirty="0">
                <a:solidFill>
                  <a:srgbClr val="00B050"/>
                </a:solidFill>
              </a:rPr>
              <a:t>Воздушно-десантных войск 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814403" y="116353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99" y="1326712"/>
            <a:ext cx="4594782" cy="46258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98136" y="1050938"/>
            <a:ext cx="6980597" cy="5123964"/>
          </a:xfrm>
          <a:prstGeom prst="roundRect">
            <a:avLst>
              <a:gd name="adj" fmla="val 9308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</a:t>
            </a:r>
          </a:p>
          <a:p>
            <a:pPr algn="just"/>
            <a:endParaRPr lang="ru-RU" sz="2200" b="1" i="1" dirty="0">
              <a:solidFill>
                <a:srgbClr val="003366"/>
              </a:solidFill>
            </a:endParaRPr>
          </a:p>
          <a:p>
            <a:pPr algn="just"/>
            <a:endParaRPr lang="ru-RU" sz="2400" b="1" i="1" dirty="0" smtClean="0">
              <a:solidFill>
                <a:srgbClr val="003366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003366"/>
                </a:solidFill>
              </a:rPr>
              <a:t>Герой </a:t>
            </a:r>
            <a:r>
              <a:rPr lang="ru-RU" sz="2400" b="1" i="1" dirty="0">
                <a:solidFill>
                  <a:srgbClr val="003366"/>
                </a:solidFill>
              </a:rPr>
              <a:t>России, военный </a:t>
            </a:r>
            <a:r>
              <a:rPr lang="ru-RU" sz="2400" b="1" i="1" dirty="0" smtClean="0">
                <a:solidFill>
                  <a:srgbClr val="003366"/>
                </a:solidFill>
              </a:rPr>
              <a:t>летчик.</a:t>
            </a: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4 </a:t>
            </a:r>
            <a:r>
              <a:rPr lang="ru-RU" sz="2400" b="1" i="1" dirty="0">
                <a:solidFill>
                  <a:srgbClr val="003366"/>
                </a:solidFill>
              </a:rPr>
              <a:t>ноября 2015 года экипаж российского бомбардировщика Су-24М </a:t>
            </a:r>
            <a:r>
              <a:rPr lang="ru-RU" sz="2400" b="1" i="1" dirty="0" smtClean="0">
                <a:solidFill>
                  <a:srgbClr val="003366"/>
                </a:solidFill>
              </a:rPr>
              <a:t>выполняя </a:t>
            </a:r>
            <a:r>
              <a:rPr lang="ru-RU" sz="2400" b="1" i="1" dirty="0">
                <a:solidFill>
                  <a:srgbClr val="003366"/>
                </a:solidFill>
              </a:rPr>
              <a:t>задачу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по </a:t>
            </a:r>
            <a:r>
              <a:rPr lang="ru-RU" sz="2400" b="1" i="1" dirty="0">
                <a:solidFill>
                  <a:srgbClr val="003366"/>
                </a:solidFill>
              </a:rPr>
              <a:t>ликвидации группы террористов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на </a:t>
            </a:r>
            <a:r>
              <a:rPr lang="ru-RU" sz="2400" b="1" i="1" dirty="0">
                <a:solidFill>
                  <a:srgbClr val="003366"/>
                </a:solidFill>
              </a:rPr>
              <a:t>территории </a:t>
            </a:r>
            <a:r>
              <a:rPr lang="ru-RU" sz="2400" b="1" i="1" dirty="0" smtClean="0">
                <a:solidFill>
                  <a:srgbClr val="003366"/>
                </a:solidFill>
              </a:rPr>
              <a:t>Сирии,  </a:t>
            </a:r>
            <a:r>
              <a:rPr lang="ru-RU" sz="2400" b="1" i="1" dirty="0">
                <a:solidFill>
                  <a:srgbClr val="003366"/>
                </a:solidFill>
              </a:rPr>
              <a:t>был атакован парой истребителей F-16 ВВС Турции</a:t>
            </a:r>
            <a:r>
              <a:rPr lang="ru-RU" sz="2400" b="1" i="1" dirty="0" smtClean="0">
                <a:solidFill>
                  <a:srgbClr val="003366"/>
                </a:solidFill>
              </a:rPr>
              <a:t>.</a:t>
            </a:r>
            <a:endParaRPr lang="ru-RU" sz="2400" b="1" i="1" dirty="0">
              <a:solidFill>
                <a:srgbClr val="003366"/>
              </a:solidFill>
            </a:endParaRPr>
          </a:p>
          <a:p>
            <a:pPr indent="457200" algn="just"/>
            <a:r>
              <a:rPr lang="ru-RU" sz="2400" b="1" i="1" dirty="0">
                <a:solidFill>
                  <a:srgbClr val="003366"/>
                </a:solidFill>
              </a:rPr>
              <a:t>Указом Президента Российской Федерации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№ </a:t>
            </a:r>
            <a:r>
              <a:rPr lang="ru-RU" sz="2400" b="1" i="1" dirty="0">
                <a:solidFill>
                  <a:srgbClr val="003366"/>
                </a:solidFill>
              </a:rPr>
              <a:t>574 от 25 ноября 2015 года "за героизм, мужество и отвагу, и самоотверженность, проявленные при исполнении воинского долга" подполковнику Пешкову Олегу Анатольевичу присвоено звание Героя Российской Федерации (посмертно). </a:t>
            </a:r>
          </a:p>
          <a:p>
            <a:pPr algn="just"/>
            <a:endParaRPr lang="ru-RU" sz="2400" b="1" i="1" dirty="0">
              <a:solidFill>
                <a:srgbClr val="003366"/>
              </a:solidFill>
            </a:endParaRPr>
          </a:p>
          <a:p>
            <a:pPr algn="just"/>
            <a:endParaRPr lang="ru-RU" sz="2400" i="1" dirty="0">
              <a:solidFill>
                <a:srgbClr val="003366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2800" b="1" i="1" dirty="0">
                <a:solidFill>
                  <a:srgbClr val="00B050"/>
                </a:solidFill>
              </a:rPr>
              <a:t>Пешков Олег Анатольевич (1970-2015</a:t>
            </a:r>
            <a:r>
              <a:rPr lang="ru-RU" sz="2800" b="1" i="1" dirty="0" smtClean="0">
                <a:solidFill>
                  <a:srgbClr val="00B050"/>
                </a:solidFill>
              </a:rPr>
              <a:t>)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3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13" y="1284686"/>
            <a:ext cx="3630341" cy="47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175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Валерий </a:t>
            </a:r>
            <a:r>
              <a:rPr lang="ru-RU" sz="2400" b="1" i="1" dirty="0">
                <a:solidFill>
                  <a:srgbClr val="003366"/>
                </a:solidFill>
              </a:rPr>
              <a:t>Петрович – известный ученый, педагог, областью научных исследований которого являются дидактика, педагогика высшей школы, общая педагогика, методика преподавания математики. Автор более </a:t>
            </a:r>
            <a:r>
              <a:rPr lang="ru-RU" sz="2400" b="1" i="1" dirty="0" smtClean="0">
                <a:solidFill>
                  <a:srgbClr val="003366"/>
                </a:solidFill>
              </a:rPr>
              <a:t>400 </a:t>
            </a:r>
            <a:r>
              <a:rPr lang="ru-RU" sz="2400" b="1" i="1" dirty="0">
                <a:solidFill>
                  <a:srgbClr val="003366"/>
                </a:solidFill>
              </a:rPr>
              <a:t>публикаций, в т. ч. 12 монографий. </a:t>
            </a:r>
            <a:r>
              <a:rPr lang="ru-RU" sz="2400" b="1" i="1" dirty="0" smtClean="0">
                <a:solidFill>
                  <a:srgbClr val="003366"/>
                </a:solidFill>
              </a:rPr>
              <a:t>Его </a:t>
            </a:r>
            <a:r>
              <a:rPr lang="ru-RU" sz="2400" b="1" i="1" dirty="0">
                <a:solidFill>
                  <a:srgbClr val="003366"/>
                </a:solidFill>
              </a:rPr>
              <a:t>научные труды изданы на 5 иностранных языках. </a:t>
            </a:r>
            <a:r>
              <a:rPr lang="ru-RU" sz="2400" b="1" i="1" dirty="0" smtClean="0">
                <a:solidFill>
                  <a:srgbClr val="003366"/>
                </a:solidFill>
              </a:rPr>
              <a:t>Член </a:t>
            </a:r>
            <a:r>
              <a:rPr lang="ru-RU" sz="2400" b="1" i="1" dirty="0">
                <a:solidFill>
                  <a:srgbClr val="003366"/>
                </a:solidFill>
              </a:rPr>
              <a:t>редакционного совета журнала «Педагогическая информатика», главный редактор журнала ВАК «Психология </a:t>
            </a:r>
            <a:r>
              <a:rPr lang="ru-RU" sz="2400" b="1" i="1" dirty="0" smtClean="0">
                <a:solidFill>
                  <a:srgbClr val="003366"/>
                </a:solidFill>
              </a:rPr>
              <a:t>и </a:t>
            </a:r>
            <a:r>
              <a:rPr lang="ru-RU" sz="2400" b="1" i="1" dirty="0">
                <a:solidFill>
                  <a:srgbClr val="003366"/>
                </a:solidFill>
              </a:rPr>
              <a:t>образование в поликультурном пространстве». Подготовил 25 кандидатов и докторов наук</a:t>
            </a:r>
            <a:r>
              <a:rPr lang="ru-RU" sz="2400" b="1" i="1" dirty="0" smtClean="0">
                <a:solidFill>
                  <a:srgbClr val="003366"/>
                </a:solidFill>
              </a:rPr>
              <a:t>.</a:t>
            </a:r>
            <a:endParaRPr lang="ru-RU" sz="2400" b="1" i="1" dirty="0">
              <a:solidFill>
                <a:srgbClr val="003366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 err="1">
                <a:solidFill>
                  <a:srgbClr val="00B050"/>
                </a:solidFill>
              </a:rPr>
              <a:t>Кузовлев</a:t>
            </a:r>
            <a:r>
              <a:rPr lang="ru-RU" sz="3200" b="1" i="1" dirty="0">
                <a:solidFill>
                  <a:srgbClr val="00B050"/>
                </a:solidFill>
              </a:rPr>
              <a:t> Валерий Петрович (</a:t>
            </a:r>
            <a:r>
              <a:rPr lang="ru-RU" sz="3200" b="1" i="1" dirty="0" smtClean="0">
                <a:solidFill>
                  <a:srgbClr val="00B050"/>
                </a:solidFill>
              </a:rPr>
              <a:t>1947)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980552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5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68" y="1161513"/>
            <a:ext cx="3383199" cy="48930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90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862713"/>
            <a:ext cx="7167033" cy="5214928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Липецкая </a:t>
            </a:r>
            <a:r>
              <a:rPr lang="ru-RU" sz="2400" b="1" i="1" dirty="0">
                <a:solidFill>
                  <a:srgbClr val="003366"/>
                </a:solidFill>
              </a:rPr>
              <a:t>областная детская библиотека (ЛОДБ) была открыта по решению исполкома Липецкого областного Совета депутатов трудящихся № 786 от 7 августа 1959 года. </a:t>
            </a:r>
            <a:endParaRPr lang="ru-RU" sz="2400" b="1" i="1" dirty="0" smtClean="0">
              <a:solidFill>
                <a:srgbClr val="003366"/>
              </a:solidFill>
            </a:endParaRPr>
          </a:p>
          <a:p>
            <a:pPr indent="457200" algn="just"/>
            <a:endParaRPr lang="ru-RU" sz="2400" b="1" i="1" dirty="0" smtClean="0">
              <a:solidFill>
                <a:srgbClr val="003366"/>
              </a:solidFill>
            </a:endParaRP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В </a:t>
            </a:r>
            <a:r>
              <a:rPr lang="ru-RU" sz="2400" b="1" i="1" dirty="0">
                <a:solidFill>
                  <a:srgbClr val="003366"/>
                </a:solidFill>
              </a:rPr>
              <a:t>течение 28 лет она располагалась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на ул</a:t>
            </a:r>
            <a:r>
              <a:rPr lang="ru-RU" sz="2400" b="1" i="1" dirty="0">
                <a:solidFill>
                  <a:srgbClr val="003366"/>
                </a:solidFill>
              </a:rPr>
              <a:t>. Фрунзе, 7, в бывшем доме купца Замятина, построенном в I пол. ХIХ в. В 1987 году старинный особняк закрыли на ремонт, и библиотеке пришлось занять два здания в разных районах </a:t>
            </a:r>
            <a:r>
              <a:rPr lang="ru-RU" sz="2400" b="1" i="1" dirty="0" smtClean="0">
                <a:solidFill>
                  <a:srgbClr val="003366"/>
                </a:solidFill>
              </a:rPr>
              <a:t>города.</a:t>
            </a: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Свой </a:t>
            </a:r>
            <a:r>
              <a:rPr lang="ru-RU" sz="2400" b="1" i="1" dirty="0">
                <a:solidFill>
                  <a:srgbClr val="003366"/>
                </a:solidFill>
              </a:rPr>
              <a:t>постоянный дом ЛОДБ обрела в 2004 году</a:t>
            </a:r>
            <a:r>
              <a:rPr lang="ru-RU" sz="2400" b="1" i="1" dirty="0" smtClean="0">
                <a:solidFill>
                  <a:srgbClr val="003366"/>
                </a:solidFill>
              </a:rPr>
              <a:t>.</a:t>
            </a: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Липецкая областная детская </a:t>
            </a:r>
            <a:r>
              <a:rPr lang="ru-RU" sz="3200" b="1" i="1" dirty="0" smtClean="0">
                <a:solidFill>
                  <a:srgbClr val="00B050"/>
                </a:solidFill>
              </a:rPr>
              <a:t>библиотека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7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398" y="1609054"/>
            <a:ext cx="4864101" cy="37476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994808" y="1051401"/>
            <a:ext cx="6926260" cy="5323999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Купец</a:t>
            </a:r>
            <a:r>
              <a:rPr lang="ru-RU" sz="2400" b="1" i="1" dirty="0">
                <a:solidFill>
                  <a:srgbClr val="003366"/>
                </a:solidFill>
              </a:rPr>
              <a:t>, меценат </a:t>
            </a:r>
            <a:r>
              <a:rPr lang="ru-RU" sz="2400" b="1" i="1" dirty="0" smtClean="0">
                <a:solidFill>
                  <a:srgbClr val="003366"/>
                </a:solidFill>
              </a:rPr>
              <a:t>А.Н</a:t>
            </a:r>
            <a:r>
              <a:rPr lang="ru-RU" sz="2400" b="1" i="1" dirty="0">
                <a:solidFill>
                  <a:srgbClr val="003366"/>
                </a:solidFill>
              </a:rPr>
              <a:t>. Заусайлов родился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13 </a:t>
            </a:r>
            <a:r>
              <a:rPr lang="ru-RU" sz="2400" b="1" i="1" dirty="0">
                <a:solidFill>
                  <a:srgbClr val="003366"/>
                </a:solidFill>
              </a:rPr>
              <a:t>августа 1860 года в г. Ельце в купеческой семье. </a:t>
            </a:r>
            <a:endParaRPr lang="ru-RU" sz="2400" b="1" i="1" dirty="0" smtClean="0">
              <a:solidFill>
                <a:srgbClr val="003366"/>
              </a:solidFill>
            </a:endParaRP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Много </a:t>
            </a:r>
            <a:r>
              <a:rPr lang="ru-RU" sz="2400" b="1" i="1" dirty="0">
                <a:solidFill>
                  <a:srgbClr val="003366"/>
                </a:solidFill>
              </a:rPr>
              <a:t>сделал </a:t>
            </a:r>
            <a:r>
              <a:rPr lang="ru-RU" sz="2400" b="1" i="1" dirty="0" smtClean="0">
                <a:solidFill>
                  <a:srgbClr val="003366"/>
                </a:solidFill>
              </a:rPr>
              <a:t>А.Н</a:t>
            </a:r>
            <a:r>
              <a:rPr lang="ru-RU" sz="2400" b="1" i="1" dirty="0">
                <a:solidFill>
                  <a:srgbClr val="003366"/>
                </a:solidFill>
              </a:rPr>
              <a:t>. Заусайлов для развития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г</a:t>
            </a:r>
            <a:r>
              <a:rPr lang="ru-RU" sz="2400" b="1" i="1" dirty="0">
                <a:solidFill>
                  <a:srgbClr val="003366"/>
                </a:solidFill>
              </a:rPr>
              <a:t>. Ельца. Он построил удивительную по красоте Великокняжескую Александро-Михайловскую церковь (1911) и водонапорную башню. Организовал Дом призрения для неимущих (1913) и бесплатные ясли для детей рабочих табачной фабрики</a:t>
            </a:r>
            <a:r>
              <a:rPr lang="ru-RU" sz="2400" b="1" i="1" dirty="0" smtClean="0">
                <a:solidFill>
                  <a:srgbClr val="003366"/>
                </a:solidFill>
              </a:rPr>
              <a:t>. Был </a:t>
            </a:r>
            <a:r>
              <a:rPr lang="ru-RU" sz="2400" b="1" i="1" dirty="0">
                <a:solidFill>
                  <a:srgbClr val="003366"/>
                </a:solidFill>
              </a:rPr>
              <a:t>почетным попечителем исправительной колонии для малолетних преступников в Елецком </a:t>
            </a:r>
            <a:r>
              <a:rPr lang="ru-RU" sz="2400" b="1" i="1" dirty="0" smtClean="0">
                <a:solidFill>
                  <a:srgbClr val="003366"/>
                </a:solidFill>
              </a:rPr>
              <a:t>уезде. </a:t>
            </a:r>
          </a:p>
          <a:p>
            <a:pPr algn="just"/>
            <a:endParaRPr lang="ru-RU" sz="2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651293" y="331612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Заусайлов Александр Николаевич (1860-1915</a:t>
            </a:r>
            <a:r>
              <a:rPr lang="ru-RU" sz="3200" b="1" i="1" dirty="0" smtClean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13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810" y="1323449"/>
            <a:ext cx="3638389" cy="46779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049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5039695" y="1074915"/>
            <a:ext cx="7033772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200" i="1" dirty="0" smtClean="0">
              <a:solidFill>
                <a:srgbClr val="003366"/>
              </a:solidFill>
            </a:endParaRP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Путешественник-мореход Е.П</a:t>
            </a:r>
            <a:r>
              <a:rPr lang="ru-RU" sz="2400" b="1" i="1" dirty="0">
                <a:solidFill>
                  <a:srgbClr val="003366"/>
                </a:solidFill>
              </a:rPr>
              <a:t>. </a:t>
            </a:r>
            <a:r>
              <a:rPr lang="ru-RU" sz="2400" b="1" i="1" dirty="0" err="1">
                <a:solidFill>
                  <a:srgbClr val="003366"/>
                </a:solidFill>
              </a:rPr>
              <a:t>Смургис</a:t>
            </a:r>
            <a:r>
              <a:rPr lang="ru-RU" sz="2400" b="1" i="1" dirty="0">
                <a:solidFill>
                  <a:srgbClr val="003366"/>
                </a:solidFill>
              </a:rPr>
              <a:t> родился 19 августа 1938 года в Оренбурге в семье летчика-испытателя. В 1950 году его отец вместе с семьей переехал в Липецк.</a:t>
            </a:r>
          </a:p>
          <a:p>
            <a:pPr indent="457200" algn="just"/>
            <a:r>
              <a:rPr lang="ru-RU" sz="2400" b="1" i="1" dirty="0">
                <a:solidFill>
                  <a:srgbClr val="003366"/>
                </a:solidFill>
              </a:rPr>
              <a:t> Большинство своих вёсельных походов Евгений </a:t>
            </a:r>
            <a:r>
              <a:rPr lang="ru-RU" sz="2400" b="1" i="1" dirty="0" err="1">
                <a:solidFill>
                  <a:srgbClr val="003366"/>
                </a:solidFill>
              </a:rPr>
              <a:t>Смургис</a:t>
            </a:r>
            <a:r>
              <a:rPr lang="ru-RU" sz="2400" b="1" i="1" dirty="0">
                <a:solidFill>
                  <a:srgbClr val="003366"/>
                </a:solidFill>
              </a:rPr>
              <a:t> совершал в одиночку. В одиночку впервые </a:t>
            </a:r>
            <a:r>
              <a:rPr lang="ru-RU" sz="2400" b="1" i="1" dirty="0" smtClean="0">
                <a:solidFill>
                  <a:srgbClr val="003366"/>
                </a:solidFill>
              </a:rPr>
              <a:t>в </a:t>
            </a:r>
            <a:r>
              <a:rPr lang="ru-RU" sz="2400" b="1" i="1" dirty="0">
                <a:solidFill>
                  <a:srgbClr val="003366"/>
                </a:solidFill>
              </a:rPr>
              <a:t>мировой истории он вышел в Карское море.</a:t>
            </a:r>
          </a:p>
          <a:p>
            <a:pPr indent="457200" algn="just"/>
            <a:r>
              <a:rPr lang="ru-RU" sz="2400" b="1" i="1" dirty="0">
                <a:solidFill>
                  <a:srgbClr val="003366"/>
                </a:solidFill>
              </a:rPr>
              <a:t>В ночь на 15 ноября 1993 года во время жестокого шторма в Бискайском заливе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у </a:t>
            </a:r>
            <a:r>
              <a:rPr lang="ru-RU" sz="2400" b="1" i="1" dirty="0">
                <a:solidFill>
                  <a:srgbClr val="003366"/>
                </a:solidFill>
              </a:rPr>
              <a:t>побережья Франции он погиб. Похоронен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Е.П</a:t>
            </a:r>
            <a:r>
              <a:rPr lang="ru-RU" sz="2400" b="1" i="1" dirty="0">
                <a:solidFill>
                  <a:srgbClr val="003366"/>
                </a:solidFill>
              </a:rPr>
              <a:t>. </a:t>
            </a:r>
            <a:r>
              <a:rPr lang="ru-RU" sz="2400" b="1" i="1" dirty="0" err="1">
                <a:solidFill>
                  <a:srgbClr val="003366"/>
                </a:solidFill>
              </a:rPr>
              <a:t>Смургис</a:t>
            </a:r>
            <a:r>
              <a:rPr lang="ru-RU" sz="2400" b="1" i="1" dirty="0">
                <a:solidFill>
                  <a:srgbClr val="003366"/>
                </a:solidFill>
              </a:rPr>
              <a:t> в Липецке. Его лодка «Мах-4» стоит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в </a:t>
            </a:r>
            <a:r>
              <a:rPr lang="ru-RU" sz="2400" b="1" i="1" dirty="0">
                <a:solidFill>
                  <a:srgbClr val="003366"/>
                </a:solidFill>
              </a:rPr>
              <a:t>морском музее г. Ла-</a:t>
            </a:r>
            <a:r>
              <a:rPr lang="ru-RU" sz="2400" b="1" i="1" dirty="0" err="1">
                <a:solidFill>
                  <a:srgbClr val="003366"/>
                </a:solidFill>
              </a:rPr>
              <a:t>Тремблад</a:t>
            </a:r>
            <a:r>
              <a:rPr lang="ru-RU" sz="2400" b="1" i="1" dirty="0">
                <a:solidFill>
                  <a:srgbClr val="003366"/>
                </a:solidFill>
              </a:rPr>
              <a:t> во Франции </a:t>
            </a:r>
            <a:r>
              <a:rPr lang="ru-RU" sz="2400" b="1" i="1" dirty="0" smtClean="0">
                <a:solidFill>
                  <a:srgbClr val="003366"/>
                </a:solidFill>
              </a:rPr>
              <a:t>как </a:t>
            </a:r>
            <a:r>
              <a:rPr lang="ru-RU" sz="2400" b="1" i="1" dirty="0">
                <a:solidFill>
                  <a:srgbClr val="003366"/>
                </a:solidFill>
              </a:rPr>
              <a:t>памятник мужеству русского </a:t>
            </a:r>
            <a:r>
              <a:rPr lang="ru-RU" sz="2400" b="1" i="1" dirty="0" smtClean="0">
                <a:solidFill>
                  <a:srgbClr val="003366"/>
                </a:solidFill>
              </a:rPr>
              <a:t>путешественника.</a:t>
            </a:r>
            <a:endParaRPr lang="ru-RU" sz="2400" b="1" i="1" dirty="0">
              <a:solidFill>
                <a:srgbClr val="003366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2800" b="1" i="1" dirty="0" err="1">
                <a:solidFill>
                  <a:srgbClr val="00B050"/>
                </a:solidFill>
              </a:rPr>
              <a:t>Смургис</a:t>
            </a:r>
            <a:r>
              <a:rPr lang="ru-RU" sz="2800" b="1" i="1" dirty="0">
                <a:solidFill>
                  <a:srgbClr val="00B050"/>
                </a:solidFill>
              </a:rPr>
              <a:t> Евгений Павлович (1938-1993</a:t>
            </a:r>
            <a:r>
              <a:rPr lang="ru-RU" sz="2800" b="1" i="1" dirty="0" smtClean="0">
                <a:solidFill>
                  <a:srgbClr val="00B050"/>
                </a:solidFill>
              </a:rPr>
              <a:t>)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19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22921" r="-1"/>
          <a:stretch/>
        </p:blipFill>
        <p:spPr>
          <a:xfrm>
            <a:off x="149973" y="1423093"/>
            <a:ext cx="4563932" cy="411931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948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389715" y="612116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22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4993034" y="1007974"/>
            <a:ext cx="7097366" cy="51551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solidFill>
                  <a:srgbClr val="003366"/>
                </a:solidFill>
              </a:rPr>
              <a:t> </a:t>
            </a:r>
            <a:endParaRPr lang="ru-RU" sz="2400" i="1" dirty="0" smtClean="0">
              <a:solidFill>
                <a:srgbClr val="003366"/>
              </a:solidFill>
            </a:endParaRPr>
          </a:p>
          <a:p>
            <a:pPr indent="457200" algn="just"/>
            <a:r>
              <a:rPr lang="ru-RU" sz="2400" i="1" dirty="0" smtClean="0">
                <a:solidFill>
                  <a:srgbClr val="003366"/>
                </a:solidFill>
              </a:rPr>
              <a:t> </a:t>
            </a:r>
            <a:r>
              <a:rPr lang="ru-RU" sz="2400" b="1" i="1" dirty="0" smtClean="0">
                <a:solidFill>
                  <a:srgbClr val="003366"/>
                </a:solidFill>
              </a:rPr>
              <a:t>22 </a:t>
            </a:r>
            <a:r>
              <a:rPr lang="ru-RU" sz="2400" b="1" i="1" dirty="0">
                <a:solidFill>
                  <a:srgbClr val="003366"/>
                </a:solidFill>
              </a:rPr>
              <a:t>августа в России отмечается </a:t>
            </a:r>
            <a:r>
              <a:rPr lang="ru-RU" sz="2400" b="1" i="1" dirty="0" smtClean="0">
                <a:solidFill>
                  <a:srgbClr val="003366"/>
                </a:solidFill>
              </a:rPr>
              <a:t>День </a:t>
            </a:r>
            <a:r>
              <a:rPr lang="ru-RU" sz="2400" b="1" i="1" dirty="0">
                <a:solidFill>
                  <a:srgbClr val="003366"/>
                </a:solidFill>
              </a:rPr>
              <a:t>Государственного флага Российской Федерации, установленный на основании указа президента РФ от 20 августа 1994 года "О Дне Государственного флага Российской Федерации</a:t>
            </a:r>
            <a:r>
              <a:rPr lang="ru-RU" sz="2400" b="1" i="1" dirty="0" smtClean="0">
                <a:solidFill>
                  <a:srgbClr val="003366"/>
                </a:solidFill>
              </a:rPr>
              <a:t>".</a:t>
            </a:r>
            <a:endParaRPr lang="ru-RU" sz="2400" b="1" i="1" dirty="0">
              <a:solidFill>
                <a:srgbClr val="003366"/>
              </a:solidFill>
            </a:endParaRPr>
          </a:p>
          <a:p>
            <a:pPr indent="457200" algn="just"/>
            <a:r>
              <a:rPr lang="ru-RU" sz="2400" b="1" i="1" dirty="0" smtClean="0">
                <a:solidFill>
                  <a:srgbClr val="003366"/>
                </a:solidFill>
              </a:rPr>
              <a:t>  В </a:t>
            </a:r>
            <a:r>
              <a:rPr lang="ru-RU" sz="2400" b="1" i="1" dirty="0">
                <a:solidFill>
                  <a:srgbClr val="003366"/>
                </a:solidFill>
              </a:rPr>
              <a:t>этот день в 1991 году Верховный Совет РСФСР принял постановление "Об официальном признании и использовании Национального флага РСФСР", которым постановил </a:t>
            </a:r>
            <a:r>
              <a:rPr lang="ru-RU" sz="2400" b="1" i="1" dirty="0" smtClean="0">
                <a:solidFill>
                  <a:srgbClr val="003366"/>
                </a:solidFill>
              </a:rPr>
              <a:t>считать </a:t>
            </a:r>
            <a:r>
              <a:rPr lang="ru-RU" sz="2400" b="1" i="1" dirty="0">
                <a:solidFill>
                  <a:srgbClr val="003366"/>
                </a:solidFill>
              </a:rPr>
              <a:t>исторический флаг России — полотнище из равновеликих горизонтальных белой, лазоревой, алой полос — официальным Национальным флагом Российской Федерации</a:t>
            </a:r>
            <a:r>
              <a:rPr lang="ru-RU" sz="2400" b="1" i="1" dirty="0" smtClean="0">
                <a:solidFill>
                  <a:srgbClr val="003366"/>
                </a:solidFill>
              </a:rPr>
              <a:t>.</a:t>
            </a:r>
            <a:endParaRPr lang="ru-RU" sz="24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50185" y="44228"/>
            <a:ext cx="9278965" cy="867966"/>
          </a:xfrm>
          <a:prstGeom prst="roundRect">
            <a:avLst>
              <a:gd name="adj" fmla="val 0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2800" b="1" i="1" dirty="0">
                <a:solidFill>
                  <a:srgbClr val="00B050"/>
                </a:solidFill>
              </a:rPr>
              <a:t>День Государственного флага Российской Федерации </a:t>
            </a:r>
            <a:r>
              <a:rPr lang="ru-RU" sz="2800" b="1" i="1" dirty="0" smtClean="0">
                <a:solidFill>
                  <a:srgbClr val="00B050"/>
                </a:solidFill>
              </a:rPr>
              <a:t>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233" y="724310"/>
            <a:ext cx="1201016" cy="432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0" y="1627621"/>
            <a:ext cx="4706325" cy="37825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97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!!!_iroinfo_(upgrade)</Template>
  <TotalTime>2117</TotalTime>
  <Words>1389</Words>
  <Application>Microsoft Office PowerPoint</Application>
  <PresentationFormat>Широкоэкранный</PresentationFormat>
  <Paragraphs>132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Blade Runner Movie Font</vt:lpstr>
      <vt:lpstr>Bookman Old Style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 ИРО</dc:creator>
  <cp:lastModifiedBy>Библиотека ИРО</cp:lastModifiedBy>
  <cp:revision>229</cp:revision>
  <dcterms:created xsi:type="dcterms:W3CDTF">2018-10-26T12:10:18Z</dcterms:created>
  <dcterms:modified xsi:type="dcterms:W3CDTF">2023-09-15T11:38:13Z</dcterms:modified>
</cp:coreProperties>
</file>