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49" r:id="rId2"/>
    <p:sldId id="579" r:id="rId3"/>
    <p:sldId id="589" r:id="rId4"/>
    <p:sldId id="590" r:id="rId5"/>
    <p:sldId id="583" r:id="rId6"/>
    <p:sldId id="584" r:id="rId7"/>
    <p:sldId id="558" r:id="rId8"/>
    <p:sldId id="588" r:id="rId9"/>
    <p:sldId id="585" r:id="rId10"/>
    <p:sldId id="586" r:id="rId11"/>
    <p:sldId id="587" r:id="rId12"/>
    <p:sldId id="578" r:id="rId13"/>
    <p:sldId id="582" r:id="rId14"/>
    <p:sldId id="580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8CBAD"/>
    <a:srgbClr val="660033"/>
    <a:srgbClr val="FFFF66"/>
    <a:srgbClr val="000099"/>
    <a:srgbClr val="0033CC"/>
    <a:srgbClr val="0066CC"/>
    <a:srgbClr val="CCFFFF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57" autoAdjust="0"/>
  </p:normalViewPr>
  <p:slideViewPr>
    <p:cSldViewPr snapToGrid="0">
      <p:cViewPr varScale="1">
        <p:scale>
          <a:sx n="109" d="100"/>
          <a:sy n="109" d="100"/>
        </p:scale>
        <p:origin x="1068" y="1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AE7B4B-890B-4572-B2AD-2BCDCD953DAA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C95A16-9CFE-4BEE-A916-B0C99B06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96A-AC18-44F8-BDAD-6980DA403CBB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30B3-6ED0-40CE-9787-FEB80EF07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5B3-31DD-4DC4-BAAB-359E0B668B88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B646-4675-44AF-8758-8C8C53E2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55AE-CC1B-42CC-A1FF-271DB66963D3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D593-EBE6-4BE1-9122-B403DD650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79F1-704A-45E3-B453-CBF525FA95C7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2E40-8F56-47A9-B2E7-390B6624A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0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721D-30E3-4676-B409-7B940573568D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B16-38EC-4FF4-9053-B0205CC3E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0462-1948-422D-B295-A166E548F18A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5646-FD27-4769-BE50-523F03EFA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3FF9-990A-44D7-AE25-FE6AFA99FD56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10A-FA16-4EF3-A9FE-1A1629986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A5F-D41A-466F-A5AC-CA1957CBF7B9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1398-B775-447D-9A42-A35BAC133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77E-8FBA-45A5-A2B6-E047DFCF4BB7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7F8-E97E-4F3C-8228-0C61CBAD9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0EC7-82B0-4D54-A2B7-75C2E6957D5F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26F8-6D19-41E8-981C-9451002EC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D0B4-4E20-41EE-A581-BEE4C14046A6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9DCE-8842-4BD6-91A1-C59101F8F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FCBCA-74BD-4A6C-B40C-3D490B668B92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C8A30A-A850-44C3-9568-51E61AC2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ocal Users\kiselev\Desktop\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87" y="-93137"/>
            <a:ext cx="3795315" cy="23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542928" y="1363901"/>
            <a:ext cx="13211175" cy="987424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729669" y="1349782"/>
            <a:ext cx="251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lade Runner Movie Font" panose="020B0703020202090204" pitchFamily="34" charset="0"/>
              </a:rPr>
              <a:t>INFO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3340" y="3240231"/>
            <a:ext cx="1219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В ЭТОТ ДЕНЬ…</a:t>
            </a:r>
            <a:endParaRPr lang="ru-RU" sz="75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6" y="5786290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14:flythroug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2263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</a:t>
            </a:r>
            <a:r>
              <a:rPr lang="ru-RU" sz="20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XXI веке живое общение постепенно замещается виртуальным. И для того чтобы выразить эмоции, не прибегая к помощи слов, придумали специальные графические изображения – «смайлики</a:t>
            </a:r>
            <a:r>
              <a:rPr lang="ru-RU" sz="20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История </a:t>
            </a:r>
            <a:r>
              <a:rPr lang="ru-RU" sz="20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 возникновения начинается 19 сентября 1982 года. </a:t>
            </a:r>
            <a:endParaRPr lang="ru-RU" sz="2000" b="1" i="1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000" b="1" i="1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Профессоров </a:t>
            </a:r>
            <a:r>
              <a:rPr lang="ru-RU" sz="20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Университета Карнеги-</a:t>
            </a:r>
            <a:r>
              <a:rPr lang="ru-RU" sz="2000" b="1" i="1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Меллона</a:t>
            </a:r>
            <a:r>
              <a:rPr lang="ru-RU" sz="20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Скотт </a:t>
            </a:r>
            <a:r>
              <a:rPr lang="ru-RU" sz="2000" b="1" i="1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Фалман</a:t>
            </a:r>
            <a:r>
              <a:rPr lang="ru-RU" sz="20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первым предложил для этой цели использовать комбинацию из трех идущих подряд символов: двоеточие, дефис и скобку.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День рождения «Смайлика»</a:t>
            </a:r>
          </a:p>
          <a:p>
            <a:pPr indent="457200" algn="ctr"/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19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60" y="1361595"/>
            <a:ext cx="4461707" cy="4461707"/>
          </a:xfrm>
          <a:prstGeom prst="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063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-378372" y="-160725"/>
            <a:ext cx="13289702" cy="51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2263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Международный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день единства населения планеты, имеющего русские корни, празднуется в 35 странах мира россиянами, представителями русской диаспоры и почитателями культуры России. Символом международного праздника стала 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русская березка. </a:t>
            </a:r>
            <a:endParaRPr lang="ru-RU" sz="2400" b="1" i="1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400" b="1" i="1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Ежегодно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празднования проходят мероприятия, посвященные определенной </a:t>
            </a:r>
            <a:r>
              <a:rPr lang="ru-RU" sz="2400" b="1" i="1" dirty="0" err="1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тематике:русскому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языку, истории Руси, братству и единству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i="1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День зарождения российской государственности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65" y="1559485"/>
            <a:ext cx="4603498" cy="37775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514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5018314" y="1175194"/>
            <a:ext cx="7097486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сентября в России отмечается День воспитателя и всех дошкольных работников. Он был учреждён в 2004 году. </a:t>
            </a:r>
            <a:endParaRPr lang="ru-RU" sz="24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4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Благополучное </a:t>
            </a: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детство и дальнейшая судьба каждого ребенка зависит от мудрости воспитателя, его терпения, внимания к внутреннему миру ребенка.</a:t>
            </a:r>
          </a:p>
          <a:p>
            <a:pPr algn="just"/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День воспитателя и всех дошкольных работников в России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27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74" y="1457041"/>
            <a:ext cx="4654319" cy="43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16077" y="1253359"/>
            <a:ext cx="7181481" cy="490331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 smtClean="0">
                <a:solidFill>
                  <a:srgbClr val="003366"/>
                </a:solidFill>
              </a:rPr>
              <a:t>	</a:t>
            </a:r>
            <a:endParaRPr lang="ru-RU" sz="20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</a:t>
            </a:r>
            <a:r>
              <a:rPr 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современном мире деловая книга – это действительно полезная литература, помогающая развивать бизнес, совершенствоваться и строить успешную карьеру, дающая дополнительные возможности для профессионального развития. Неудивительно, что сегодня бизнес-литература пользуется всё большей популярностью.</a:t>
            </a:r>
          </a:p>
          <a:p>
            <a:pPr algn="just"/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День Деловой книги в России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790678" y="1050938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28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84" y="1458777"/>
            <a:ext cx="4364140" cy="4364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610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955176" y="1153945"/>
            <a:ext cx="7160623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rgbClr val="003366"/>
                </a:solidFill>
              </a:rPr>
              <a:t> </a:t>
            </a:r>
            <a:r>
              <a:rPr lang="ru-RU" sz="2400" i="1" dirty="0" smtClean="0">
                <a:solidFill>
                  <a:srgbClr val="003366"/>
                </a:solidFill>
              </a:rPr>
              <a:t>  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Мировая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паутина давно охватила весь земной шар. Нет человека, который бы не пользовался услугами мгновенных соединений и получения данных. Без интернета современная жизнь практически немыслима</a:t>
            </a:r>
            <a:r>
              <a:rPr lang="ru-RU" sz="2400" b="1" i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400" b="1" i="1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400" b="1" i="1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Данный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колоссальный источник информации стал надежным помощником в работе, развлечениях, общении с друзьями, бизнесе и отдыхе. На сегодняшний день зафиксировано свыше 3.5 миллиардов постоянных пользователей интернетом. </a:t>
            </a:r>
          </a:p>
          <a:p>
            <a:pPr algn="just"/>
            <a:endParaRPr lang="ru-RU" sz="3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День интернета в России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30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3" y="1329870"/>
            <a:ext cx="4273658" cy="4292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817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16078" y="1153945"/>
            <a:ext cx="7375922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День </a:t>
            </a:r>
            <a:r>
              <a:rPr lang="ru-RU" sz="3600" b="1" i="1" dirty="0" smtClean="0">
                <a:solidFill>
                  <a:srgbClr val="00B050"/>
                </a:solidFill>
              </a:rPr>
              <a:t>знаний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5092262" y="1863879"/>
            <a:ext cx="69368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   День </a:t>
            </a:r>
            <a:r>
              <a:rPr lang="ru-RU" sz="2400" b="1" dirty="0">
                <a:solidFill>
                  <a:srgbClr val="003366"/>
                </a:solidFill>
              </a:rPr>
              <a:t>знаний (Первый звонок) – всенародный праздник, который символизирует начало учебного года. Его отмечают школьники и студенты, учителя, преподаватели высших и средних специальных образовательных учреждений</a:t>
            </a:r>
            <a:r>
              <a:rPr lang="ru-RU" sz="2400" b="1" dirty="0" smtClean="0">
                <a:solidFill>
                  <a:srgbClr val="003366"/>
                </a:solidFill>
              </a:rPr>
              <a:t>.</a:t>
            </a:r>
          </a:p>
          <a:p>
            <a:endParaRPr lang="ru-RU" sz="2400" b="1" dirty="0">
              <a:solidFill>
                <a:srgbClr val="003366"/>
              </a:solidFill>
            </a:endParaRPr>
          </a:p>
          <a:p>
            <a:r>
              <a:rPr lang="ru-RU" sz="2400" b="1" dirty="0" smtClean="0">
                <a:solidFill>
                  <a:srgbClr val="003366"/>
                </a:solidFill>
              </a:rPr>
              <a:t>  В </a:t>
            </a:r>
            <a:r>
              <a:rPr lang="ru-RU" sz="2400" b="1" dirty="0">
                <a:solidFill>
                  <a:srgbClr val="003366"/>
                </a:solidFill>
              </a:rPr>
              <a:t>России в 2022 году День знаний </a:t>
            </a:r>
            <a:r>
              <a:rPr lang="ru-RU" sz="2400" b="1" dirty="0" smtClean="0">
                <a:solidFill>
                  <a:srgbClr val="003366"/>
                </a:solidFill>
              </a:rPr>
              <a:t>проходит </a:t>
            </a:r>
            <a:r>
              <a:rPr lang="ru-RU" sz="2400" b="1" dirty="0">
                <a:solidFill>
                  <a:srgbClr val="003366"/>
                </a:solidFill>
              </a:rPr>
              <a:t>на официальном уровне 39 раз.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92" y="1453347"/>
            <a:ext cx="4497375" cy="4497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308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16078" y="1153945"/>
            <a:ext cx="7375922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417478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Православная </a:t>
            </a:r>
            <a:r>
              <a:rPr lang="ru-RU" sz="3600" b="1" i="1" dirty="0" smtClean="0">
                <a:solidFill>
                  <a:srgbClr val="00B050"/>
                </a:solidFill>
              </a:rPr>
              <a:t>гимназия</a:t>
            </a:r>
          </a:p>
          <a:p>
            <a:pPr indent="457200" algn="ctr"/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>
                <a:solidFill>
                  <a:srgbClr val="00B050"/>
                </a:solidFill>
              </a:rPr>
              <a:t>им. </a:t>
            </a:r>
            <a:r>
              <a:rPr lang="ru-RU" sz="3600" b="1" i="1" dirty="0" err="1">
                <a:solidFill>
                  <a:srgbClr val="00B050"/>
                </a:solidFill>
              </a:rPr>
              <a:t>Свт</a:t>
            </a:r>
            <a:r>
              <a:rPr lang="ru-RU" sz="3600" b="1" i="1" dirty="0">
                <a:solidFill>
                  <a:srgbClr val="00B050"/>
                </a:solidFill>
              </a:rPr>
              <a:t>. Тихона Задонского (1996</a:t>
            </a:r>
            <a:r>
              <a:rPr lang="ru-RU" sz="3600" b="1" i="1" dirty="0" smtClean="0">
                <a:solidFill>
                  <a:srgbClr val="00B050"/>
                </a:solidFill>
              </a:rPr>
              <a:t>)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5134708" y="1863879"/>
            <a:ext cx="68943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    Гимназия </a:t>
            </a:r>
            <a:r>
              <a:rPr lang="ru-RU" sz="2400" b="1" dirty="0">
                <a:solidFill>
                  <a:srgbClr val="003366"/>
                </a:solidFill>
              </a:rPr>
              <a:t>была открыта в г. Ельце 1 сентября 1996 года</a:t>
            </a:r>
            <a:r>
              <a:rPr lang="ru-RU" sz="2400" b="1" dirty="0" smtClean="0">
                <a:solidFill>
                  <a:srgbClr val="003366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3366"/>
                </a:solidFill>
              </a:rPr>
              <a:t> </a:t>
            </a:r>
            <a:r>
              <a:rPr lang="ru-RU" sz="2400" b="1" dirty="0" smtClean="0">
                <a:solidFill>
                  <a:srgbClr val="003366"/>
                </a:solidFill>
              </a:rPr>
              <a:t>  Своей </a:t>
            </a:r>
            <a:r>
              <a:rPr lang="ru-RU" sz="2400" b="1" dirty="0">
                <a:solidFill>
                  <a:srgbClr val="003366"/>
                </a:solidFill>
              </a:rPr>
              <a:t>целью ставит содействие в возрождении прерванных традиций русской православной культуры и христианского благочестия народа, духовного национального самосознания детей, в формировании высоконравственной личности, способной к творческому труду, саморазвитию и самообучению</a:t>
            </a:r>
            <a:r>
              <a:rPr lang="ru-RU" sz="2400" b="1" dirty="0" smtClean="0">
                <a:solidFill>
                  <a:srgbClr val="003366"/>
                </a:solidFill>
              </a:rPr>
              <a:t>.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20" y="1887945"/>
            <a:ext cx="4463918" cy="2981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5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16078" y="1153945"/>
            <a:ext cx="7375922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417478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Ситников Василий Яковлевич (1915-1987</a:t>
            </a:r>
            <a:r>
              <a:rPr lang="ru-RU" sz="3600" b="1" i="1" dirty="0" smtClean="0">
                <a:solidFill>
                  <a:srgbClr val="00B050"/>
                </a:solidFill>
              </a:rPr>
              <a:t>)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5046785" y="1163539"/>
            <a:ext cx="7018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   Художник </a:t>
            </a:r>
            <a:r>
              <a:rPr lang="ru-RU" sz="2400" b="1" dirty="0">
                <a:solidFill>
                  <a:srgbClr val="003366"/>
                </a:solidFill>
              </a:rPr>
              <a:t>В. Я. Ситников родился в с. Новое </a:t>
            </a:r>
            <a:r>
              <a:rPr lang="ru-RU" sz="2400" b="1" dirty="0" err="1">
                <a:solidFill>
                  <a:srgbClr val="003366"/>
                </a:solidFill>
              </a:rPr>
              <a:t>Ракитино</a:t>
            </a:r>
            <a:r>
              <a:rPr lang="ru-RU" sz="2400" b="1" dirty="0">
                <a:solidFill>
                  <a:srgbClr val="003366"/>
                </a:solidFill>
              </a:rPr>
              <a:t> Лебедянского уезда.</a:t>
            </a:r>
          </a:p>
          <a:p>
            <a:r>
              <a:rPr lang="ru-RU" sz="2400" b="1" dirty="0" smtClean="0">
                <a:solidFill>
                  <a:srgbClr val="003366"/>
                </a:solidFill>
              </a:rPr>
              <a:t>   Образ </a:t>
            </a:r>
            <a:r>
              <a:rPr lang="ru-RU" sz="2400" b="1" dirty="0">
                <a:solidFill>
                  <a:srgbClr val="003366"/>
                </a:solidFill>
              </a:rPr>
              <a:t>жизни юродствующего гения привлекал </a:t>
            </a:r>
            <a:r>
              <a:rPr lang="ru-RU" sz="2400" b="1" dirty="0" smtClean="0">
                <a:solidFill>
                  <a:srgbClr val="003366"/>
                </a:solidFill>
              </a:rPr>
              <a:t>почитателей, </a:t>
            </a:r>
            <a:r>
              <a:rPr lang="ru-RU" sz="2400" b="1" dirty="0">
                <a:solidFill>
                  <a:srgbClr val="003366"/>
                </a:solidFill>
              </a:rPr>
              <a:t>которых художник обучал оригинальным методам живописи. В 1975 году он эмигрировал в Австрию, затем в США. Уникальную коллекцию икон </a:t>
            </a:r>
            <a:r>
              <a:rPr lang="ru-RU" sz="2400" b="1" dirty="0" smtClean="0">
                <a:solidFill>
                  <a:srgbClr val="003366"/>
                </a:solidFill>
              </a:rPr>
              <a:t>завещал Рублевскому музею </a:t>
            </a:r>
            <a:r>
              <a:rPr lang="ru-RU" sz="2400" b="1" dirty="0">
                <a:solidFill>
                  <a:srgbClr val="003366"/>
                </a:solidFill>
              </a:rPr>
              <a:t>в </a:t>
            </a:r>
            <a:r>
              <a:rPr lang="ru-RU" sz="2400" b="1" dirty="0" err="1">
                <a:solidFill>
                  <a:srgbClr val="003366"/>
                </a:solidFill>
              </a:rPr>
              <a:t>Андрониковом</a:t>
            </a:r>
            <a:r>
              <a:rPr lang="ru-RU" sz="2400" b="1" dirty="0">
                <a:solidFill>
                  <a:srgbClr val="003366"/>
                </a:solidFill>
              </a:rPr>
              <a:t> монастыре. В 1977 году работы художника были представлены на Венецианской биеннале.</a:t>
            </a:r>
          </a:p>
          <a:p>
            <a:r>
              <a:rPr lang="ru-RU" sz="2400" b="1" dirty="0" smtClean="0">
                <a:solidFill>
                  <a:srgbClr val="003366"/>
                </a:solidFill>
              </a:rPr>
              <a:t>   Умер </a:t>
            </a:r>
            <a:r>
              <a:rPr lang="ru-RU" sz="2400" b="1" dirty="0">
                <a:solidFill>
                  <a:srgbClr val="003366"/>
                </a:solidFill>
              </a:rPr>
              <a:t>В. Я. Ситников в Нью-Йорке 28 ноября 1987 года. Прах был захоронен на Ваганьковском кладбище.</a:t>
            </a:r>
          </a:p>
          <a:p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05" y="1345670"/>
            <a:ext cx="3564483" cy="4595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5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16078" y="1153945"/>
            <a:ext cx="7375922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302047" y="125520"/>
            <a:ext cx="984110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 smtClean="0">
                <a:solidFill>
                  <a:srgbClr val="00B050"/>
                </a:solidFill>
              </a:rPr>
              <a:t>День </a:t>
            </a:r>
            <a:r>
              <a:rPr lang="ru-RU" sz="3600" b="1" i="1" dirty="0">
                <a:solidFill>
                  <a:srgbClr val="00B050"/>
                </a:solidFill>
              </a:rPr>
              <a:t>солидарности в борьбе с терроризмом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3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90" y="1388196"/>
            <a:ext cx="3866047" cy="4539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4965700" y="1336720"/>
            <a:ext cx="69845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 Ежегодно </a:t>
            </a:r>
            <a:r>
              <a:rPr lang="ru-RU" sz="2400" b="1" dirty="0">
                <a:solidFill>
                  <a:srgbClr val="003366"/>
                </a:solidFill>
              </a:rPr>
              <a:t>3 сентября Россия отмечает День солидарности в борьбе с терроризмом</a:t>
            </a:r>
            <a:r>
              <a:rPr lang="ru-RU" sz="2400" b="1" dirty="0" smtClean="0">
                <a:solidFill>
                  <a:srgbClr val="003366"/>
                </a:solidFill>
              </a:rPr>
              <a:t>.</a:t>
            </a:r>
          </a:p>
          <a:p>
            <a:endParaRPr lang="ru-RU" sz="2400" b="1" dirty="0" smtClean="0">
              <a:solidFill>
                <a:srgbClr val="003366"/>
              </a:solidFill>
            </a:endParaRPr>
          </a:p>
          <a:p>
            <a:r>
              <a:rPr lang="ru-RU" sz="2400" b="1" dirty="0" smtClean="0">
                <a:solidFill>
                  <a:srgbClr val="003366"/>
                </a:solidFill>
              </a:rPr>
              <a:t>   Эта </a:t>
            </a:r>
            <a:r>
              <a:rPr lang="ru-RU" sz="2400" b="1" dirty="0">
                <a:solidFill>
                  <a:srgbClr val="003366"/>
                </a:solidFill>
              </a:rPr>
              <a:t>памятная дата установлена в 2005 году федеральным законом «О днях воинской славы России» и связана с трагическими событиями в Беслане, когда боевики захватили одну из городских школ. В результате теракта в школе №1 погибли более трехсот человек, среди них 186 детей. </a:t>
            </a:r>
            <a:r>
              <a:rPr lang="ru-RU" sz="2400" b="1" dirty="0" smtClean="0">
                <a:solidFill>
                  <a:srgbClr val="003366"/>
                </a:solidFill>
              </a:rPr>
              <a:t>    Уже </a:t>
            </a:r>
            <a:r>
              <a:rPr lang="ru-RU" sz="2400" b="1" dirty="0">
                <a:solidFill>
                  <a:srgbClr val="003366"/>
                </a:solidFill>
              </a:rPr>
              <a:t>традиционно к этому дню в разных российских городах приурочено </a:t>
            </a:r>
            <a:r>
              <a:rPr lang="ru-RU" sz="2400" b="1" dirty="0" smtClean="0">
                <a:solidFill>
                  <a:srgbClr val="003366"/>
                </a:solidFill>
              </a:rPr>
              <a:t>проведение </a:t>
            </a:r>
            <a:r>
              <a:rPr lang="ru-RU" sz="2400" b="1" dirty="0">
                <a:solidFill>
                  <a:srgbClr val="003366"/>
                </a:solidFill>
              </a:rPr>
              <a:t>различных памятных </a:t>
            </a:r>
            <a:r>
              <a:rPr lang="ru-RU" sz="2400" b="1" dirty="0" smtClean="0">
                <a:solidFill>
                  <a:srgbClr val="003366"/>
                </a:solidFill>
              </a:rPr>
              <a:t>акций.</a:t>
            </a:r>
            <a:endParaRPr lang="ru-RU" sz="24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16078" y="1078521"/>
            <a:ext cx="7375922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55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614468" y="125527"/>
            <a:ext cx="9423783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Международный день грамотности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8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1" y="1277501"/>
            <a:ext cx="4403746" cy="46615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5115911" y="1226722"/>
            <a:ext cx="69604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3366"/>
                </a:solidFill>
              </a:rPr>
              <a:t>Грамотность </a:t>
            </a:r>
            <a:r>
              <a:rPr lang="ru-RU" sz="2400" b="1" dirty="0">
                <a:solidFill>
                  <a:srgbClr val="003366"/>
                </a:solidFill>
              </a:rPr>
              <a:t>— это не просто умение писать, читать и считать. Для многих это возможность раскрыть тайны мироздания, постичь основу точных наук, достичь успехов в выбранной области деятельности.</a:t>
            </a:r>
          </a:p>
          <a:p>
            <a:r>
              <a:rPr lang="ru-RU" sz="2400" b="1" dirty="0" smtClean="0">
                <a:solidFill>
                  <a:srgbClr val="003366"/>
                </a:solidFill>
              </a:rPr>
              <a:t>   Празднование </a:t>
            </a:r>
            <a:r>
              <a:rPr lang="ru-RU" sz="2400" b="1" dirty="0">
                <a:solidFill>
                  <a:srgbClr val="003366"/>
                </a:solidFill>
              </a:rPr>
              <a:t>дня грамотности необходимо тем, кто только начинает знакомиться с ее азами и маститым профессионалам, а также тем, кто вложил и продолжает вкладывать усилия и свою душу в дело ликвидации неграмотности. Цель праздника — вскрыть нынешние проблемы и предложить новые </a:t>
            </a:r>
            <a:r>
              <a:rPr lang="ru-RU" sz="2400" b="1" dirty="0" smtClean="0">
                <a:solidFill>
                  <a:srgbClr val="003366"/>
                </a:solidFill>
              </a:rPr>
              <a:t>методы </a:t>
            </a:r>
            <a:r>
              <a:rPr lang="ru-RU" sz="2400" b="1" dirty="0">
                <a:solidFill>
                  <a:srgbClr val="003366"/>
                </a:solidFill>
              </a:rPr>
              <a:t>их устранения.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97763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Известный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липецкий журналист 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Исаак Моисеевич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Розенфельд родился 14 сентября 1946 </a:t>
            </a:r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года.</a:t>
            </a:r>
          </a:p>
          <a:p>
            <a:pPr algn="just"/>
            <a:r>
              <a:rPr lang="ru-RU" sz="2400" b="1" i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Профессию </a:t>
            </a:r>
            <a:r>
              <a:rPr lang="ru-RU" sz="2400" b="1" i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журналиста И. М. Розенфельд получил в Воронежском государственном университете (1970), после чего пришел в областную газету «Ленинское знамя» (ныне «Липецкая газета»). С 1994 по 2008 год – заместитель главного редактора, затем, до 2011 года – редактор отдела новостей, в настоящее время – обозреватель «Липецкой газеты».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Розенфельд Исаак Моисеевич (1946</a:t>
            </a:r>
            <a:r>
              <a:rPr lang="ru-RU" sz="3600" b="1" i="1" dirty="0" smtClean="0">
                <a:solidFill>
                  <a:srgbClr val="00B050"/>
                </a:solidFill>
              </a:rPr>
              <a:t>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14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13" y="1424511"/>
            <a:ext cx="4425801" cy="4425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27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-378372" y="-160725"/>
            <a:ext cx="13289702" cy="51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2263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</a:p>
          <a:p>
            <a:pPr algn="just"/>
            <a:endParaRPr lang="ru-RU" sz="2200" b="1" i="1" dirty="0">
              <a:solidFill>
                <a:srgbClr val="003366"/>
              </a:solidFill>
            </a:endParaRPr>
          </a:p>
          <a:p>
            <a:pPr algn="just"/>
            <a:r>
              <a:rPr lang="ru-RU" sz="2200" b="1" i="1" dirty="0" smtClean="0">
                <a:solidFill>
                  <a:srgbClr val="003366"/>
                </a:solidFill>
              </a:rPr>
              <a:t>  </a:t>
            </a:r>
            <a:r>
              <a:rPr lang="ru-RU" sz="2000" b="1" i="1" dirty="0" smtClean="0">
                <a:solidFill>
                  <a:srgbClr val="003366"/>
                </a:solidFill>
              </a:rPr>
              <a:t>В </a:t>
            </a:r>
            <a:r>
              <a:rPr lang="ru-RU" sz="2000" b="1" i="1" dirty="0">
                <a:solidFill>
                  <a:srgbClr val="003366"/>
                </a:solidFill>
              </a:rPr>
              <a:t>празднике принимают участие все регионы нашей страны. Этот день предназначен для тех, кто предпочитает активный досуг и движение, систематически занимается спортом, имеет минимальную спортивную подготовку</a:t>
            </a:r>
            <a:r>
              <a:rPr lang="ru-RU" sz="2000" b="1" i="1" dirty="0" smtClean="0">
                <a:solidFill>
                  <a:srgbClr val="003366"/>
                </a:solidFill>
              </a:rPr>
              <a:t>.</a:t>
            </a:r>
          </a:p>
          <a:p>
            <a:pPr algn="just"/>
            <a:endParaRPr lang="ru-RU" sz="2000" b="1" i="1" dirty="0">
              <a:solidFill>
                <a:srgbClr val="003366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3366"/>
                </a:solidFill>
              </a:rPr>
              <a:t>  Такие </a:t>
            </a:r>
            <a:r>
              <a:rPr lang="ru-RU" sz="2000" b="1" i="1" dirty="0">
                <a:solidFill>
                  <a:srgbClr val="003366"/>
                </a:solidFill>
              </a:rPr>
              <a:t>массовые мероприятия проводятся с целью пропаганды ЗОЖ и поднятия уровня физической культуры всех слоев населения. При этом они являются и социально значимыми событиями в жизни всего многонационального народа России.</a:t>
            </a:r>
          </a:p>
          <a:p>
            <a:pPr algn="just"/>
            <a:endParaRPr lang="ru-RU" sz="2200" i="1" dirty="0">
              <a:solidFill>
                <a:srgbClr val="003366"/>
              </a:solidFill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Всероссийский день бега «Кросс нации</a:t>
            </a:r>
            <a:r>
              <a:rPr lang="ru-RU" sz="3600" b="1" i="1" dirty="0" smtClean="0">
                <a:solidFill>
                  <a:srgbClr val="00B050"/>
                </a:solidFill>
              </a:rPr>
              <a:t>»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16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11" y="1559485"/>
            <a:ext cx="4588985" cy="3751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304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  <a:r>
              <a:rPr lang="ru-RU" sz="2400" b="1" i="1" dirty="0" smtClean="0">
                <a:solidFill>
                  <a:srgbClr val="003366"/>
                </a:solidFill>
              </a:rPr>
              <a:t>Константин </a:t>
            </a:r>
            <a:r>
              <a:rPr lang="ru-RU" sz="2400" b="1" i="1" dirty="0">
                <a:solidFill>
                  <a:srgbClr val="003366"/>
                </a:solidFill>
              </a:rPr>
              <a:t>Циолковский — ученый-самоучка, ставший основоположником современной космонавтики. </a:t>
            </a:r>
            <a:endParaRPr lang="ru-RU" sz="2400" b="1" i="1" dirty="0" smtClean="0">
              <a:solidFill>
                <a:srgbClr val="003366"/>
              </a:solidFill>
            </a:endParaRPr>
          </a:p>
          <a:p>
            <a:pPr algn="just"/>
            <a:endParaRPr lang="ru-RU" sz="2400" b="1" i="1" dirty="0" smtClean="0">
              <a:solidFill>
                <a:srgbClr val="003366"/>
              </a:solidFill>
            </a:endParaRPr>
          </a:p>
          <a:p>
            <a:pPr algn="just"/>
            <a:r>
              <a:rPr lang="ru-RU" sz="2400" b="1" i="1" dirty="0">
                <a:solidFill>
                  <a:srgbClr val="003366"/>
                </a:solidFill>
              </a:rPr>
              <a:t> </a:t>
            </a:r>
            <a:r>
              <a:rPr lang="ru-RU" sz="2400" b="1" i="1" dirty="0" smtClean="0">
                <a:solidFill>
                  <a:srgbClr val="003366"/>
                </a:solidFill>
              </a:rPr>
              <a:t>   Его </a:t>
            </a:r>
            <a:r>
              <a:rPr lang="ru-RU" sz="2400" b="1" i="1" dirty="0">
                <a:solidFill>
                  <a:srgbClr val="003366"/>
                </a:solidFill>
              </a:rPr>
              <a:t>стремлению к звездам не помешали ни бедность, ни глухота, ни изолированность от отечественного научного сообщества</a:t>
            </a:r>
            <a:r>
              <a:rPr lang="ru-RU" sz="2400" b="1" i="1" dirty="0" smtClean="0">
                <a:solidFill>
                  <a:srgbClr val="003366"/>
                </a:solidFill>
              </a:rPr>
              <a:t>.</a:t>
            </a:r>
            <a:endParaRPr lang="ru-RU" sz="2400" b="1" i="1" dirty="0">
              <a:solidFill>
                <a:srgbClr val="003366"/>
              </a:solidFill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95429"/>
            <a:ext cx="9637286" cy="906920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 smtClean="0">
                <a:solidFill>
                  <a:srgbClr val="00B050"/>
                </a:solidFill>
              </a:rPr>
              <a:t>Константин Эдуардович Циолковский (1857–1935)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17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сентября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4" y="1829541"/>
            <a:ext cx="4621199" cy="3667540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417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!!!_iroinfo_(upgrade)</Template>
  <TotalTime>1615</TotalTime>
  <Words>1237</Words>
  <Application>Microsoft Office PowerPoint</Application>
  <PresentationFormat>Широкоэкранный</PresentationFormat>
  <Paragraphs>149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Blade Runner Movie Font</vt:lpstr>
      <vt:lpstr>Bookman Old Style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 ИРО</dc:creator>
  <cp:lastModifiedBy>Библиотека ИРО</cp:lastModifiedBy>
  <cp:revision>156</cp:revision>
  <dcterms:created xsi:type="dcterms:W3CDTF">2018-10-26T12:10:18Z</dcterms:created>
  <dcterms:modified xsi:type="dcterms:W3CDTF">2023-09-15T11:30:01Z</dcterms:modified>
</cp:coreProperties>
</file>