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549" r:id="rId2"/>
    <p:sldId id="587" r:id="rId3"/>
    <p:sldId id="596" r:id="rId4"/>
    <p:sldId id="595" r:id="rId5"/>
    <p:sldId id="594" r:id="rId6"/>
    <p:sldId id="593" r:id="rId7"/>
    <p:sldId id="592" r:id="rId8"/>
    <p:sldId id="591" r:id="rId9"/>
    <p:sldId id="590" r:id="rId10"/>
    <p:sldId id="589" r:id="rId11"/>
    <p:sldId id="597" r:id="rId12"/>
    <p:sldId id="588" r:id="rId13"/>
    <p:sldId id="581" r:id="rId14"/>
    <p:sldId id="582" r:id="rId15"/>
    <p:sldId id="583" r:id="rId16"/>
    <p:sldId id="586" r:id="rId17"/>
    <p:sldId id="584" r:id="rId18"/>
    <p:sldId id="585" r:id="rId19"/>
    <p:sldId id="598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F8CBAD"/>
    <a:srgbClr val="660033"/>
    <a:srgbClr val="FFFF66"/>
    <a:srgbClr val="000099"/>
    <a:srgbClr val="0033CC"/>
    <a:srgbClr val="0066CC"/>
    <a:srgbClr val="CCFFFF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657" autoAdjust="0"/>
  </p:normalViewPr>
  <p:slideViewPr>
    <p:cSldViewPr snapToGrid="0">
      <p:cViewPr>
        <p:scale>
          <a:sx n="130" d="100"/>
          <a:sy n="130" d="100"/>
        </p:scale>
        <p:origin x="276" y="-78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AE7B4B-890B-4572-B2AD-2BCDCD953DAA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95A16-9CFE-4BEE-A916-B0C99B06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96A-AC18-44F8-BDAD-6980DA403CBB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30B3-6ED0-40CE-9787-FEB80EF07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5B3-31DD-4DC4-BAAB-359E0B668B88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B646-4675-44AF-8758-8C8C53E2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55AE-CC1B-42CC-A1FF-271DB66963D3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D593-EBE6-4BE1-9122-B403DD650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79F1-704A-45E3-B453-CBF525FA95C7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2E40-8F56-47A9-B2E7-390B6624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721D-30E3-4676-B409-7B940573568D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B16-38EC-4FF4-9053-B0205CC3E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0462-1948-422D-B295-A166E548F18A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5646-FD27-4769-BE50-523F03EF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3FF9-990A-44D7-AE25-FE6AFA99FD56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10A-FA16-4EF3-A9FE-1A1629986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A5F-D41A-466F-A5AC-CA1957CBF7B9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398-B775-447D-9A42-A35BAC133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77E-8FBA-45A5-A2B6-E047DFCF4BB7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F8-E97E-4F3C-8228-0C61CBAD9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0EC7-82B0-4D54-A2B7-75C2E6957D5F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6F8-6D19-41E8-981C-9451002EC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D0B4-4E20-41EE-A581-BEE4C14046A6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9DCE-8842-4BD6-91A1-C59101F8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FCBCA-74BD-4A6C-B40C-3D490B668B92}" type="datetimeFigureOut">
              <a:rPr lang="ru-RU"/>
              <a:pPr>
                <a:defRPr/>
              </a:pPr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8A30A-A850-44C3-9568-51E61AC2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://www.iom48.ru/" TargetMode="External"/><Relationship Id="rId4" Type="http://schemas.openxmlformats.org/officeDocument/2006/relationships/hyperlink" Target="mailto:biblioteka.iro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cal Users\kiselev\Desktop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87" y="-93137"/>
            <a:ext cx="3795315" cy="23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542928" y="1363901"/>
            <a:ext cx="13211175" cy="987424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729669" y="1349782"/>
            <a:ext cx="251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lade Runner Movie Font" panose="020B0703020202090204" pitchFamily="34" charset="0"/>
              </a:rPr>
              <a:t>INFO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3340" y="3240231"/>
            <a:ext cx="1219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 ЭТОТ ДЕНЬ…</a:t>
            </a:r>
            <a:endParaRPr lang="ru-RU" sz="75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6" y="5786290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5596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Каменный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Знаменский храм,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построенный</a:t>
            </a: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Я. А. Татищевым на правом берегу Знаменского оврага, считается одним из выдающихся памятников русской архитектуры XVIII века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 Принято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считать, что этот один из наиболее сложных и насыщенных «готической» декорацией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памятников, достоверно относится к творчеству В. И. Баженова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Храм Знамения Пресвятой Богородицы </a:t>
            </a:r>
            <a:endParaRPr lang="ru-RU" sz="3600" b="1" i="1" dirty="0" smtClean="0">
              <a:solidFill>
                <a:srgbClr val="00B050"/>
              </a:solidFill>
            </a:endParaRPr>
          </a:p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в </a:t>
            </a:r>
            <a:r>
              <a:rPr lang="ru-RU" sz="3600" b="1" i="1" dirty="0">
                <a:solidFill>
                  <a:srgbClr val="00B050"/>
                </a:solidFill>
              </a:rPr>
              <a:t>с. </a:t>
            </a:r>
            <a:r>
              <a:rPr lang="ru-RU" sz="3600" b="1" i="1" dirty="0" err="1">
                <a:solidFill>
                  <a:srgbClr val="00B050"/>
                </a:solidFill>
              </a:rPr>
              <a:t>Вешаловка</a:t>
            </a:r>
            <a:r>
              <a:rPr lang="ru-RU" sz="3600" b="1" i="1" dirty="0">
                <a:solidFill>
                  <a:srgbClr val="00B050"/>
                </a:solidFill>
              </a:rPr>
              <a:t> (1794</a:t>
            </a:r>
            <a:r>
              <a:rPr lang="ru-RU" sz="3600" b="1" i="1" dirty="0" smtClean="0">
                <a:solidFill>
                  <a:srgbClr val="00B050"/>
                </a:solidFill>
              </a:rPr>
              <a:t>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54" y="1233221"/>
            <a:ext cx="3800638" cy="48174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44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55962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algn="just"/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Свою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историю ЛОУНБ ведет с 11 октября 1918 года. Библиотека находилась в подчинении отдела народного образования Липецкого исполкома. В 1950-х годах в фонд библиотеки поступили уникальные издания из резервных фондов библиотек Москвы, Ленинграда, Центрального Черноземья, городов и районов Липецкой области. В 1963 году библиотека переехала в новое здание по адресу ул. Кузнечная, 2, где располагается и сегодня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Липецкая областная универсальная научная библиотека (1918</a:t>
            </a:r>
            <a:r>
              <a:rPr lang="ru-RU" sz="3600" b="1" i="1" dirty="0" smtClean="0">
                <a:solidFill>
                  <a:srgbClr val="00B050"/>
                </a:solidFill>
              </a:rPr>
              <a:t>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481" y="1653675"/>
            <a:ext cx="4610397" cy="3471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0893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</a:t>
            </a:r>
          </a:p>
          <a:p>
            <a:pPr algn="just"/>
            <a:r>
              <a:rPr lang="ru-RU" sz="2200" i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писатель, переводчик, лауреат Нобелевской премии. </a:t>
            </a: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автобиографии он писал: «Я происхожу из старинного дворянского рода, давшего России немало видных деятелей, как на поприще государственном, так и в области искусства, где особенно известны два поэта начала прошлого века: Анна Бунина и Василий Жуковский, один из корифеев русской литературы, сын Афанасия Бунина и пленной турчанки </a:t>
            </a:r>
            <a:r>
              <a:rPr lang="ru-RU" sz="28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Сальмы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Иван Алексеевич Бунин (1870-1953)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22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 descr="https://politika-v-rashke.ru/wp-content/uploads/2019/09/Ivan-Bun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460" y="1252021"/>
            <a:ext cx="3571127" cy="476150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10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970033" y="662722"/>
            <a:ext cx="7057016" cy="5414918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 школьных библиотек отмечается во многих странах ежегодно в четвертый понедельник октября, начиная с 1999 года по инициативе ЮНЕСКО.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целью стало привлечение внимания общества к состоянию, формированию и пополнению литературных запасов школьных библиотек. 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03475" y="134215"/>
            <a:ext cx="9788525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180975" algn="ctr"/>
            <a:r>
              <a:rPr lang="ru-RU" sz="3600" b="1" i="1" dirty="0" smtClean="0">
                <a:solidFill>
                  <a:srgbClr val="00B050"/>
                </a:solidFill>
              </a:rPr>
              <a:t>Международный день школьных библиотек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23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4" y="1481446"/>
            <a:ext cx="4673223" cy="418335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27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писатель, поэт, Андрей Белый (настоящее имя Борис Николаевич Бугаев) родился 26 октября 1880 года в Москве, в семье известного математика. Творчество Белого многообразно. Его литературный путь открыла в 1902 году «Симфония (2-я, драматическая)», потом через два года «Северная симфония (1-я, героическая)», сборник стихов «Золото в лазури». Он печатался в журналах «Мир искусства», «Новый путь», «Весы», «Золотое руно», «Перевал».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Андрей Белый (1880-1934)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26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410" name="Picture 2" descr="https://img-gorod.ru/upload/iblock/bd7/bd7060b7adbb79f6c4d067a7ea78124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701" y="1290513"/>
            <a:ext cx="3609218" cy="473284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27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rgbClr val="003366"/>
                </a:solidFill>
              </a:rPr>
              <a:t>	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Советский детский писатель, кинодраматург, Заслуженный деятель искусств России Владимир </a:t>
            </a:r>
            <a:r>
              <a:rPr lang="ru-RU" sz="2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Карпович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Железников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родился 26 октября 1925 года в Витебске, в семье пограничника. Став писателем, </a:t>
            </a:r>
            <a:r>
              <a:rPr lang="ru-RU" sz="2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Железников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посвятил свои произведения отношениям между людьми. Заслуженный деятель искусств Российской Федерации, кавалер ордена «За заслуги перед Отечеством» IV степени Владимир </a:t>
            </a:r>
            <a:r>
              <a:rPr lang="ru-RU" sz="2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Карпович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дважды удостоен Государственной премии СССР - за сценарии к полюбившемуся фильму «Чудак из 5-Б» и фильму «Чучело».</a:t>
            </a:r>
            <a:endParaRPr lang="ru-RU" sz="2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500" b="1" i="1" dirty="0" smtClean="0">
                <a:solidFill>
                  <a:srgbClr val="00B050"/>
                </a:solidFill>
              </a:rPr>
              <a:t>Владимир </a:t>
            </a:r>
            <a:r>
              <a:rPr lang="ru-RU" sz="3500" b="1" i="1" dirty="0" err="1" smtClean="0">
                <a:solidFill>
                  <a:srgbClr val="00B050"/>
                </a:solidFill>
              </a:rPr>
              <a:t>Карпович</a:t>
            </a:r>
            <a:r>
              <a:rPr lang="ru-RU" sz="3500" b="1" i="1" dirty="0" smtClean="0">
                <a:solidFill>
                  <a:srgbClr val="00B050"/>
                </a:solidFill>
              </a:rPr>
              <a:t> </a:t>
            </a:r>
            <a:r>
              <a:rPr lang="ru-RU" sz="3500" b="1" i="1" dirty="0" err="1" smtClean="0">
                <a:solidFill>
                  <a:srgbClr val="00B050"/>
                </a:solidFill>
              </a:rPr>
              <a:t>Железников</a:t>
            </a:r>
            <a:r>
              <a:rPr lang="ru-RU" sz="3500" b="1" i="1" dirty="0" smtClean="0">
                <a:solidFill>
                  <a:srgbClr val="00B050"/>
                </a:solidFill>
              </a:rPr>
              <a:t> (1925-2015)</a:t>
            </a:r>
            <a:endParaRPr lang="ru-RU" sz="35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26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4" name="Picture 2" descr="https://ruspekh.ru/images/articles/5869/2017-12-02-154_16855-5_616193.jpg"/>
          <p:cNvPicPr>
            <a:picLocks noChangeAspect="1" noChangeArrowheads="1"/>
          </p:cNvPicPr>
          <p:nvPr/>
        </p:nvPicPr>
        <p:blipFill>
          <a:blip r:embed="rId6"/>
          <a:srcRect l="10553" r="23618"/>
          <a:stretch>
            <a:fillRect/>
          </a:stretch>
        </p:blipFill>
        <p:spPr bwMode="auto">
          <a:xfrm>
            <a:off x="301214" y="1484555"/>
            <a:ext cx="4227755" cy="428154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27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rgbClr val="003366"/>
                </a:solidFill>
              </a:rPr>
              <a:t>	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октября в России отмечают День бабушек и дедушек. Для очень многих людей бабушки и дедушки – это неотъемлемая часть жизни. А детские годы и воспоминания невозможны без того, чтобы перед глазами не оказался образ доброй бабушки или доброго дедушки, которые многое прощали быстрее папы с мамой, на многое смотрели проще, и оттого время, проводившееся вместе с ними, казалось более беззаботным.</a:t>
            </a:r>
            <a:endParaRPr lang="ru-RU" sz="2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500" b="1" i="1" dirty="0" smtClean="0">
                <a:solidFill>
                  <a:srgbClr val="00B050"/>
                </a:solidFill>
              </a:rPr>
              <a:t>День бабушек и дедушек в России</a:t>
            </a:r>
            <a:endParaRPr lang="ru-RU" sz="35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0" name="Picture 4" descr="https://profile.ru/wp-content/uploads/2019/09/deficit-vnukov-babushka-dedushka-vnuchka-1200x676.jpg"/>
          <p:cNvPicPr>
            <a:picLocks noChangeAspect="1" noChangeArrowheads="1"/>
          </p:cNvPicPr>
          <p:nvPr/>
        </p:nvPicPr>
        <p:blipFill>
          <a:blip r:embed="rId6"/>
          <a:srcRect l="16447" r="17574"/>
          <a:stretch>
            <a:fillRect/>
          </a:stretch>
        </p:blipFill>
        <p:spPr bwMode="auto">
          <a:xfrm>
            <a:off x="149469" y="1524566"/>
            <a:ext cx="4476319" cy="382198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27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rgbClr val="003366"/>
                </a:solidFill>
              </a:rPr>
              <a:t>	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памяти жертв политических репрессий установлен Постановлением Верховного Совета РСФСР и ежегодно отмечается в России 30 октября. Дата для установления данного памятного Дня была выбрана в память о голодовке узников лагерей, начавшейся 30 октября 1974 года в Мордовии, которую политзаключенные объявили в знак протеста против политических репрессий в СССР и против бесчеловечного обращения с заключенными в тюрьмах и лагерях.</a:t>
            </a:r>
          </a:p>
          <a:p>
            <a:pPr algn="just"/>
            <a:endParaRPr lang="ru-RU" sz="2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500" b="1" i="1" dirty="0" smtClean="0">
                <a:solidFill>
                  <a:srgbClr val="00B050"/>
                </a:solidFill>
              </a:rPr>
              <a:t>День памяти жертв политических репрессий в России</a:t>
            </a:r>
            <a:endParaRPr lang="ru-RU" sz="35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30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2" name="Picture 6" descr="В Липецкой области открыли памятник жертвам политических репрессий"/>
          <p:cNvPicPr>
            <a:picLocks noChangeAspect="1" noChangeArrowheads="1"/>
          </p:cNvPicPr>
          <p:nvPr/>
        </p:nvPicPr>
        <p:blipFill>
          <a:blip r:embed="rId6"/>
          <a:srcRect l="6616" r="4971"/>
          <a:stretch>
            <a:fillRect/>
          </a:stretch>
        </p:blipFill>
        <p:spPr bwMode="auto">
          <a:xfrm>
            <a:off x="150607" y="1619632"/>
            <a:ext cx="4496697" cy="3878083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27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i="1" dirty="0">
                <a:solidFill>
                  <a:srgbClr val="003366"/>
                </a:solidFill>
              </a:rPr>
              <a:t> </a:t>
            </a:r>
            <a:r>
              <a:rPr lang="ru-RU" sz="2400" i="1" dirty="0" smtClean="0">
                <a:solidFill>
                  <a:srgbClr val="003366"/>
                </a:solidFill>
              </a:rPr>
              <a:t>   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31 октября, начиная с 2014 года, отмечается Всемирный день городов, который был установлен резолюцией Генеральной Ассамблеи ООН в декабре 2013 года. Общей темой проведения Всемирного дня городов служит девиз: «Лучше город – лучше жизнь». Мероприятия, проводимые в этот день, посвящены лучшему опыту городского развития или отдельным проблемам, которые связанны с урбанизацией. 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500" b="1" i="1" dirty="0" smtClean="0">
                <a:solidFill>
                  <a:srgbClr val="00B050"/>
                </a:solidFill>
              </a:rPr>
              <a:t>Всемирный день городов</a:t>
            </a:r>
            <a:endParaRPr lang="ru-RU" sz="35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31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/>
          <a:srcRect l="19806" t="3792" r="22767" b="12905"/>
          <a:stretch/>
        </p:blipFill>
        <p:spPr>
          <a:xfrm>
            <a:off x="300322" y="1466915"/>
            <a:ext cx="4428797" cy="434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70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История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создания колледжа уходит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корнями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прошлого столетия, когда впервые стали появляться и развиваться школы ФЗО. </a:t>
            </a:r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Особенность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этих лет ‒ превращение школ ФЗО в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пополнения заводов и фабрик квалифицированными рабочими,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заменивших рабочих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ушедших на фронт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500" b="1" i="1" dirty="0">
                <a:solidFill>
                  <a:srgbClr val="00B050"/>
                </a:solidFill>
              </a:rPr>
              <a:t>Липецкий колледж транспорта </a:t>
            </a:r>
            <a:endParaRPr lang="ru-RU" sz="3500" b="1" i="1" dirty="0" smtClean="0">
              <a:solidFill>
                <a:srgbClr val="00B050"/>
              </a:solidFill>
            </a:endParaRPr>
          </a:p>
          <a:p>
            <a:pPr indent="457200" algn="ctr"/>
            <a:r>
              <a:rPr lang="ru-RU" sz="3500" b="1" i="1" dirty="0" smtClean="0">
                <a:solidFill>
                  <a:srgbClr val="00B050"/>
                </a:solidFill>
              </a:rPr>
              <a:t>и </a:t>
            </a:r>
            <a:r>
              <a:rPr lang="ru-RU" sz="3500" b="1" i="1" dirty="0">
                <a:solidFill>
                  <a:srgbClr val="00B050"/>
                </a:solidFill>
              </a:rPr>
              <a:t>дорожного хозяйства (1943</a:t>
            </a:r>
            <a:r>
              <a:rPr lang="ru-RU" sz="3500" b="1" i="1" dirty="0" smtClean="0">
                <a:solidFill>
                  <a:srgbClr val="00B050"/>
                </a:solidFill>
              </a:rPr>
              <a:t>)</a:t>
            </a:r>
            <a:endParaRPr lang="ru-RU" sz="35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3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17001"/>
          <a:stretch/>
        </p:blipFill>
        <p:spPr>
          <a:xfrm>
            <a:off x="134092" y="2377059"/>
            <a:ext cx="4688844" cy="2259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5771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</a:t>
            </a:r>
            <a:r>
              <a:rPr lang="en-US" sz="900" i="1" dirty="0">
                <a:solidFill>
                  <a:srgbClr val="00B050"/>
                </a:solidFill>
              </a:rPr>
              <a:t>: </a:t>
            </a:r>
            <a:r>
              <a:rPr lang="en-US" sz="900" dirty="0" smtClean="0">
                <a:hlinkClick r:id="rId4"/>
              </a:rPr>
              <a:t>biblioteka.iro@mail.ru</a:t>
            </a:r>
            <a:endParaRPr lang="en-US" sz="900" dirty="0" smtClean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1" y="950041"/>
            <a:ext cx="7302500" cy="5113768"/>
          </a:xfrm>
          <a:prstGeom prst="roundRect">
            <a:avLst>
              <a:gd name="adj" fmla="val 1055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октября во всем мире отмечается Международный день пожилых людей. </a:t>
            </a:r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Праздник  создан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целью, чтобы дети вспомнили о своих родителях и родственниках, проявили вежливость и участие к соседям и просто в очередной раз протянули руку помощи тем, кто часто стесняется ее попросить. 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Международный день пожилых </a:t>
            </a:r>
            <a:r>
              <a:rPr lang="ru-RU" sz="3600" b="1" i="1" dirty="0" smtClean="0">
                <a:solidFill>
                  <a:srgbClr val="00B050"/>
                </a:solidFill>
              </a:rPr>
              <a:t>людей 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649760" y="950041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28" y="1377037"/>
            <a:ext cx="4842430" cy="405055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540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76800" y="977266"/>
            <a:ext cx="7137549" cy="4965568"/>
          </a:xfrm>
          <a:prstGeom prst="roundRect">
            <a:avLst>
              <a:gd name="adj" fmla="val 804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Международный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социального педагога является сравнительно молодым праздником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Впервые его отметили в 2009 г. </a:t>
            </a:r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На XVII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Международной конференции социальных педагогов в столице Дании было предложено установить такое событие, и все 44 страны-участницы поддержали эту идею. 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Международный день социального </a:t>
            </a:r>
            <a:r>
              <a:rPr lang="ru-RU" sz="3600" b="1" i="1" dirty="0" smtClean="0">
                <a:solidFill>
                  <a:srgbClr val="00B050"/>
                </a:solidFill>
              </a:rPr>
              <a:t>педагога 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649760" y="950041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88" y="1293591"/>
            <a:ext cx="4763862" cy="47638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888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855855"/>
            <a:ext cx="7137549" cy="4237289"/>
          </a:xfrm>
          <a:prstGeom prst="roundRect">
            <a:avLst>
              <a:gd name="adj" fmla="val 1055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Классическая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мужская гимназия в г.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Ельце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открыта на пожертвования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Самуила Полякова,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известного предпринимателя, «железнодорожного короля России».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Здесь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учились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такие 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известные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люди: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лауреат Нобелевской премии И. А. Бунин (1881-1886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писатель 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М. Пришвин (1882-1888), философ С. Н. Булгаков (1888-1890)., первый народный комиссар здравоохранения СССР Н. А.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Семашко.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Классическая мужская гимназия в г. </a:t>
            </a:r>
            <a:r>
              <a:rPr lang="ru-RU" sz="3600" b="1" i="1" dirty="0" smtClean="0">
                <a:solidFill>
                  <a:srgbClr val="00B050"/>
                </a:solidFill>
              </a:rPr>
              <a:t>Ельце 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649760" y="950041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457" y="1545020"/>
            <a:ext cx="4722114" cy="35264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7385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950041"/>
            <a:ext cx="7137549" cy="5143103"/>
          </a:xfrm>
          <a:prstGeom prst="roundRect">
            <a:avLst>
              <a:gd name="adj" fmla="val 1055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Сергей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Есенин – известный русский поэт, лирик, яркий представитель крестьянской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поэзии.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Поэзию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Есенина знают и любят во всем мире. Он один из величайших поэтов, подаренных нам Серебряным веком, жизнь которого оборвалась на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взлете.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Сергей Есенин (03.10.1895-25.12.1925</a:t>
            </a:r>
            <a:r>
              <a:rPr lang="ru-RU" sz="3600" b="1" i="1" dirty="0" smtClean="0">
                <a:solidFill>
                  <a:srgbClr val="00B050"/>
                </a:solidFill>
              </a:rPr>
              <a:t>)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649760" y="950041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3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561" y="1566369"/>
            <a:ext cx="4707906" cy="397413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6473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1055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День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 впервые был учрежден указом президиума Верховного Совета СССР от 29 сентября 1965 года. Его отмечали в первое воскресенье октября. С 1994 года Россия справляет праздник 5 октября, в соответствии с Указом Президента Российской Федерации Б. Ельцина от 3 октября 1994 года № 1961.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учителя в </a:t>
            </a:r>
            <a:r>
              <a:rPr lang="ru-RU" sz="3600" b="1" i="1" dirty="0" smtClean="0">
                <a:solidFill>
                  <a:srgbClr val="00B050"/>
                </a:solidFill>
              </a:rPr>
              <a:t>России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649760" y="950041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5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6" y="1662843"/>
            <a:ext cx="4635762" cy="377327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3791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</a:t>
            </a:r>
            <a:r>
              <a:rPr lang="en-US" sz="900" i="1" dirty="0" err="1" smtClean="0">
                <a:solidFill>
                  <a:srgbClr val="00B050"/>
                </a:solidFill>
              </a:rPr>
              <a:t>mail:</a:t>
            </a:r>
            <a:r>
              <a:rPr lang="en-US" sz="900" dirty="0" err="1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en-US" sz="900" i="1" dirty="0" smtClean="0">
                <a:solidFill>
                  <a:srgbClr val="00B050"/>
                </a:solidFill>
              </a:rPr>
              <a:t> </a:t>
            </a: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1055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А. Бунин писал, что «он принадлежал к тем важнейшим оплотам России, что, по слову летописцев, первые вдыхали бурю, пыль и хлад из-под грозных азиатских туч, то и дело заходивших над нею, первые видели зарево страшных ночных и дневных пожарищ ими </a:t>
            </a:r>
            <a:r>
              <a:rPr lang="ru-RU" sz="28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запаляемых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первыми давали знак Москве о грядущей беде и первыми ложились костьми за нее».</a:t>
            </a: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Елец - город воинской </a:t>
            </a:r>
            <a:r>
              <a:rPr lang="ru-RU" sz="3600" b="1" i="1" dirty="0" smtClean="0">
                <a:solidFill>
                  <a:srgbClr val="00B050"/>
                </a:solidFill>
              </a:rPr>
              <a:t>славы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5649760" y="950041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14" y="1289428"/>
            <a:ext cx="3835451" cy="466848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925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Знаменитая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поэтесса, прозаик, переводчик, которая своим творчеством оставила яркий след в литературе XX века. </a:t>
            </a:r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Будущая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поэтесса родилась в интеллигентной семье, что дало толчок для развития её таланта. Она рано начала читать, уже в 6 лет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писала стихи.</a:t>
            </a:r>
          </a:p>
          <a:p>
            <a:pPr algn="just"/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Здесь я не нужна, там —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невозможна.»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Марина Ивановна Цветаева (1892–1941 гг.)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394" y="1256348"/>
            <a:ext cx="3968930" cy="48133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2024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Телефон:+7(4742)32-94-78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</a:t>
            </a:r>
            <a:r>
              <a:rPr lang="en-US" sz="900" dirty="0">
                <a:hlinkClick r:id="rId4"/>
              </a:rPr>
              <a:t>biblioteka.iro@mail.ru</a:t>
            </a:r>
            <a:endParaRPr lang="en-US" sz="900" dirty="0"/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 http://www.iom48.ru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37549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 этот день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всей стране отмечается Всероссийский день чтения, призванный вернуть России статус самой читающей страны, привлечь всеобщее внимание к пропаганде чтения и любви к книгам. </a:t>
            </a:r>
            <a:endParaRPr lang="ru-RU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Впервые </a:t>
            </a:r>
            <a:r>
              <a:rPr lang="ru-RU" sz="28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 стали отмечать в 2007 году, после принятия Национальная программа чтения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478514" y="134215"/>
            <a:ext cx="9637286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Всероссийский день </a:t>
            </a:r>
            <a:r>
              <a:rPr lang="ru-RU" sz="3600" b="1" i="1" dirty="0" smtClean="0">
                <a:solidFill>
                  <a:srgbClr val="00B050"/>
                </a:solidFill>
              </a:rPr>
              <a:t>чтения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9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октября</a:t>
              </a:r>
              <a:endParaRPr lang="ru-RU" sz="9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46" y="1263475"/>
            <a:ext cx="4625732" cy="472666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7778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!!!_iroinfo_(upgrade)</Template>
  <TotalTime>1913</TotalTime>
  <Words>1688</Words>
  <Application>Microsoft Office PowerPoint</Application>
  <PresentationFormat>Широкоэкранный</PresentationFormat>
  <Paragraphs>193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Blade Runner Movie Font</vt:lpstr>
      <vt:lpstr>Bookman Old Style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 ИРО</dc:creator>
  <cp:lastModifiedBy>Библиотека ИРО</cp:lastModifiedBy>
  <cp:revision>185</cp:revision>
  <dcterms:created xsi:type="dcterms:W3CDTF">2018-10-26T12:10:18Z</dcterms:created>
  <dcterms:modified xsi:type="dcterms:W3CDTF">2023-10-09T14:06:23Z</dcterms:modified>
</cp:coreProperties>
</file>