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</p:sldMasterIdLst>
  <p:notesMasterIdLst>
    <p:notesMasterId r:id="rId33"/>
  </p:notesMasterIdLst>
  <p:sldIdLst>
    <p:sldId id="256" r:id="rId3"/>
    <p:sldId id="302" r:id="rId4"/>
    <p:sldId id="274" r:id="rId5"/>
    <p:sldId id="278" r:id="rId6"/>
    <p:sldId id="279" r:id="rId7"/>
    <p:sldId id="285" r:id="rId8"/>
    <p:sldId id="286" r:id="rId9"/>
    <p:sldId id="288" r:id="rId10"/>
    <p:sldId id="287" r:id="rId11"/>
    <p:sldId id="335" r:id="rId12"/>
    <p:sldId id="330" r:id="rId13"/>
    <p:sldId id="320" r:id="rId14"/>
    <p:sldId id="327" r:id="rId15"/>
    <p:sldId id="336" r:id="rId16"/>
    <p:sldId id="323" r:id="rId17"/>
    <p:sldId id="321" r:id="rId18"/>
    <p:sldId id="325" r:id="rId19"/>
    <p:sldId id="324" r:id="rId20"/>
    <p:sldId id="326" r:id="rId21"/>
    <p:sldId id="291" r:id="rId22"/>
    <p:sldId id="303" r:id="rId23"/>
    <p:sldId id="307" r:id="rId24"/>
    <p:sldId id="309" r:id="rId25"/>
    <p:sldId id="310" r:id="rId26"/>
    <p:sldId id="331" r:id="rId27"/>
    <p:sldId id="332" r:id="rId28"/>
    <p:sldId id="334" r:id="rId29"/>
    <p:sldId id="329" r:id="rId30"/>
    <p:sldId id="317" r:id="rId31"/>
    <p:sldId id="318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 autoAdjust="0"/>
    <p:restoredTop sz="94660"/>
  </p:normalViewPr>
  <p:slideViewPr>
    <p:cSldViewPr>
      <p:cViewPr>
        <p:scale>
          <a:sx n="71" d="100"/>
          <a:sy n="71" d="100"/>
        </p:scale>
        <p:origin x="207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8A42F-F033-41B6-A7B0-4B72D1573CC2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1591-FF67-4C82-8841-5C2E34FDF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36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3CC4BBC-601D-428A-83EC-09A24E6858B7}" type="slidenum">
              <a:rPr lang="ru-RU" smtClean="0">
                <a:latin typeface="Arial" pitchFamily="34" charset="0"/>
              </a:rPr>
              <a:pPr eaLnBrk="1" hangingPunct="1"/>
              <a:t>9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Начиная с 2006 года, число жителей уменьшилось на 23 тыс.чел. или 2,0%, что явилось определяющим фактором снижения численности трудовых ресурсов.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3547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2469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20DE-A46C-44F5-B823-8BFFB80177A5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04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F953-7113-4F01-9E3B-ABA0ACCDA3B8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0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E513-8E45-4545-9DDF-594EFFF9443D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0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5C47-AEB3-416C-991A-CF53E25F5FAC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08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EF91-2180-414A-9C53-A5EA01E80406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098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9E87-D647-45DB-88A5-50DCC08E4BCA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21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32B6-2AC8-4A54-98F2-4FCF29F1FBAA}" type="datetime1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85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3B44-B29B-4099-BD34-94E7A99E190B}" type="datetime1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70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FC6E-5E46-4FFD-ADDC-83A3E79DE39E}" type="datetime1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303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FB31-2F55-4C47-B168-E211F59FA601}" type="datetime1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69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1FB7-56B5-4186-A355-558717010003}" type="datetime1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16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F99B-77BF-4169-89A7-3C8FC83A9F69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43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DF62-E19D-4746-BCD1-FE874945D35F}" type="datetime1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92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7C83-9383-4222-891E-07B26CC08848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15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7836-3DF4-4923-A4B3-EDB94785AC2C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95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C080-D9D7-4BF5-B771-DAD9BB2B9FBB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17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261F-5329-4900-897F-69D880747072}" type="datetime1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35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2503-AC96-4BC4-9CD2-67C397DF84C4}" type="datetime1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31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B451-15CC-432A-91A9-AA009157F101}" type="datetime1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2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453E-30A3-4BAF-97C6-8939B9E11F0D}" type="datetime1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27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1368-6E25-4EF5-AF35-3F9353E40F54}" type="datetime1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0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4892-21E1-4D23-BC4E-CFE8DA94201B}" type="datetime1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9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BB84E-9F21-402C-9D15-4B57D3ED58DB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5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B60DC-1D16-4EFD-BB0C-51D679ED4EFD}" type="datetime1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3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702746" y="4820212"/>
            <a:ext cx="2376264" cy="360041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6000" b="1" i="1" dirty="0">
                <a:solidFill>
                  <a:srgbClr val="C00000"/>
                </a:solidFill>
              </a:rPr>
              <a:t/>
            </a:r>
            <a:br>
              <a:rPr lang="ru-RU" altLang="ru-RU" sz="6000" b="1" i="1" dirty="0">
                <a:solidFill>
                  <a:srgbClr val="C00000"/>
                </a:solidFill>
              </a:rPr>
            </a:br>
            <a:r>
              <a:rPr lang="ru-RU" altLang="ru-RU" sz="6000" b="1" i="1" dirty="0">
                <a:solidFill>
                  <a:srgbClr val="C00000"/>
                </a:solidFill>
              </a:rPr>
              <a:t>70 лет </a:t>
            </a:r>
          </a:p>
        </p:txBody>
      </p:sp>
      <p:sp>
        <p:nvSpPr>
          <p:cNvPr id="6" name="Кольцо 5"/>
          <p:cNvSpPr/>
          <p:nvPr/>
        </p:nvSpPr>
        <p:spPr bwMode="auto">
          <a:xfrm>
            <a:off x="-2387036" y="3810204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Кольцо 6"/>
          <p:cNvSpPr/>
          <p:nvPr/>
        </p:nvSpPr>
        <p:spPr bwMode="auto">
          <a:xfrm>
            <a:off x="-1067736" y="-4338121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" name="Кольцо 8"/>
          <p:cNvSpPr/>
          <p:nvPr/>
        </p:nvSpPr>
        <p:spPr bwMode="auto">
          <a:xfrm>
            <a:off x="6702458" y="-1415787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6902" y="3068960"/>
            <a:ext cx="7021380" cy="2736304"/>
          </a:xfrm>
        </p:spPr>
        <p:txBody>
          <a:bodyPr rtlCol="0">
            <a:no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ru-RU" sz="60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Краеведческие особенности</a:t>
            </a:r>
          </a:p>
          <a:p>
            <a:pPr algn="l">
              <a:lnSpc>
                <a:spcPct val="100000"/>
              </a:lnSpc>
              <a:defRPr/>
            </a:pPr>
            <a:r>
              <a:rPr lang="ru-RU" sz="60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Липецкого края</a:t>
            </a:r>
            <a:endParaRPr lang="ru-RU" sz="60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2" descr="https://cdn.culture.ru/images/dc641526-11b5-5b0e-9ac1-36cbb4573838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3" t="6763" r="9440" b="4655"/>
          <a:stretch/>
        </p:blipFill>
        <p:spPr bwMode="auto">
          <a:xfrm>
            <a:off x="6702458" y="481552"/>
            <a:ext cx="5194959" cy="517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188640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ольцо 13"/>
          <p:cNvSpPr/>
          <p:nvPr/>
        </p:nvSpPr>
        <p:spPr bwMode="auto">
          <a:xfrm>
            <a:off x="-2350389" y="3810204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Кольцо 14"/>
          <p:cNvSpPr/>
          <p:nvPr/>
        </p:nvSpPr>
        <p:spPr bwMode="auto">
          <a:xfrm>
            <a:off x="-1031089" y="-4338121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6" name="Кольцо 15"/>
          <p:cNvSpPr/>
          <p:nvPr/>
        </p:nvSpPr>
        <p:spPr bwMode="auto">
          <a:xfrm>
            <a:off x="6455006" y="-607193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43" name="Google Shape;443;p50"/>
          <p:cNvSpPr txBox="1">
            <a:spLocks noGrp="1"/>
          </p:cNvSpPr>
          <p:nvPr>
            <p:ph type="title"/>
          </p:nvPr>
        </p:nvSpPr>
        <p:spPr>
          <a:xfrm>
            <a:off x="2135560" y="172109"/>
            <a:ext cx="8229600" cy="7647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ts val="6600"/>
            </a:pPr>
            <a:r>
              <a:rPr lang="en-US" sz="6600" b="1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ru-RU" b="1" i="1" u="none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Славные имена земли Липецкой</a:t>
            </a:r>
            <a:endParaRPr dirty="0"/>
          </a:p>
        </p:txBody>
      </p:sp>
      <p:sp>
        <p:nvSpPr>
          <p:cNvPr id="449" name="Google Shape;449;p50"/>
          <p:cNvSpPr txBox="1">
            <a:spLocks noGrp="1"/>
          </p:cNvSpPr>
          <p:nvPr>
            <p:ph type="body" idx="2"/>
          </p:nvPr>
        </p:nvSpPr>
        <p:spPr>
          <a:xfrm>
            <a:off x="3208975" y="1412777"/>
            <a:ext cx="6134824" cy="4320479"/>
          </a:xfrm>
          <a:prstGeom prst="rect">
            <a:avLst/>
          </a:prstGeom>
          <a:solidFill>
            <a:srgbClr val="F2F2F2">
              <a:alpha val="50196"/>
            </a:srgbClr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ru-RU" sz="2000" i="1" dirty="0" smtClean="0">
                <a:latin typeface="Bookman Old Style" panose="02050604050505020204" pitchFamily="18" charset="0"/>
              </a:rPr>
              <a:t>Широко </a:t>
            </a:r>
            <a:r>
              <a:rPr lang="ru-RU" sz="2000" i="1" dirty="0">
                <a:latin typeface="Bookman Old Style" panose="02050604050505020204" pitchFamily="18" charset="0"/>
              </a:rPr>
              <a:t>известны стране народный художник РСФСР </a:t>
            </a:r>
            <a:r>
              <a:rPr lang="ru-RU" sz="2000" b="1" i="1" dirty="0">
                <a:latin typeface="Bookman Old Style" panose="02050604050505020204" pitchFamily="18" charset="0"/>
              </a:rPr>
              <a:t>Виктор Сорокин</a:t>
            </a:r>
            <a:r>
              <a:rPr lang="ru-RU" sz="2000" i="1" dirty="0">
                <a:latin typeface="Bookman Old Style" panose="02050604050505020204" pitchFamily="18" charset="0"/>
              </a:rPr>
              <a:t>, народный художник РФ, скульптор </a:t>
            </a:r>
            <a:r>
              <a:rPr lang="ru-RU" sz="2000" b="1" i="1" dirty="0">
                <a:latin typeface="Bookman Old Style" panose="02050604050505020204" pitchFamily="18" charset="0"/>
              </a:rPr>
              <a:t>Александр Вагнер</a:t>
            </a:r>
            <a:r>
              <a:rPr lang="ru-RU" sz="2000" i="1" dirty="0">
                <a:latin typeface="Bookman Old Style" panose="02050604050505020204" pitchFamily="18" charset="0"/>
              </a:rPr>
              <a:t>;</a:t>
            </a:r>
          </a:p>
          <a:p>
            <a:pPr>
              <a:spcAft>
                <a:spcPts val="1200"/>
              </a:spcAft>
            </a:pPr>
            <a:r>
              <a:rPr lang="ru-RU" sz="2000" i="1" dirty="0">
                <a:latin typeface="Bookman Old Style" panose="02050604050505020204" pitchFamily="18" charset="0"/>
              </a:rPr>
              <a:t>заслуженный военный летчик Пешков Олег Анатольевич, российский военный лётчик, подполковник, Герой РФ;</a:t>
            </a:r>
          </a:p>
          <a:p>
            <a:pPr>
              <a:spcAft>
                <a:spcPts val="1200"/>
              </a:spcAft>
            </a:pPr>
            <a:r>
              <a:rPr lang="ru-RU" sz="2000" i="1" dirty="0">
                <a:latin typeface="Bookman Old Style" panose="02050604050505020204" pitchFamily="18" charset="0"/>
              </a:rPr>
              <a:t>заслуженный мастер спорта и двукратный чемпион мира по плаванию </a:t>
            </a:r>
            <a:r>
              <a:rPr lang="ru-RU" sz="2000" b="1" i="1" u="sng" dirty="0">
                <a:latin typeface="Bookman Old Style" panose="02050604050505020204" pitchFamily="18" charset="0"/>
              </a:rPr>
              <a:t>Владимир </a:t>
            </a:r>
            <a:r>
              <a:rPr lang="ru-RU" sz="2000" b="1" i="1" u="sng" dirty="0" err="1">
                <a:latin typeface="Bookman Old Style" panose="02050604050505020204" pitchFamily="18" charset="0"/>
              </a:rPr>
              <a:t>Дятчин</a:t>
            </a:r>
            <a:r>
              <a:rPr lang="ru-RU" sz="2000" i="1" u="sng" dirty="0">
                <a:latin typeface="Bookman Old Style" panose="02050604050505020204" pitchFamily="18" charset="0"/>
              </a:rPr>
              <a:t>, зас</a:t>
            </a:r>
            <a:r>
              <a:rPr lang="ru-RU" sz="2000" i="1" dirty="0">
                <a:latin typeface="Bookman Old Style" panose="02050604050505020204" pitchFamily="18" charset="0"/>
              </a:rPr>
              <a:t>луженный мастер спорта и серебряный призер чемпионата мира </a:t>
            </a:r>
            <a:r>
              <a:rPr lang="ru-RU" sz="2000" b="1" i="1" dirty="0">
                <a:latin typeface="Bookman Old Style" panose="02050604050505020204" pitchFamily="18" charset="0"/>
              </a:rPr>
              <a:t>Ксения Рыжова.</a:t>
            </a:r>
            <a:endParaRPr lang="ru-RU" sz="2000" i="1" dirty="0">
              <a:latin typeface="Bookman Old Style" panose="02050604050505020204" pitchFamily="18" charset="0"/>
            </a:endParaRPr>
          </a:p>
          <a:p>
            <a:pPr algn="ctr">
              <a:spcBef>
                <a:spcPts val="0"/>
              </a:spcBef>
              <a:buClr>
                <a:schemeClr val="dk1"/>
              </a:buClr>
              <a:buSzPts val="2200"/>
              <a:buNone/>
            </a:pPr>
            <a:endParaRPr sz="2200" i="1" dirty="0">
              <a:solidFill>
                <a:schemeClr val="dk1"/>
              </a:solidFill>
              <a:latin typeface="Bookman Old Style" panose="02050604050505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3478" y="5447043"/>
            <a:ext cx="1857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Водопьянов</a:t>
            </a:r>
            <a:r>
              <a:rPr lang="ru-RU" sz="14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 Михаил Васильевич </a:t>
            </a:r>
            <a:r>
              <a:rPr lang="ru-RU" sz="1400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(</a:t>
            </a:r>
            <a:r>
              <a:rPr lang="ru-RU" sz="14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1899-1980)</a:t>
            </a:r>
          </a:p>
        </p:txBody>
      </p:sp>
      <p:pic>
        <p:nvPicPr>
          <p:cNvPr id="7174" name="Picture 6" descr="https://upload.wikimedia.org/wikipedia/ru/c/ce/Vodopyanov_M_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66" y="3299723"/>
            <a:ext cx="1576035" cy="208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8809" y="2348228"/>
            <a:ext cx="14468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C0000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Пешков</a:t>
            </a:r>
            <a:r>
              <a:rPr lang="ru-RU" sz="1400" i="1" dirty="0">
                <a:solidFill>
                  <a:srgbClr val="C0000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Олег Анатольевич</a:t>
            </a:r>
          </a:p>
          <a:p>
            <a:r>
              <a:rPr lang="ru-RU" sz="1400" i="1" dirty="0">
                <a:solidFill>
                  <a:srgbClr val="C0000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(1970-2015) </a:t>
            </a:r>
          </a:p>
        </p:txBody>
      </p:sp>
      <p:pic>
        <p:nvPicPr>
          <p:cNvPr id="2050" name="Picture 2" descr="https://rossaprimavera.ru/static/files/78a140e1b9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8" t="1008" r="30002" b="3372"/>
          <a:stretch/>
        </p:blipFill>
        <p:spPr bwMode="auto">
          <a:xfrm>
            <a:off x="993126" y="185130"/>
            <a:ext cx="1584176" cy="206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a/af/%D0%92%D0%B8%D0%BA%D1%82%D0%BE%D1%80_%D0%A1%D0%BE%D1%80%D0%BE%D0%BA%D0%B8%D0%BD_3.jpg/220px-%D0%92%D0%B8%D0%BA%D1%82%D0%BE%D1%80_%D0%A1%D0%BE%D1%80%D0%BE%D0%BA%D0%B8%D0%BD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8" y="188640"/>
            <a:ext cx="1657119" cy="22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949998" y="2396331"/>
            <a:ext cx="1221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Сорокин</a:t>
            </a:r>
          </a:p>
          <a:p>
            <a:r>
              <a:rPr lang="ru-RU" sz="14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Виктор </a:t>
            </a:r>
          </a:p>
          <a:p>
            <a:r>
              <a:rPr lang="ru-RU" sz="14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Семёнович</a:t>
            </a:r>
          </a:p>
          <a:p>
            <a:r>
              <a:rPr lang="ru-RU" sz="14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(</a:t>
            </a:r>
            <a:r>
              <a:rPr lang="ru-RU" sz="1400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1912-2001)</a:t>
            </a:r>
            <a:endParaRPr lang="ru-RU" sz="1400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3015" y="5643702"/>
            <a:ext cx="11015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Дятчин</a:t>
            </a:r>
            <a:endParaRPr lang="ru-RU" sz="14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r>
              <a:rPr lang="ru-RU" sz="14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Владимир</a:t>
            </a:r>
          </a:p>
          <a:p>
            <a:r>
              <a:rPr lang="ru-RU" sz="14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(1982)  </a:t>
            </a:r>
          </a:p>
        </p:txBody>
      </p:sp>
      <p:pic>
        <p:nvPicPr>
          <p:cNvPr id="2054" name="Picture 6" descr="https://avatars.dzeninfra.ru/get-zen_doc/1679483/pub_5da73f5b2f1e4466edaa0757_5da73f8843fdc000ae62fd5c/scale_24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015" y="3440574"/>
            <a:ext cx="1573902" cy="210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Кольцо 11"/>
          <p:cNvSpPr/>
          <p:nvPr/>
        </p:nvSpPr>
        <p:spPr bwMode="auto">
          <a:xfrm>
            <a:off x="-2350389" y="3810204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3" name="Кольцо 12"/>
          <p:cNvSpPr/>
          <p:nvPr/>
        </p:nvSpPr>
        <p:spPr bwMode="auto">
          <a:xfrm>
            <a:off x="-1031089" y="-4338121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Кольцо 14"/>
          <p:cNvSpPr/>
          <p:nvPr/>
        </p:nvSpPr>
        <p:spPr bwMode="auto">
          <a:xfrm>
            <a:off x="6455006" y="-607193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442" name="Google Shape;442;p50" descr="Prishvin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224" y="2110041"/>
            <a:ext cx="1728787" cy="203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50" descr="i.jpg"/>
          <p:cNvPicPr preferRelativeResize="0">
            <a:picLocks noGrp="1"/>
          </p:cNvPicPr>
          <p:nvPr>
            <p:ph sz="half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35360" y="190172"/>
            <a:ext cx="1738651" cy="173207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50"/>
          <p:cNvSpPr txBox="1">
            <a:spLocks noGrp="1"/>
          </p:cNvSpPr>
          <p:nvPr>
            <p:ph sz="half" idx="2"/>
          </p:nvPr>
        </p:nvSpPr>
        <p:spPr>
          <a:xfrm>
            <a:off x="2364437" y="1011817"/>
            <a:ext cx="7663850" cy="4374290"/>
          </a:xfrm>
          <a:prstGeom prst="rect">
            <a:avLst/>
          </a:prstGeom>
          <a:solidFill>
            <a:srgbClr val="F2F2F2">
              <a:alpha val="50196"/>
            </a:srgbClr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200"/>
              <a:buNone/>
            </a:pPr>
            <a:r>
              <a:rPr lang="en-US" sz="2000" i="1" dirty="0" err="1" smtClean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Мы</a:t>
            </a:r>
            <a:r>
              <a:rPr lang="en-US" sz="2000" i="1" dirty="0" smtClean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гордимся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нашими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земляками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чьи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имена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вписаны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</a:t>
            </a:r>
            <a:endParaRPr lang="ru-RU" sz="2000" i="1" dirty="0" smtClean="0">
              <a:latin typeface="Bookman Old Style" panose="02050604050505020204" pitchFamily="18" charset="0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200"/>
              <a:buNone/>
            </a:pPr>
            <a:r>
              <a:rPr lang="en-US" sz="2000" i="1" dirty="0" smtClean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историю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России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. </a:t>
            </a:r>
            <a:endParaRPr lang="ru-RU" sz="2000" i="1" dirty="0" smtClean="0">
              <a:latin typeface="Bookman Old Style" panose="02050604050505020204" pitchFamily="18" charset="0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200"/>
              <a:buNone/>
            </a:pPr>
            <a:r>
              <a:rPr lang="en-US" sz="2000" i="1" dirty="0" err="1" smtClean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Среди</a:t>
            </a:r>
            <a:r>
              <a:rPr lang="en-US" sz="2000" i="1" dirty="0" smtClean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них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нобелевские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лауреаты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—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писатель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</a:t>
            </a:r>
            <a:endParaRPr lang="ru-RU" sz="2000" i="1" dirty="0" smtClean="0">
              <a:latin typeface="Bookman Old Style" panose="02050604050505020204" pitchFamily="18" charset="0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200"/>
              <a:buNone/>
            </a:pPr>
            <a:r>
              <a:rPr lang="en-US" sz="2000" i="1" dirty="0" smtClean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И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. А.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Бунин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i="1" dirty="0" err="1" smtClean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академик</a:t>
            </a:r>
            <a:r>
              <a:rPr lang="en-US" sz="2000" i="1" dirty="0" smtClean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Н.Г.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Басов</a:t>
            </a:r>
            <a:r>
              <a:rPr lang="ru-RU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0" indent="0">
              <a:spcBef>
                <a:spcPts val="440"/>
              </a:spcBef>
              <a:buClr>
                <a:schemeClr val="dk1"/>
              </a:buClr>
              <a:buSzPts val="2200"/>
              <a:buNone/>
            </a:pP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писатели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— Е. И.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Замятин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, М.М.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Пришвин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, </a:t>
            </a:r>
            <a:endParaRPr lang="ru-RU" sz="2000" i="1" dirty="0" smtClean="0">
              <a:latin typeface="Bookman Old Style" panose="02050604050505020204" pitchFamily="18" charset="0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440"/>
              </a:spcBef>
              <a:buClr>
                <a:schemeClr val="dk1"/>
              </a:buClr>
              <a:buSzPts val="2200"/>
              <a:buNone/>
            </a:pPr>
            <a:r>
              <a:rPr lang="en-US" sz="2000" i="1" dirty="0" err="1" smtClean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пианист</a:t>
            </a:r>
            <a:r>
              <a:rPr lang="en-US" sz="2000" i="1" dirty="0" smtClean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— К.Н.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Игумнов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, </a:t>
            </a:r>
            <a:endParaRPr lang="ru-RU" sz="2000" i="1" dirty="0" smtClean="0">
              <a:latin typeface="Bookman Old Style" panose="02050604050505020204" pitchFamily="18" charset="0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440"/>
              </a:spcBef>
              <a:buClr>
                <a:schemeClr val="dk1"/>
              </a:buClr>
              <a:buSzPts val="2200"/>
              <a:buNone/>
            </a:pPr>
            <a:r>
              <a:rPr lang="en-US" sz="2000" i="1" dirty="0" err="1" smtClean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философ</a:t>
            </a:r>
            <a:r>
              <a:rPr lang="en-US" sz="2000" i="1" dirty="0" smtClean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В.В.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Розанов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; </a:t>
            </a:r>
            <a:endParaRPr lang="ru-RU" sz="2000" i="1" dirty="0">
              <a:latin typeface="Bookman Old Style" panose="02050604050505020204" pitchFamily="18" charset="0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440"/>
              </a:spcBef>
              <a:buClr>
                <a:schemeClr val="dk1"/>
              </a:buClr>
              <a:buSzPts val="2200"/>
              <a:buNone/>
            </a:pP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художники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— Б. М.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Кустодиев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i="1" dirty="0" smtClean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К.В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Лебедев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, Н.Н.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Жуков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, В.Н.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Мешков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i="1" dirty="0" smtClean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Н.П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Ульянов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, Н.В.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Орлов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; </a:t>
            </a:r>
            <a:endParaRPr lang="ru-RU" sz="2000" i="1" dirty="0">
              <a:latin typeface="Bookman Old Style" panose="02050604050505020204" pitchFamily="18" charset="0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440"/>
              </a:spcBef>
              <a:buClr>
                <a:schemeClr val="dk1"/>
              </a:buClr>
              <a:buSzPts val="2200"/>
              <a:buNone/>
            </a:pP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композитор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— Т.Н.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Хренников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; </a:t>
            </a:r>
            <a:endParaRPr lang="ru-RU" sz="2000" i="1" dirty="0" smtClean="0">
              <a:latin typeface="Bookman Old Style" panose="02050604050505020204" pitchFamily="18" charset="0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440"/>
              </a:spcBef>
              <a:buClr>
                <a:schemeClr val="dk1"/>
              </a:buClr>
              <a:buSzPts val="2200"/>
              <a:buNone/>
            </a:pPr>
            <a:r>
              <a:rPr lang="en-US" sz="2000" i="1" dirty="0" err="1" smtClean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социал-демократ</a:t>
            </a:r>
            <a:r>
              <a:rPr lang="en-US" sz="2000" i="1" dirty="0" smtClean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Г.В.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Плеханов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smtClean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и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первый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нарком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здравоохранения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smtClean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СССР</a:t>
            </a:r>
            <a:r>
              <a:rPr lang="ru-RU" sz="2000" i="1" dirty="0" smtClean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smtClean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Н.А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Семашко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, </a:t>
            </a:r>
            <a:endParaRPr lang="ru-RU" sz="2000" i="1" dirty="0" smtClean="0">
              <a:latin typeface="Bookman Old Style" panose="02050604050505020204" pitchFamily="18" charset="0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440"/>
              </a:spcBef>
              <a:buClr>
                <a:schemeClr val="dk1"/>
              </a:buClr>
              <a:buSzPts val="2200"/>
              <a:buNone/>
            </a:pPr>
            <a:r>
              <a:rPr lang="en-US" sz="2000" i="1" dirty="0" err="1" smtClean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археограф</a:t>
            </a:r>
            <a:r>
              <a:rPr lang="en-US" sz="2000" i="1" dirty="0" smtClean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Н.П.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Барсуков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i="1" dirty="0" smtClean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и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другие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учёные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деятели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искусства</a:t>
            </a:r>
            <a:r>
              <a:rPr lang="en-US" sz="2000" i="1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i="1" dirty="0" err="1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культуры</a:t>
            </a:r>
            <a:r>
              <a:rPr lang="en-US" sz="2000" i="1" dirty="0" smtClean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.</a:t>
            </a:r>
            <a:endParaRPr sz="2000" i="1" dirty="0">
              <a:latin typeface="Bookman Old Style" panose="02050604050505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445" name="Google Shape;445;p50" descr="Zamyatin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225" y="4328244"/>
            <a:ext cx="1724578" cy="21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50" descr="A01047_1_enl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86484" y="4610929"/>
            <a:ext cx="1511101" cy="1745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50" descr="1000242853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50643" y="214438"/>
            <a:ext cx="1455463" cy="21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443;p50"/>
          <p:cNvSpPr txBox="1">
            <a:spLocks/>
          </p:cNvSpPr>
          <p:nvPr/>
        </p:nvSpPr>
        <p:spPr>
          <a:xfrm>
            <a:off x="2135561" y="-45007"/>
            <a:ext cx="7373187" cy="4946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C00000"/>
              </a:buClr>
              <a:buSzPts val="6600"/>
            </a:pPr>
            <a:r>
              <a:rPr 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   Славные имена земли Липецкой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https://gitara-vrn.ru/wp-content/uploads/e/6/2/e62d1fb42bdbfb75800556cc80fc4876.jpe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6" r="23443"/>
          <a:stretch/>
        </p:blipFill>
        <p:spPr bwMode="auto">
          <a:xfrm>
            <a:off x="10343831" y="2465568"/>
            <a:ext cx="1462275" cy="188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272440" y="4336998"/>
            <a:ext cx="2160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Игумнов</a:t>
            </a:r>
          </a:p>
        </p:txBody>
      </p:sp>
    </p:spTree>
    <p:extLst>
      <p:ext uri="{BB962C8B-B14F-4D97-AF65-F5344CB8AC3E}">
        <p14:creationId xmlns:p14="http://schemas.microsoft.com/office/powerpoint/2010/main" val="30385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льцо 4"/>
          <p:cNvSpPr/>
          <p:nvPr/>
        </p:nvSpPr>
        <p:spPr bwMode="auto">
          <a:xfrm>
            <a:off x="-2303142" y="3644481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Кольцо 5"/>
          <p:cNvSpPr/>
          <p:nvPr/>
        </p:nvSpPr>
        <p:spPr bwMode="auto">
          <a:xfrm>
            <a:off x="-983842" y="-4503844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Кольцо 6"/>
          <p:cNvSpPr/>
          <p:nvPr/>
        </p:nvSpPr>
        <p:spPr bwMode="auto">
          <a:xfrm>
            <a:off x="6502253" y="-772916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57346" name="Picture 2" descr="http://900igr.net/datas/okruzhajuschij-mir/Zapovedniki-Rossii/0007-007-Tipy-osobo-okhranjaemykh-territor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392" y="1962007"/>
            <a:ext cx="8286808" cy="46434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07368" y="521847"/>
            <a:ext cx="11449272" cy="1440160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Липецкая область </a:t>
            </a:r>
            <a:r>
              <a:rPr lang="ru-RU" sz="1800" i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– небольшая по занимаемой площади, но на этой густо заселенной и интенсивно освоенной человеком земле уцелели уникальные природные объекты, заслуживающие особенно внимательного к ним отношения, заповедники, заказники и памятники природы.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льцо 5"/>
          <p:cNvSpPr/>
          <p:nvPr/>
        </p:nvSpPr>
        <p:spPr bwMode="auto">
          <a:xfrm>
            <a:off x="-2303142" y="3644481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Кольцо 6"/>
          <p:cNvSpPr/>
          <p:nvPr/>
        </p:nvSpPr>
        <p:spPr bwMode="auto">
          <a:xfrm>
            <a:off x="-983842" y="-4503844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Кольцо 7"/>
          <p:cNvSpPr/>
          <p:nvPr/>
        </p:nvSpPr>
        <p:spPr bwMode="auto">
          <a:xfrm>
            <a:off x="6502253" y="-772916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516137"/>
              </p:ext>
            </p:extLst>
          </p:nvPr>
        </p:nvGraphicFramePr>
        <p:xfrm>
          <a:off x="191344" y="573658"/>
          <a:ext cx="11014848" cy="6284342"/>
        </p:xfrm>
        <a:graphic>
          <a:graphicData uri="http://schemas.openxmlformats.org/drawingml/2006/table">
            <a:tbl>
              <a:tblPr/>
              <a:tblGrid>
                <a:gridCol w="2239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0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8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50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Заповедники</a:t>
                      </a:r>
                      <a:endParaRPr lang="ru-RU" sz="1000" dirty="0">
                        <a:latin typeface="Bookman Old Style" panose="02050604050505020204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участок территории (акватории), на котором сохраняется в естественном состоянии весь его природный комплекс, а охота </a:t>
                      </a:r>
                      <a:r>
                        <a:rPr lang="ru-RU" sz="1000" dirty="0" smtClean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запрещена.</a:t>
                      </a:r>
                      <a:endParaRPr lang="ru-RU" sz="1000" dirty="0">
                        <a:latin typeface="Bookman Old Style" panose="0205060405050502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73" marR="34273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Заказники</a:t>
                      </a:r>
                      <a:endParaRPr lang="ru-RU" sz="1000" dirty="0">
                        <a:latin typeface="Bookman Old Style" panose="02050604050505020204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это природная территория, под охраной которой находятся определенные участки, где существуют временные запреты или ограничения на пользование природными условиями окружающей среды. Большинство их них специально созданы для сохранности одного из </a:t>
                      </a:r>
                      <a:r>
                        <a:rPr lang="ru-RU" sz="1000" dirty="0" smtClean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редких видов </a:t>
                      </a: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животных или растений.</a:t>
                      </a:r>
                    </a:p>
                  </a:txBody>
                  <a:tcPr marL="34273" marR="34273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Памятники природы</a:t>
                      </a:r>
                      <a:endParaRPr lang="ru-RU" sz="1000" dirty="0">
                        <a:latin typeface="Bookman Old Style" panose="02050604050505020204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Уникальные, </a:t>
                      </a:r>
                      <a:r>
                        <a:rPr lang="ru-RU" sz="1000" dirty="0" err="1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невозобновимые</a:t>
                      </a: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 природные </a:t>
                      </a:r>
                      <a:r>
                        <a:rPr lang="ru-RU" sz="1000" dirty="0" smtClean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объекты, имеющие </a:t>
                      </a: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особое научное, экологическое, эстетическое, природно-историческое значение, объявляются памятниками природы. Им может быть роща, озеро, родник, пещера, парк, пруд и другие достопримечательности края.</a:t>
                      </a:r>
                    </a:p>
                  </a:txBody>
                  <a:tcPr marL="34273" marR="34273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Дендрологический парк</a:t>
                      </a:r>
                      <a:endParaRPr lang="ru-RU" sz="1000" dirty="0">
                        <a:latin typeface="Bookman Old Style" panose="02050604050505020204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природоохранные учреждения, создающие специальные коллекции растений для сохранения и обогащения растительного </a:t>
                      </a:r>
                      <a:r>
                        <a:rPr lang="ru-RU" sz="1000" dirty="0" smtClean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мира.</a:t>
                      </a:r>
                      <a:endParaRPr lang="ru-RU" sz="1000" dirty="0">
                        <a:latin typeface="Bookman Old Style" panose="0205060405050502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73" marR="34273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Зоопарк</a:t>
                      </a:r>
                      <a:endParaRPr lang="ru-RU" sz="1000">
                        <a:latin typeface="Bookman Old Style" panose="0205060405050502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73" marR="34273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0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ookman Old Style" panose="02050604050505020204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000" b="1" dirty="0" smtClean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. Воронежский </a:t>
                      </a:r>
                      <a:r>
                        <a:rPr lang="ru-RU" sz="1000" b="1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биосферный заповедник</a:t>
                      </a:r>
                      <a:endParaRPr lang="ru-RU" sz="1000" dirty="0">
                        <a:latin typeface="Bookman Old Style" panose="02050604050505020204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Государственный биосферный заповедник</a:t>
                      </a:r>
                      <a:br>
                        <a:rPr lang="ru-RU" sz="1000" b="1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 b="1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 smtClean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создания: </a:t>
                      </a:r>
                      <a:r>
                        <a:rPr lang="ru-RU" sz="1000" b="1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1927</a:t>
                      </a:r>
                      <a:br>
                        <a:rPr lang="ru-RU" sz="1000" b="1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 b="1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Площадь : всего 31,1 тыс. га; в т. ч. 13,6 тыс. га - на территории Усманского района Липецкой области</a:t>
                      </a:r>
                      <a:endParaRPr lang="ru-RU" sz="1000" dirty="0">
                        <a:latin typeface="Bookman Old Style" panose="02050604050505020204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2. «Галичья гора»</a:t>
                      </a: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 - первый заповедник Центрального Черноземья, один из самых маленьких заповедников в мире</a:t>
                      </a:r>
                      <a:r>
                        <a:rPr lang="ru-RU" sz="1000" dirty="0" smtClean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. Заповедник </a:t>
                      </a: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выделяется богатейшим видовым разнообразием растений, включая редкие и реликтовые виды, и обитанием редких видов животных, в т. ч. занесенных в Красные книги РФ и Липецкой </a:t>
                      </a:r>
                      <a:r>
                        <a:rPr lang="ru-RU" sz="1000" dirty="0" smtClean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области.</a:t>
                      </a:r>
                      <a:endParaRPr lang="ru-RU" sz="1000" dirty="0">
                        <a:latin typeface="Bookman Old Style" panose="0205060405050502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73" marR="34273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000" b="1" dirty="0" smtClean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. Донской</a:t>
                      </a:r>
                      <a:endParaRPr lang="ru-RU" sz="1000" dirty="0">
                        <a:latin typeface="Bookman Old Style" panose="02050604050505020204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000" b="1" dirty="0" smtClean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000" b="1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. Задонский</a:t>
                      </a: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заказники</a:t>
                      </a: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Липецкий заказник был</a:t>
                      </a: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 организован в 1981 году и расположился в Грязинском районе области.. Он тянется вдоль левого берега реки Воронеж. Площадь территорий заказника около 13 тысяч гектаров. Заказник охраняет природный ландшафт района, включая птиц и диких животных.</a:t>
                      </a:r>
                    </a:p>
                  </a:txBody>
                  <a:tcPr marL="34273" marR="34273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ookman Old Style" panose="02050604050505020204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000" dirty="0" smtClean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. Памятник </a:t>
                      </a: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природы «</a:t>
                      </a:r>
                      <a:r>
                        <a:rPr lang="ru-RU" sz="1000" b="1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Лебедянский девон»</a:t>
                      </a: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 (геологическое обнажение)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000" dirty="0" smtClean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000" b="1" dirty="0" err="1" smtClean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Голубевское</a:t>
                      </a:r>
                      <a:r>
                        <a:rPr lang="ru-RU" sz="1000" b="1" dirty="0" smtClean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отложение</a:t>
                      </a:r>
                      <a:endParaRPr lang="ru-RU" sz="1000" dirty="0">
                        <a:latin typeface="Bookman Old Style" panose="02050604050505020204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(Елецкий район)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Объект охраны: Четвертичные и нижнемеловые отложения на крутом правобережном склоне долины р. Воронец в обрыве высотой 10-15 м - лессовидные суглинки, пески, кварцитовые песчаники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r>
                        <a:rPr lang="ru-RU" sz="1000" b="1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 Донские беседы</a:t>
                      </a:r>
                      <a:endParaRPr lang="ru-RU" sz="1000" dirty="0">
                        <a:latin typeface="Bookman Old Style" panose="02050604050505020204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000" b="1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клоны урочища имеют живописный вид. Они поросли мелким лиственным лесом, представляющим остатки исчезнувшей нагорной </a:t>
                      </a:r>
                      <a:r>
                        <a:rPr lang="ru-RU" sz="1000" dirty="0" smtClean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дубравы).</a:t>
                      </a:r>
                      <a:endParaRPr lang="ru-RU" sz="1000" dirty="0">
                        <a:latin typeface="Bookman Old Style" panose="0205060405050502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73" marR="34273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ookman Old Style" panose="02050604050505020204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Меще́рский дендра́рий</a:t>
                      </a: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 — крупнейшая по площади лесостепная опытно-селекционная станция (</a:t>
                      </a:r>
                      <a:r>
                        <a:rPr lang="ru-RU" sz="1000" b="1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ЛОСС</a:t>
                      </a: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) в России и особая природоохранная организация с уникальным собранием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интродукцированной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флоры</a:t>
                      </a: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 из северных районов Европы, Азии и Северной Америки в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Становлянском районе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Липецкой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области</a:t>
                      </a:r>
                      <a:r>
                        <a:rPr lang="ru-RU" sz="1000" u="none" strike="noStrike" dirty="0" smtClean="0">
                          <a:solidFill>
                            <a:srgbClr val="0000FF"/>
                          </a:solidFill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000" dirty="0">
                        <a:latin typeface="Bookman Old Style" panose="0205060405050502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73" marR="34273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В самой живописной части города - Нижнем парке расположен достаточно большой для такого города как Липецк зоологический парк. Зоопарк сравнительно молод, дата его основания 1973 год.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Хищники: Амурский </a:t>
                      </a: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Тигр, Ягуар, Черный Ягуар, Лев, Дальневосточный Леопард, Лигр, Пума и Рысь.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Пятнистый олень, Благородный олень, Овцебык, Двугорбый верблюд, Лама,  Гуанако, Пони, Лошадь Пржевальского, Домашняя Лошадь,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Bookman Old Style" panose="02050604050505020204" pitchFamily="18" charset="0"/>
                          <a:ea typeface="Times New Roman"/>
                          <a:cs typeface="Times New Roman" pitchFamily="18" charset="0"/>
                        </a:rPr>
                        <a:t>Овцебык.</a:t>
                      </a:r>
                      <a:endParaRPr lang="ru-RU" sz="1000" b="0" dirty="0">
                        <a:latin typeface="Bookman Old Style" panose="02050604050505020204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273" marR="34273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-856935" y="70173"/>
            <a:ext cx="11305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Особо охраняемые территории Липецкой 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области</a:t>
            </a:r>
            <a:endParaRPr lang="ru-RU" sz="2000" i="1" dirty="0">
              <a:solidFill>
                <a:srgbClr val="C00000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501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ольцо 6"/>
          <p:cNvSpPr/>
          <p:nvPr/>
        </p:nvSpPr>
        <p:spPr bwMode="auto">
          <a:xfrm>
            <a:off x="-2303142" y="3644481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Кольцо 7"/>
          <p:cNvSpPr/>
          <p:nvPr/>
        </p:nvSpPr>
        <p:spPr bwMode="auto">
          <a:xfrm>
            <a:off x="-983842" y="-4503844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" name="Кольцо 8"/>
          <p:cNvSpPr/>
          <p:nvPr/>
        </p:nvSpPr>
        <p:spPr bwMode="auto">
          <a:xfrm>
            <a:off x="6502253" y="-772916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503" y="116632"/>
            <a:ext cx="6251749" cy="3096888"/>
          </a:xfrm>
          <a:solidFill>
            <a:srgbClr val="F2F2F2">
              <a:alpha val="50196"/>
            </a:srgbClr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Земля Липецкая полна богатствами: и от природы, и по легендам. </a:t>
            </a:r>
            <a:endParaRPr lang="ru-RU" sz="1600" b="1" i="1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500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1600" i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В </a:t>
            </a:r>
            <a:r>
              <a:rPr lang="ru-RU" sz="1600" i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 насчитывается 160 особо охраняемых природных территорий. Липецкий край - это рощи и леса, бескрайние широкие поля, более 115 рек, озера и пруды, живописные места по берегам Дона, минеральные источники, открытые в IX веке</a:t>
            </a:r>
            <a:r>
              <a:rPr lang="ru-RU" sz="1600" i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</a:pPr>
            <a:endParaRPr lang="ru-RU" sz="1600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1600" i="1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   А </a:t>
            </a:r>
            <a:r>
              <a:rPr lang="ru-RU" sz="1600" i="1" dirty="0">
                <a:latin typeface="Bookman Old Style" panose="02050604050505020204" pitchFamily="18" charset="0"/>
                <a:ea typeface="Calibri" panose="020F0502020204030204" pitchFamily="34" charset="0"/>
              </a:rPr>
              <a:t>еще осоковые и ковыльные степи, высокие - до 30 метров - скалы, каньоны и пещеры в долине реки </a:t>
            </a:r>
            <a:r>
              <a:rPr lang="ru-RU" sz="1600" i="1" dirty="0" err="1">
                <a:latin typeface="Bookman Old Style" panose="02050604050505020204" pitchFamily="18" charset="0"/>
                <a:ea typeface="Calibri" panose="020F0502020204030204" pitchFamily="34" charset="0"/>
              </a:rPr>
              <a:t>Воргол</a:t>
            </a:r>
            <a:r>
              <a:rPr lang="ru-RU" sz="1600" i="1" dirty="0">
                <a:latin typeface="Bookman Old Style" panose="02050604050505020204" pitchFamily="18" charset="0"/>
                <a:ea typeface="Calibri" panose="020F0502020204030204" pitchFamily="34" charset="0"/>
              </a:rPr>
              <a:t> с горным ландшафтом, каскадный водопад Русанов ручей с ледяной водой, растения доледникового периода, сохранившиеся в заповеднике «Галичья гора».</a:t>
            </a:r>
            <a:endParaRPr lang="ru-RU" sz="1600" i="1" dirty="0">
              <a:latin typeface="Bookman Old Style" panose="0205060405050502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232" y="427383"/>
            <a:ext cx="4437033" cy="2941946"/>
          </a:xfrm>
          <a:prstGeom prst="roundRect">
            <a:avLst/>
          </a:prstGeom>
        </p:spPr>
      </p:pic>
      <p:pic>
        <p:nvPicPr>
          <p:cNvPr id="3074" name="Picture 2" descr="https://yastatic.net/naydex/yandex-search/1jyoB3105/f9cd813GTvi/tZb0dQNBErCBbtcJM5SRGG6RW29jiR3kLH6tqNzIp2d3Oy4A8HLT8M53i0_KJAouXTtteMV4BtGLtGLrYse0c7PcO_nP2h46STcYgzuQVZuulJpp8Umasru6o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65" y="3490042"/>
            <a:ext cx="5625094" cy="316411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1-93.userapi.com/impg/7gE1_RZ4NmMnb7tui4DjNHCEsjEwQiv_avxtuA/F6XIA-N-BEg.jpg?size=1280x852&amp;quality=95&amp;sign=815949d146cf219ab2ef03004aba1f9f&amp;c_uniq_tag=pOGwmjH0uyEU-k6GY5mfwbuLL22fulnz2ENDm8VRb-U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75" y="3593767"/>
            <a:ext cx="4422425" cy="29436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льцо 5"/>
          <p:cNvSpPr/>
          <p:nvPr/>
        </p:nvSpPr>
        <p:spPr bwMode="auto">
          <a:xfrm>
            <a:off x="-2303142" y="3644481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Кольцо 6"/>
          <p:cNvSpPr/>
          <p:nvPr/>
        </p:nvSpPr>
        <p:spPr bwMode="auto">
          <a:xfrm>
            <a:off x="-983842" y="-4503844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Кольцо 7"/>
          <p:cNvSpPr/>
          <p:nvPr/>
        </p:nvSpPr>
        <p:spPr bwMode="auto">
          <a:xfrm>
            <a:off x="6502253" y="-772916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376" y="386896"/>
            <a:ext cx="6651398" cy="5907087"/>
          </a:xfrm>
          <a:solidFill>
            <a:srgbClr val="F2F2F2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ru-RU" sz="2800" b="1" i="1" dirty="0">
                <a:latin typeface="Bookman Old Style" panose="02050604050505020204" pitchFamily="18" charset="0"/>
              </a:rPr>
              <a:t>Заповедник «Галичья гора» один </a:t>
            </a:r>
            <a:r>
              <a:rPr lang="ru-RU" sz="2800" i="1" dirty="0">
                <a:latin typeface="Bookman Old Style" panose="02050604050505020204" pitchFamily="18" charset="0"/>
              </a:rPr>
              <a:t>из первых заповедников </a:t>
            </a:r>
            <a:r>
              <a:rPr lang="ru-RU" sz="2800" i="1" dirty="0" smtClean="0">
                <a:latin typeface="Bookman Old Style" panose="02050604050505020204" pitchFamily="18" charset="0"/>
              </a:rPr>
              <a:t>России. Основан </a:t>
            </a:r>
            <a:r>
              <a:rPr lang="ru-RU" sz="2800" i="1" dirty="0">
                <a:latin typeface="Bookman Old Style" panose="02050604050505020204" pitchFamily="18" charset="0"/>
              </a:rPr>
              <a:t>25 апреля 1925 г.  Имеет разнообразную флору </a:t>
            </a:r>
            <a:r>
              <a:rPr lang="ru-RU" sz="2800" i="1" dirty="0" smtClean="0">
                <a:latin typeface="Bookman Old Style" panose="02050604050505020204" pitchFamily="18" charset="0"/>
              </a:rPr>
              <a:t>        и </a:t>
            </a:r>
            <a:r>
              <a:rPr lang="ru-RU" sz="2800" i="1" dirty="0">
                <a:latin typeface="Bookman Old Style" panose="02050604050505020204" pitchFamily="18" charset="0"/>
              </a:rPr>
              <a:t>фауну, включающие 974 вида сосудистых растений, 838 видов грибов, около 10000 видов беспозвоночных и 296 видов позвоночных животных</a:t>
            </a:r>
            <a:r>
              <a:rPr lang="ru-RU" sz="2800" i="1" dirty="0" smtClean="0">
                <a:latin typeface="Bookman Old Style" panose="02050604050505020204" pitchFamily="18" charset="0"/>
              </a:rPr>
              <a:t>.</a:t>
            </a:r>
          </a:p>
          <a:p>
            <a:endParaRPr lang="ru-RU" sz="900" i="1" dirty="0">
              <a:latin typeface="Bookman Old Style" panose="02050604050505020204" pitchFamily="18" charset="0"/>
            </a:endParaRPr>
          </a:p>
          <a:p>
            <a:r>
              <a:rPr lang="ru-RU" sz="2800" i="1" dirty="0">
                <a:latin typeface="Bookman Old Style" panose="02050604050505020204" pitchFamily="18" charset="0"/>
              </a:rPr>
              <a:t>Сохраняет на своей территории 24 вида насекомых, 7 видов позвоночных животных, 5 видов растений и 1 вид грибов, занесенных в Красные книги.</a:t>
            </a:r>
          </a:p>
          <a:p>
            <a:endParaRPr lang="ru-RU" sz="2800" i="1" dirty="0">
              <a:latin typeface="Bookman Old Style" panose="02050604050505020204" pitchFamily="18" charset="0"/>
            </a:endParaRPr>
          </a:p>
        </p:txBody>
      </p:sp>
      <p:pic>
        <p:nvPicPr>
          <p:cNvPr id="60419" name="Picture 3" descr="C:\Users\Учитель\Desktop\м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4944" y="3578168"/>
            <a:ext cx="4033664" cy="2715815"/>
          </a:xfrm>
          <a:prstGeom prst="roundRect">
            <a:avLst>
              <a:gd name="adj" fmla="val 5705"/>
            </a:avLst>
          </a:prstGeom>
          <a:ln>
            <a:noFill/>
          </a:ln>
          <a:effectLst/>
        </p:spPr>
      </p:pic>
      <p:pic>
        <p:nvPicPr>
          <p:cNvPr id="5" name="Picture 5" descr="донские беседы 2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944" y="386896"/>
            <a:ext cx="4033664" cy="2826080"/>
          </a:xfrm>
          <a:prstGeom prst="roundRect">
            <a:avLst>
              <a:gd name="adj" fmla="val 839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99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льцо 3"/>
          <p:cNvSpPr/>
          <p:nvPr/>
        </p:nvSpPr>
        <p:spPr bwMode="auto">
          <a:xfrm>
            <a:off x="-2303142" y="3644481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" name="Кольцо 4"/>
          <p:cNvSpPr/>
          <p:nvPr/>
        </p:nvSpPr>
        <p:spPr bwMode="auto">
          <a:xfrm>
            <a:off x="-983842" y="-4503844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Кольцо 5"/>
          <p:cNvSpPr/>
          <p:nvPr/>
        </p:nvSpPr>
        <p:spPr bwMode="auto">
          <a:xfrm>
            <a:off x="6502253" y="-772916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54274" name="Picture 2" descr="https://fs00.infourok.ru/images/doc/254/259496/4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860" y="197943"/>
            <a:ext cx="9735217" cy="6462115"/>
          </a:xfrm>
          <a:prstGeom prst="roundRect">
            <a:avLst>
              <a:gd name="adj" fmla="val 7371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льцо 3"/>
          <p:cNvSpPr/>
          <p:nvPr/>
        </p:nvSpPr>
        <p:spPr bwMode="auto">
          <a:xfrm>
            <a:off x="-2303142" y="3644481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" name="Кольцо 4"/>
          <p:cNvSpPr/>
          <p:nvPr/>
        </p:nvSpPr>
        <p:spPr bwMode="auto">
          <a:xfrm>
            <a:off x="-983842" y="-4503844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Кольцо 5"/>
          <p:cNvSpPr/>
          <p:nvPr/>
        </p:nvSpPr>
        <p:spPr bwMode="auto">
          <a:xfrm>
            <a:off x="6502253" y="-772916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65538" name="Picture 2" descr="C:\Users\Учитель\Desktop\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982" y="169713"/>
            <a:ext cx="8823925" cy="6518575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21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льцо 3"/>
          <p:cNvSpPr/>
          <p:nvPr/>
        </p:nvSpPr>
        <p:spPr bwMode="auto">
          <a:xfrm>
            <a:off x="-2303142" y="3644481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" name="Кольцо 4"/>
          <p:cNvSpPr/>
          <p:nvPr/>
        </p:nvSpPr>
        <p:spPr bwMode="auto">
          <a:xfrm>
            <a:off x="-983842" y="-4503844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Кольцо 5"/>
          <p:cNvSpPr/>
          <p:nvPr/>
        </p:nvSpPr>
        <p:spPr bwMode="auto">
          <a:xfrm>
            <a:off x="6502253" y="-772916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64514" name="Picture 2" descr="C:\Users\Учитель\Desktop\м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9" y="357166"/>
            <a:ext cx="8215369" cy="607223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ольцо 6"/>
          <p:cNvSpPr/>
          <p:nvPr/>
        </p:nvSpPr>
        <p:spPr bwMode="auto">
          <a:xfrm>
            <a:off x="-2303142" y="3644481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Кольцо 7"/>
          <p:cNvSpPr/>
          <p:nvPr/>
        </p:nvSpPr>
        <p:spPr bwMode="auto">
          <a:xfrm>
            <a:off x="-983842" y="-4503844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" name="Кольцо 8"/>
          <p:cNvSpPr/>
          <p:nvPr/>
        </p:nvSpPr>
        <p:spPr bwMode="auto">
          <a:xfrm>
            <a:off x="6502253" y="-772916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1424" y="209638"/>
            <a:ext cx="10873208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>
                <a:latin typeface="Bookman Old Style" panose="02050604050505020204" pitchFamily="18" charset="0"/>
              </a:rPr>
              <a:t>Обнажения горных пород, изучение которых дает наиболее</a:t>
            </a:r>
          </a:p>
          <a:p>
            <a:pPr>
              <a:buNone/>
            </a:pPr>
            <a:r>
              <a:rPr lang="ru-RU" sz="2400" i="1" dirty="0">
                <a:latin typeface="Bookman Old Style" panose="02050604050505020204" pitchFamily="18" charset="0"/>
              </a:rPr>
              <a:t>полное представление о прошлом нашего края, сохраняются</a:t>
            </a:r>
          </a:p>
          <a:p>
            <a:pPr>
              <a:buNone/>
            </a:pPr>
            <a:r>
              <a:rPr lang="ru-RU" sz="2400" i="1" dirty="0">
                <a:latin typeface="Bookman Old Style" panose="02050604050505020204" pitchFamily="18" charset="0"/>
              </a:rPr>
              <a:t>в Липецкой области как </a:t>
            </a:r>
            <a:r>
              <a:rPr 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геологические памятники 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природы</a:t>
            </a:r>
            <a:endParaRPr lang="ru-RU" sz="24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pic>
        <p:nvPicPr>
          <p:cNvPr id="4" name="Picture 4" descr="красивая меча выходы пор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56276" y="1886635"/>
            <a:ext cx="7236068" cy="3812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22612" y="5948193"/>
            <a:ext cx="914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Река Красивая Меча – выходы горных пород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7" name="Кольцо 6"/>
          <p:cNvSpPr/>
          <p:nvPr/>
        </p:nvSpPr>
        <p:spPr bwMode="auto">
          <a:xfrm>
            <a:off x="-2387036" y="3810204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Кольцо 7"/>
          <p:cNvSpPr/>
          <p:nvPr/>
        </p:nvSpPr>
        <p:spPr bwMode="auto">
          <a:xfrm>
            <a:off x="-1067736" y="-4338121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" name="Кольцо 8"/>
          <p:cNvSpPr/>
          <p:nvPr/>
        </p:nvSpPr>
        <p:spPr bwMode="auto">
          <a:xfrm>
            <a:off x="6455006" y="-607193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55" name="Google Shape;455;p51"/>
          <p:cNvSpPr txBox="1">
            <a:spLocks noGrp="1"/>
          </p:cNvSpPr>
          <p:nvPr>
            <p:ph type="title"/>
          </p:nvPr>
        </p:nvSpPr>
        <p:spPr>
          <a:xfrm>
            <a:off x="0" y="44624"/>
            <a:ext cx="12072664" cy="5619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C00000"/>
              </a:buClr>
              <a:buSzPts val="4000"/>
            </a:pPr>
            <a:r>
              <a:rPr lang="en-US" sz="4000" b="1" i="1" dirty="0" err="1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Есть</a:t>
            </a:r>
            <a:r>
              <a:rPr lang="en-US" sz="40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такая</a:t>
            </a:r>
            <a:r>
              <a:rPr lang="en-US" sz="40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земля</a:t>
            </a:r>
            <a:r>
              <a:rPr lang="en-US" sz="40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…</a:t>
            </a:r>
            <a:endParaRPr dirty="0">
              <a:latin typeface="Bookman Old Style" panose="02050604050505020204" pitchFamily="18" charset="0"/>
            </a:endParaRPr>
          </a:p>
        </p:txBody>
      </p:sp>
      <p:sp>
        <p:nvSpPr>
          <p:cNvPr id="456" name="Google Shape;456;p51"/>
          <p:cNvSpPr txBox="1">
            <a:spLocks noGrp="1"/>
          </p:cNvSpPr>
          <p:nvPr>
            <p:ph sz="half" idx="1"/>
          </p:nvPr>
        </p:nvSpPr>
        <p:spPr>
          <a:xfrm>
            <a:off x="263352" y="836761"/>
            <a:ext cx="5767561" cy="56165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Липецка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светлые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улицы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/>
            </a:r>
            <a:b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</a:b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Я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полюбил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с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давних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пор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…</a:t>
            </a:r>
            <a:b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</a:b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В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липах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цветущих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волнуется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/>
            </a:r>
            <a:b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</a:b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Птиц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несмолкающий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хор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,</a:t>
            </a:r>
            <a:b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</a:b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Вторит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он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песне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сердечной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–</a:t>
            </a:r>
            <a:b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</a:b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Светлому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гимну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души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…</a:t>
            </a:r>
            <a:b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</a:b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Город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мой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юный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и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вечный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,</a:t>
            </a:r>
            <a:b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</a:b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Только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стареть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не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спеши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!</a:t>
            </a:r>
            <a:b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</a:b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Липецк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,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любимый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мой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город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–</a:t>
            </a:r>
            <a:b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</a:b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Звонкая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песня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огня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,</a:t>
            </a:r>
            <a:b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</a:b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Ты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удивительно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молод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,</a:t>
            </a:r>
            <a:b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</a:b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Ты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обнимаешь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меня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…</a:t>
            </a:r>
            <a:r>
              <a:rPr lang="en-US" sz="2200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endParaRPr sz="2200" dirty="0">
              <a:latin typeface="Bookman Old Style" panose="02050604050505020204" pitchFamily="18" charset="0"/>
            </a:endParaRPr>
          </a:p>
        </p:txBody>
      </p:sp>
      <p:sp>
        <p:nvSpPr>
          <p:cNvPr id="457" name="Google Shape;457;p51"/>
          <p:cNvSpPr txBox="1">
            <a:spLocks noGrp="1"/>
          </p:cNvSpPr>
          <p:nvPr>
            <p:ph sz="half" idx="2"/>
          </p:nvPr>
        </p:nvSpPr>
        <p:spPr>
          <a:xfrm>
            <a:off x="6167438" y="764704"/>
            <a:ext cx="5761210" cy="58769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В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небе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–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церквей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позолота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,</a:t>
            </a:r>
            <a:b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</a:b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Гордая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поступь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Петра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;</a:t>
            </a:r>
            <a:b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</a:b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Рвущимся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ввысь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самолетам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/>
            </a:r>
            <a:b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</a:b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Вторят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оркестров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ветра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/>
            </a:r>
            <a:b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</a:b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Светлой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торжественной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песней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…</a:t>
            </a:r>
            <a:b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</a:b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И,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бесконечно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любя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,</a:t>
            </a:r>
            <a:b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</a:b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О,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Петербурга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ровесник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,</a:t>
            </a:r>
            <a:b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</a:b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Я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обнимаю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тебя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,</a:t>
            </a:r>
            <a:b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</a:b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Липецк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,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любимый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мой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город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–</a:t>
            </a:r>
            <a:b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</a:b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Звонкое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сердце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страны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,</a:t>
            </a:r>
            <a:b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</a:b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Ты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удивительно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молод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,</a:t>
            </a:r>
            <a:b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</a:b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Сотканный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из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2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старины</a:t>
            </a:r>
            <a:r>
              <a:rPr lang="en-US" sz="2200" i="1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…</a:t>
            </a:r>
            <a:r>
              <a:rPr lang="en-US" sz="2200" dirty="0">
                <a:solidFill>
                  <a:schemeClr val="dk1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 </a:t>
            </a:r>
            <a:endParaRPr lang="ru-RU" sz="2200" dirty="0" smtClean="0">
              <a:solidFill>
                <a:schemeClr val="dk1"/>
              </a:solidFill>
              <a:latin typeface="Bookman Old Style" panose="02050604050505020204" pitchFamily="18" charset="0"/>
              <a:ea typeface="Calibri"/>
              <a:cs typeface="Calibri"/>
              <a:sym typeface="Calibri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ru-RU" sz="1050" i="1" dirty="0" smtClean="0">
              <a:latin typeface="Bookman Old Style" panose="02050604050505020204" pitchFamily="18" charset="0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ru-RU" sz="1400" b="1" i="1" dirty="0" smtClean="0">
                <a:latin typeface="Bookman Old Style" panose="02050604050505020204" pitchFamily="18" charset="0"/>
              </a:rPr>
              <a:t>(«</a:t>
            </a:r>
            <a:r>
              <a:rPr lang="ru-RU" sz="1400" b="1" i="1" dirty="0">
                <a:latin typeface="Bookman Old Style" panose="02050604050505020204" pitchFamily="18" charset="0"/>
              </a:rPr>
              <a:t>Песня о Липецке», </a:t>
            </a:r>
            <a:r>
              <a:rPr lang="ru-RU" sz="1400" b="1" i="1" dirty="0" smtClean="0">
                <a:latin typeface="Bookman Old Style" panose="02050604050505020204" pitchFamily="18" charset="0"/>
              </a:rPr>
              <a:t>Надежда </a:t>
            </a:r>
            <a:r>
              <a:rPr lang="ru-RU" sz="1400" b="1" i="1" dirty="0">
                <a:latin typeface="Bookman Old Style" panose="02050604050505020204" pitchFamily="18" charset="0"/>
              </a:rPr>
              <a:t>Цыплакова, 2006 г</a:t>
            </a:r>
            <a:r>
              <a:rPr lang="ru-RU" sz="1400" b="1" i="1" dirty="0" smtClean="0">
                <a:latin typeface="Bookman Old Style" panose="02050604050505020204" pitchFamily="18" charset="0"/>
              </a:rPr>
              <a:t>.)</a:t>
            </a:r>
            <a:endParaRPr sz="1400" b="1" dirty="0">
              <a:latin typeface="Bookman Old Style" panose="0205060405050502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льцо 4"/>
          <p:cNvSpPr/>
          <p:nvPr/>
        </p:nvSpPr>
        <p:spPr bwMode="auto">
          <a:xfrm>
            <a:off x="-2303142" y="3644481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Кольцо 5"/>
          <p:cNvSpPr/>
          <p:nvPr/>
        </p:nvSpPr>
        <p:spPr bwMode="auto">
          <a:xfrm>
            <a:off x="-983842" y="-4503844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Кольцо 6"/>
          <p:cNvSpPr/>
          <p:nvPr/>
        </p:nvSpPr>
        <p:spPr bwMode="auto">
          <a:xfrm>
            <a:off x="6502253" y="-772916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252" name="Google Shape;252;p32" descr="lipetsk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0858" y="1413296"/>
            <a:ext cx="5472608" cy="5229224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254" name="Google Shape;254;p32"/>
          <p:cNvSpPr txBox="1">
            <a:spLocks noGrp="1"/>
          </p:cNvSpPr>
          <p:nvPr>
            <p:ph type="subTitle" idx="1"/>
          </p:nvPr>
        </p:nvSpPr>
        <p:spPr>
          <a:xfrm>
            <a:off x="1847528" y="117896"/>
            <a:ext cx="7561262" cy="1295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2060"/>
              </a:buClr>
              <a:buSzPts val="8000"/>
            </a:pPr>
            <a:r>
              <a:rPr lang="en-US" sz="8000" b="1" i="1" dirty="0" err="1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Calibri"/>
                <a:sym typeface="Calibri"/>
              </a:rPr>
              <a:t>Викторина</a:t>
            </a:r>
            <a:endParaRPr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льцо 4"/>
          <p:cNvSpPr/>
          <p:nvPr/>
        </p:nvSpPr>
        <p:spPr bwMode="auto">
          <a:xfrm>
            <a:off x="-2303142" y="3644481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Кольцо 5"/>
          <p:cNvSpPr/>
          <p:nvPr/>
        </p:nvSpPr>
        <p:spPr bwMode="auto">
          <a:xfrm>
            <a:off x="-983842" y="-4503844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Кольцо 6"/>
          <p:cNvSpPr/>
          <p:nvPr/>
        </p:nvSpPr>
        <p:spPr bwMode="auto">
          <a:xfrm>
            <a:off x="6502253" y="-772916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434" y="1124744"/>
            <a:ext cx="601022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1</a:t>
            </a:r>
            <a:r>
              <a:rPr lang="ru-RU" sz="28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) Кто из правителей Российского государства дал начало </a:t>
            </a:r>
            <a:r>
              <a:rPr lang="ru-RU" sz="2800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созданию города </a:t>
            </a:r>
            <a:r>
              <a:rPr lang="ru-RU" sz="28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Липецка?</a:t>
            </a:r>
          </a:p>
          <a:p>
            <a:pPr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Петр </a:t>
            </a:r>
            <a:r>
              <a:rPr lang="en-US" sz="2800" i="1" dirty="0">
                <a:latin typeface="Bookman Old Style" panose="02050604050505020204" pitchFamily="18" charset="0"/>
              </a:rPr>
              <a:t> I</a:t>
            </a:r>
            <a:endParaRPr lang="ru-RU" sz="2800" i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Иван Грозный </a:t>
            </a:r>
          </a:p>
          <a:p>
            <a:pPr marL="342900" indent="-342900">
              <a:buFontTx/>
              <a:buAutoNum type="arabicPeriod"/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Александр </a:t>
            </a:r>
            <a:r>
              <a:rPr lang="en-US" sz="2800" i="1" dirty="0">
                <a:latin typeface="Bookman Old Style" panose="02050604050505020204" pitchFamily="18" charset="0"/>
              </a:rPr>
              <a:t>I</a:t>
            </a:r>
            <a:endParaRPr lang="ru-RU" sz="2800" i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 descr="image001(17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9604" y="956651"/>
            <a:ext cx="4222366" cy="527795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5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льцо 4"/>
          <p:cNvSpPr/>
          <p:nvPr/>
        </p:nvSpPr>
        <p:spPr bwMode="auto">
          <a:xfrm>
            <a:off x="-2303142" y="3644481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Кольцо 5"/>
          <p:cNvSpPr/>
          <p:nvPr/>
        </p:nvSpPr>
        <p:spPr bwMode="auto">
          <a:xfrm>
            <a:off x="-983842" y="-4503844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Кольцо 6"/>
          <p:cNvSpPr/>
          <p:nvPr/>
        </p:nvSpPr>
        <p:spPr bwMode="auto">
          <a:xfrm>
            <a:off x="6502253" y="-772916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368" y="1137236"/>
            <a:ext cx="499434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2) </a:t>
            </a:r>
            <a:r>
              <a:rPr lang="ru-RU" sz="28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Это село Липецкого района выросло около основанного здесь в 1693 году </a:t>
            </a:r>
            <a:r>
              <a:rPr lang="ru-RU" sz="2800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железоделательного </a:t>
            </a:r>
            <a:r>
              <a:rPr lang="ru-RU" sz="28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завода, работавшего на местной руде:</a:t>
            </a:r>
          </a:p>
          <a:p>
            <a:pPr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i="1" dirty="0" err="1">
                <a:latin typeface="Bookman Old Style" panose="02050604050505020204" pitchFamily="18" charset="0"/>
              </a:rPr>
              <a:t>Боринское</a:t>
            </a: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Становое 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Красное</a:t>
            </a:r>
          </a:p>
        </p:txBody>
      </p:sp>
      <p:pic>
        <p:nvPicPr>
          <p:cNvPr id="6146" name="Picture 2" descr="https://avatars.dzeninfra.ru/get-zen_doc/3655132/pub_5f0982a1875c43577feb215e_5f09f9d3d0a9de16b0e8ce0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1492690"/>
            <a:ext cx="5908013" cy="407652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льцо 5"/>
          <p:cNvSpPr/>
          <p:nvPr/>
        </p:nvSpPr>
        <p:spPr bwMode="auto">
          <a:xfrm>
            <a:off x="-2303142" y="3644481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Кольцо 6"/>
          <p:cNvSpPr/>
          <p:nvPr/>
        </p:nvSpPr>
        <p:spPr bwMode="auto">
          <a:xfrm>
            <a:off x="-983842" y="-4503844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Кольцо 7"/>
          <p:cNvSpPr/>
          <p:nvPr/>
        </p:nvSpPr>
        <p:spPr bwMode="auto">
          <a:xfrm>
            <a:off x="5807968" y="-772916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352" y="995561"/>
            <a:ext cx="531172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3) </a:t>
            </a:r>
            <a:r>
              <a:rPr lang="ru-RU" sz="28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Дата начала выпуска первой продукции НЛМЗ (сейчас НЛМК):</a:t>
            </a:r>
          </a:p>
          <a:p>
            <a:pPr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1905 г.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1934 г.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1943 г.</a:t>
            </a:r>
          </a:p>
        </p:txBody>
      </p:sp>
      <p:pic>
        <p:nvPicPr>
          <p:cNvPr id="3" name="Рисунок 2" descr="сIMG_023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9662" y="322991"/>
            <a:ext cx="5027891" cy="30259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662" y="3430521"/>
            <a:ext cx="4985284" cy="3323522"/>
          </a:xfrm>
          <a:prstGeom prst="round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0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льцо 5"/>
          <p:cNvSpPr/>
          <p:nvPr/>
        </p:nvSpPr>
        <p:spPr bwMode="auto">
          <a:xfrm>
            <a:off x="-2303142" y="3644481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Кольцо 6"/>
          <p:cNvSpPr/>
          <p:nvPr/>
        </p:nvSpPr>
        <p:spPr bwMode="auto">
          <a:xfrm>
            <a:off x="-983842" y="-4503844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Кольцо 7"/>
          <p:cNvSpPr/>
          <p:nvPr/>
        </p:nvSpPr>
        <p:spPr bwMode="auto">
          <a:xfrm>
            <a:off x="6502253" y="-772916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368" y="908720"/>
            <a:ext cx="463488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4) </a:t>
            </a:r>
            <a:r>
              <a:rPr lang="ru-RU" sz="28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В каком году Липецкий тракторный завод выпустил первую продукцию?</a:t>
            </a:r>
          </a:p>
          <a:p>
            <a:pPr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1905 г.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1934 г.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1943 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936449"/>
            <a:ext cx="6670340" cy="4704496"/>
          </a:xfrm>
          <a:prstGeom prst="round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ольцо 8"/>
          <p:cNvSpPr/>
          <p:nvPr/>
        </p:nvSpPr>
        <p:spPr bwMode="auto">
          <a:xfrm>
            <a:off x="-2303142" y="3644481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" name="Кольцо 9"/>
          <p:cNvSpPr/>
          <p:nvPr/>
        </p:nvSpPr>
        <p:spPr bwMode="auto">
          <a:xfrm>
            <a:off x="-983842" y="-4503844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1" name="Кольцо 10"/>
          <p:cNvSpPr/>
          <p:nvPr/>
        </p:nvSpPr>
        <p:spPr bwMode="auto">
          <a:xfrm>
            <a:off x="6502253" y="-772916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304801"/>
            <a:ext cx="8458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685" y="1025248"/>
            <a:ext cx="476721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5</a:t>
            </a:r>
            <a:r>
              <a:rPr lang="ru-RU" sz="2800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) </a:t>
            </a:r>
            <a:r>
              <a:rPr lang="ru-RU" sz="28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Сколько всего заповедников на территории Липецкой области?</a:t>
            </a:r>
          </a:p>
          <a:p>
            <a:pPr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Один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Два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Три </a:t>
            </a:r>
          </a:p>
          <a:p>
            <a:pPr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</p:txBody>
      </p:sp>
      <p:sp>
        <p:nvSpPr>
          <p:cNvPr id="5" name="AutoShape 4" descr="Липецкая область картинки для презентации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Липецкая область картинки для презентации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Липецкая область картинки для презентации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Липецкая область картинки для презен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0" t="52240" r="3153" b="2207"/>
          <a:stretch/>
        </p:blipFill>
        <p:spPr bwMode="auto">
          <a:xfrm>
            <a:off x="5226831" y="910929"/>
            <a:ext cx="6767537" cy="451657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льцо 4"/>
          <p:cNvSpPr/>
          <p:nvPr/>
        </p:nvSpPr>
        <p:spPr bwMode="auto">
          <a:xfrm>
            <a:off x="-2303142" y="3644481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Кольцо 5"/>
          <p:cNvSpPr/>
          <p:nvPr/>
        </p:nvSpPr>
        <p:spPr bwMode="auto">
          <a:xfrm>
            <a:off x="-983842" y="-4503844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Кольцо 6"/>
          <p:cNvSpPr/>
          <p:nvPr/>
        </p:nvSpPr>
        <p:spPr bwMode="auto">
          <a:xfrm>
            <a:off x="6502253" y="-772916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352" y="1052736"/>
            <a:ext cx="468052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6) </a:t>
            </a:r>
            <a:r>
              <a:rPr lang="ru-RU" sz="28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Какой из этих заповедников находится на территории Липецкой области?</a:t>
            </a:r>
          </a:p>
          <a:p>
            <a:pPr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Воронежский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i="1" dirty="0" err="1">
                <a:latin typeface="Bookman Old Style" panose="02050604050505020204" pitchFamily="18" charset="0"/>
              </a:rPr>
              <a:t>Хопёрский</a:t>
            </a: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i="1" dirty="0" err="1">
                <a:latin typeface="Bookman Old Style" panose="02050604050505020204" pitchFamily="18" charset="0"/>
              </a:rPr>
              <a:t>Ильменский</a:t>
            </a:r>
            <a:r>
              <a:rPr lang="ru-RU" sz="2800" i="1" dirty="0">
                <a:latin typeface="Bookman Old Style" panose="02050604050505020204" pitchFamily="18" charset="0"/>
              </a:rPr>
              <a:t> </a:t>
            </a:r>
          </a:p>
          <a:p>
            <a:pPr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 descr="1_12846228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896" y="980728"/>
            <a:ext cx="6734057" cy="47525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9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льцо 5"/>
          <p:cNvSpPr/>
          <p:nvPr/>
        </p:nvSpPr>
        <p:spPr bwMode="auto">
          <a:xfrm>
            <a:off x="-2303142" y="3644481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Кольцо 6"/>
          <p:cNvSpPr/>
          <p:nvPr/>
        </p:nvSpPr>
        <p:spPr bwMode="auto">
          <a:xfrm>
            <a:off x="-983842" y="-4503844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Кольцо 7"/>
          <p:cNvSpPr/>
          <p:nvPr/>
        </p:nvSpPr>
        <p:spPr bwMode="auto">
          <a:xfrm>
            <a:off x="6502253" y="-772916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1384" y="662484"/>
            <a:ext cx="46085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7) Как </a:t>
            </a:r>
            <a:r>
              <a:rPr lang="ru-RU" sz="28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называется самый маленький заповедник России </a:t>
            </a:r>
            <a:endParaRPr lang="ru-RU" sz="2800" i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ru-RU" sz="2800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 </a:t>
            </a:r>
            <a:r>
              <a:rPr lang="ru-RU" sz="28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сохранившейся доледниковой флорой, который расположен </a:t>
            </a:r>
            <a:endParaRPr lang="ru-RU" sz="2800" i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ru-RU" sz="2800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 </a:t>
            </a:r>
            <a:r>
              <a:rPr lang="ru-RU" sz="28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нашей области?</a:t>
            </a:r>
          </a:p>
          <a:p>
            <a:pPr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Кедровая Падь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Галичья Гора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Белогорье </a:t>
            </a:r>
          </a:p>
        </p:txBody>
      </p:sp>
      <p:pic>
        <p:nvPicPr>
          <p:cNvPr id="5" name="Рисунок 4" descr="russia_060820092019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9038" y="980728"/>
            <a:ext cx="6391578" cy="474248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льцо 7"/>
          <p:cNvSpPr/>
          <p:nvPr/>
        </p:nvSpPr>
        <p:spPr bwMode="auto">
          <a:xfrm>
            <a:off x="-2303142" y="3644481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" name="Кольцо 8"/>
          <p:cNvSpPr/>
          <p:nvPr/>
        </p:nvSpPr>
        <p:spPr bwMode="auto">
          <a:xfrm>
            <a:off x="-983842" y="-4503844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" name="Кольцо 9"/>
          <p:cNvSpPr/>
          <p:nvPr/>
        </p:nvSpPr>
        <p:spPr bwMode="auto">
          <a:xfrm>
            <a:off x="6168008" y="-772916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>
          <a:xfrm>
            <a:off x="623392" y="1508974"/>
            <a:ext cx="5328591" cy="3912059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Clr>
                <a:srgbClr val="009600"/>
              </a:buClr>
              <a:buNone/>
            </a:pPr>
            <a:r>
              <a:rPr lang="ru-RU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8) </a:t>
            </a:r>
            <a:r>
              <a:rPr lang="ru-RU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На территории каких областей находится заповедник?</a:t>
            </a:r>
          </a:p>
          <a:p>
            <a:pPr marL="0" indent="0">
              <a:lnSpc>
                <a:spcPct val="80000"/>
              </a:lnSpc>
              <a:buClr>
                <a:srgbClr val="009600"/>
              </a:buClr>
              <a:buNone/>
            </a:pPr>
            <a:r>
              <a:rPr lang="ru-RU" i="1" dirty="0">
                <a:latin typeface="Bookman Old Style" panose="02050604050505020204" pitchFamily="18" charset="0"/>
              </a:rPr>
              <a:t>     </a:t>
            </a:r>
          </a:p>
          <a:p>
            <a:pPr marL="0" indent="0">
              <a:lnSpc>
                <a:spcPct val="80000"/>
              </a:lnSpc>
              <a:buClr>
                <a:srgbClr val="009600"/>
              </a:buClr>
              <a:buNone/>
            </a:pPr>
            <a:r>
              <a:rPr lang="ru-RU" i="1" dirty="0">
                <a:latin typeface="Bookman Old Style" panose="02050604050505020204" pitchFamily="18" charset="0"/>
              </a:rPr>
              <a:t>Ответ: Липецкая и Воронежская </a:t>
            </a:r>
            <a:r>
              <a:rPr lang="ru-RU" i="1" dirty="0" smtClean="0">
                <a:latin typeface="Bookman Old Style" panose="02050604050505020204" pitchFamily="18" charset="0"/>
              </a:rPr>
              <a:t>области</a:t>
            </a:r>
            <a:endParaRPr lang="ru-RU" i="1" dirty="0"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9600"/>
              </a:buClr>
              <a:buFont typeface="Wingdings" pitchFamily="2" charset="2"/>
              <a:buNone/>
            </a:pPr>
            <a:endParaRPr lang="ru-RU" i="1" dirty="0">
              <a:latin typeface="Bookman Old Style" panose="02050604050505020204" pitchFamily="18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009600"/>
              </a:buClr>
              <a:buNone/>
            </a:pPr>
            <a:r>
              <a:rPr lang="ru-RU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9) </a:t>
            </a:r>
            <a:r>
              <a:rPr lang="ru-RU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Какие животные обитают в заповеднике?</a:t>
            </a:r>
          </a:p>
          <a:p>
            <a:pPr eaLnBrk="1" hangingPunct="1">
              <a:lnSpc>
                <a:spcPct val="80000"/>
              </a:lnSpc>
              <a:buClr>
                <a:srgbClr val="009600"/>
              </a:buClr>
              <a:buFont typeface="Wingdings" pitchFamily="2" charset="2"/>
              <a:buNone/>
            </a:pPr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  <p:pic>
        <p:nvPicPr>
          <p:cNvPr id="4" name="Picture 5" descr="донские беседы 2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8559" y="1484784"/>
            <a:ext cx="5015241" cy="3960440"/>
          </a:xfrm>
          <a:prstGeom prst="roundRect">
            <a:avLst/>
          </a:prstGeom>
          <a:ln>
            <a:noFill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96688" y="659127"/>
            <a:ext cx="11305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itchFamily="34" charset="0"/>
              </a:rPr>
              <a:t>Воронежский биосферный заповедник</a:t>
            </a:r>
            <a:endParaRPr lang="ru-RU" sz="4000" b="1" i="1" dirty="0">
              <a:solidFill>
                <a:srgbClr val="C00000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9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льцо 5"/>
          <p:cNvSpPr/>
          <p:nvPr/>
        </p:nvSpPr>
        <p:spPr bwMode="auto">
          <a:xfrm>
            <a:off x="-2303142" y="3644481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Кольцо 6"/>
          <p:cNvSpPr/>
          <p:nvPr/>
        </p:nvSpPr>
        <p:spPr bwMode="auto">
          <a:xfrm>
            <a:off x="-983842" y="-4503844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Кольцо 7"/>
          <p:cNvSpPr/>
          <p:nvPr/>
        </p:nvSpPr>
        <p:spPr bwMode="auto">
          <a:xfrm>
            <a:off x="6502253" y="-772916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344" y="809246"/>
            <a:ext cx="864096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10) </a:t>
            </a:r>
            <a:r>
              <a:rPr lang="ru-RU" sz="28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Село с каким названием есть в Липецкой области?</a:t>
            </a:r>
          </a:p>
          <a:p>
            <a:pPr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Доброе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Нежное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Ласковое </a:t>
            </a:r>
          </a:p>
          <a:p>
            <a:pPr>
              <a:defRPr/>
            </a:pPr>
            <a:endParaRPr lang="ru-RU" sz="2000" i="1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https://bravo-voronezh.ru/wp-content/uploads/2021/04/Dobroe_600_Vid-na-sovremennoe-selo-Dobroe-i-reku-Voronezh-s-vysoty-ptichego-pol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955893"/>
            <a:ext cx="7934400" cy="371346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004" y="374975"/>
            <a:ext cx="2107749" cy="2580918"/>
          </a:xfrm>
          <a:prstGeom prst="round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6" name="Кольцо 5"/>
          <p:cNvSpPr/>
          <p:nvPr/>
        </p:nvSpPr>
        <p:spPr bwMode="auto">
          <a:xfrm>
            <a:off x="-2387036" y="3810204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Кольцо 6"/>
          <p:cNvSpPr/>
          <p:nvPr/>
        </p:nvSpPr>
        <p:spPr bwMode="auto">
          <a:xfrm>
            <a:off x="-1094363" y="-4338121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Кольцо 7"/>
          <p:cNvSpPr/>
          <p:nvPr/>
        </p:nvSpPr>
        <p:spPr bwMode="auto">
          <a:xfrm>
            <a:off x="6455006" y="-607193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52" y="474179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Земельные и минерально-сырьевые ресурсы </a:t>
            </a:r>
            <a:endParaRPr lang="ru-RU" sz="40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11573" y="1825625"/>
            <a:ext cx="10515600" cy="4351338"/>
          </a:xfrm>
          <a:solidFill>
            <a:srgbClr val="F2F2F2">
              <a:alpha val="50196"/>
            </a:srgbClr>
          </a:solidFill>
          <a:ln>
            <a:noFill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</a:pPr>
            <a:r>
              <a:rPr lang="ru-RU" sz="2400" dirty="0">
                <a:latin typeface="Bookman Old Style" panose="02050604050505020204" pitchFamily="18" charset="0"/>
              </a:rPr>
              <a:t>Преобладающие типы почв - черноземы, которые занимают свыше 85 процентов всей территории. Земельный фонд - 2404,7 тыс. га.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</a:pPr>
            <a:r>
              <a:rPr lang="ru-RU" sz="2400" dirty="0">
                <a:latin typeface="Bookman Old Style" panose="02050604050505020204" pitchFamily="18" charset="0"/>
              </a:rPr>
              <a:t>Полезные ископаемые области представлены 300 месторождениями: известняки, доломиты, песок, глины, цементное сырье. По запасам карбонатного сырья область занимает первое место в РФ.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</a:pPr>
            <a:r>
              <a:rPr lang="ru-RU" sz="2400" dirty="0">
                <a:latin typeface="Bookman Old Style" panose="02050604050505020204" pitchFamily="18" charset="0"/>
              </a:rPr>
              <a:t>Значительны залежи торфа.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</a:pPr>
            <a:r>
              <a:rPr lang="ru-RU" sz="2400" dirty="0">
                <a:latin typeface="Bookman Old Style" panose="02050604050505020204" pitchFamily="18" charset="0"/>
              </a:rPr>
              <a:t>Большой известностью в стране пользуются Липецкие минеральные источники и лечебные грязи, обнаруженные </a:t>
            </a:r>
            <a:r>
              <a:rPr lang="ru-RU" sz="2400" dirty="0" smtClean="0">
                <a:latin typeface="Bookman Old Style" panose="02050604050505020204" pitchFamily="18" charset="0"/>
              </a:rPr>
              <a:t>                 в </a:t>
            </a:r>
            <a:r>
              <a:rPr lang="ru-RU" sz="2400" dirty="0">
                <a:latin typeface="Bookman Old Style" panose="02050604050505020204" pitchFamily="18" charset="0"/>
              </a:rPr>
              <a:t>1871 году.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льцо 4"/>
          <p:cNvSpPr/>
          <p:nvPr/>
        </p:nvSpPr>
        <p:spPr bwMode="auto">
          <a:xfrm>
            <a:off x="-2303142" y="3644481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Кольцо 5"/>
          <p:cNvSpPr/>
          <p:nvPr/>
        </p:nvSpPr>
        <p:spPr bwMode="auto">
          <a:xfrm>
            <a:off x="-983842" y="-4503844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Кольцо 6"/>
          <p:cNvSpPr/>
          <p:nvPr/>
        </p:nvSpPr>
        <p:spPr bwMode="auto">
          <a:xfrm>
            <a:off x="6502253" y="-772916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360" y="980728"/>
            <a:ext cx="8610600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11) </a:t>
            </a:r>
            <a:r>
              <a:rPr lang="ru-RU" sz="28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Какой город Липецкой области вырос из «Апельсиновой крепости», заложенной </a:t>
            </a:r>
            <a:endParaRPr lang="ru-RU" sz="2800" i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ru-RU" sz="2800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Петром </a:t>
            </a:r>
            <a:r>
              <a:rPr lang="en-US" sz="28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I</a:t>
            </a:r>
            <a:r>
              <a:rPr lang="ru-RU" sz="28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 в 1702 г.?</a:t>
            </a:r>
          </a:p>
          <a:p>
            <a:pPr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Грязи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Лебедянь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i="1" dirty="0">
                <a:latin typeface="Bookman Old Style" panose="02050604050505020204" pitchFamily="18" charset="0"/>
              </a:rPr>
              <a:t>Чаплыгин </a:t>
            </a:r>
          </a:p>
          <a:p>
            <a:pPr>
              <a:defRPr/>
            </a:pPr>
            <a:endParaRPr lang="ru-RU" sz="2800" i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 descr="lomonosov1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6160" y="1945332"/>
            <a:ext cx="4331198" cy="457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5" name="Кольцо 4"/>
          <p:cNvSpPr/>
          <p:nvPr/>
        </p:nvSpPr>
        <p:spPr bwMode="auto">
          <a:xfrm>
            <a:off x="-2387036" y="3810204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Кольцо 5"/>
          <p:cNvSpPr/>
          <p:nvPr/>
        </p:nvSpPr>
        <p:spPr bwMode="auto">
          <a:xfrm>
            <a:off x="-1067736" y="-4338121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Кольцо 6"/>
          <p:cNvSpPr/>
          <p:nvPr/>
        </p:nvSpPr>
        <p:spPr bwMode="auto">
          <a:xfrm>
            <a:off x="6455006" y="-607193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4661" y="192825"/>
            <a:ext cx="12360696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Приоритетные отрасли развития </a:t>
            </a:r>
            <a:r>
              <a:rPr lang="ru-RU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Липецкой </a:t>
            </a:r>
            <a:r>
              <a:rPr lang="ru-RU" sz="36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227335"/>
            <a:ext cx="11305256" cy="5494140"/>
          </a:xfrm>
          <a:solidFill>
            <a:srgbClr val="F2F2F2">
              <a:alpha val="50196"/>
            </a:srgb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•   Аграрный </a:t>
            </a:r>
            <a:r>
              <a:rPr lang="ru-RU" dirty="0">
                <a:latin typeface="Bookman Old Style" panose="02050604050505020204" pitchFamily="18" charset="0"/>
              </a:rPr>
              <a:t>сектор экономики - обеспечение выпуска экологически чистой продукции с учетом природно-климатических условий и территориальных особенностей места проживания;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•   Пищевая </a:t>
            </a:r>
            <a:r>
              <a:rPr lang="ru-RU" dirty="0">
                <a:latin typeface="Bookman Old Style" panose="02050604050505020204" pitchFamily="18" charset="0"/>
              </a:rPr>
              <a:t>и перерабатывающая промышленность;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•   Альтернативная </a:t>
            </a:r>
            <a:r>
              <a:rPr lang="ru-RU" dirty="0">
                <a:latin typeface="Bookman Old Style" panose="02050604050505020204" pitchFamily="18" charset="0"/>
              </a:rPr>
              <a:t>энергетика;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•   Логистическая </a:t>
            </a:r>
            <a:r>
              <a:rPr lang="ru-RU" dirty="0">
                <a:latin typeface="Bookman Old Style" panose="02050604050505020204" pitchFamily="18" charset="0"/>
              </a:rPr>
              <a:t>инфраструктура;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•   Туризм </a:t>
            </a:r>
            <a:r>
              <a:rPr lang="ru-RU" dirty="0">
                <a:latin typeface="Bookman Old Style" panose="02050604050505020204" pitchFamily="18" charset="0"/>
              </a:rPr>
              <a:t>и рекреация - реализация проектов по созданию туристских кластеров на территории Липецкой области;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•   Инвестиции </a:t>
            </a:r>
            <a:r>
              <a:rPr lang="ru-RU" dirty="0">
                <a:latin typeface="Bookman Old Style" panose="02050604050505020204" pitchFamily="18" charset="0"/>
              </a:rPr>
              <a:t>- реализация проектов, направленных на развитие минерально-сырьевой базы региона;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•   Авиационная </a:t>
            </a:r>
            <a:r>
              <a:rPr lang="ru-RU" dirty="0">
                <a:latin typeface="Bookman Old Style" panose="02050604050505020204" pitchFamily="18" charset="0"/>
              </a:rPr>
              <a:t>промышленность (авиация общего назначения);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•   Производство </a:t>
            </a:r>
            <a:r>
              <a:rPr lang="ru-RU" dirty="0">
                <a:latin typeface="Bookman Old Style" panose="02050604050505020204" pitchFamily="18" charset="0"/>
              </a:rPr>
              <a:t>сельскохозяйственной, автомобильной техники и компонентов;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•   Фармацевтика </a:t>
            </a:r>
            <a:r>
              <a:rPr lang="ru-RU" dirty="0">
                <a:latin typeface="Bookman Old Style" panose="02050604050505020204" pitchFamily="18" charset="0"/>
              </a:rPr>
              <a:t>и биотехнологии.</a:t>
            </a:r>
          </a:p>
          <a:p>
            <a:pPr marL="0" indent="0">
              <a:buNone/>
            </a:pPr>
            <a:endParaRPr lang="ru-RU" sz="6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К </a:t>
            </a:r>
            <a:r>
              <a:rPr lang="ru-RU" dirty="0">
                <a:latin typeface="Bookman Old Style" panose="02050604050505020204" pitchFamily="18" charset="0"/>
              </a:rPr>
              <a:t>базовым отраслям, дающим 79% ВРП можно отнести: обрабатывающие производства (39%), строительство (13%), оптовая и розничная торговля (11%), сельское хозяйство (9%), транспорт и связь (7</a:t>
            </a:r>
            <a:r>
              <a:rPr lang="ru-RU" dirty="0" smtClean="0">
                <a:latin typeface="Bookman Old Style" panose="02050604050505020204" pitchFamily="18" charset="0"/>
              </a:rPr>
              <a:t>%).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824193" y="4293344"/>
            <a:ext cx="2808287" cy="360362"/>
          </a:xfrm>
          <a:prstGeom prst="rect">
            <a:avLst/>
          </a:prstGeom>
          <a:solidFill>
            <a:srgbClr val="EB613D">
              <a:alpha val="80000"/>
            </a:srgbClr>
          </a:solidFill>
          <a:ln w="9525">
            <a:noFill/>
            <a:round/>
            <a:headEnd/>
            <a:tailEnd/>
          </a:ln>
          <a:effectLst>
            <a:softEdge rad="63500"/>
          </a:effectLst>
        </p:spPr>
        <p:txBody>
          <a:bodyPr lIns="0" tIns="28080" rIns="0" bIns="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spc="-110" dirty="0" err="1">
                <a:solidFill>
                  <a:srgbClr val="DFDFDF"/>
                </a:solidFill>
                <a:latin typeface="Calibri" pitchFamily="34" charset="0"/>
              </a:rPr>
              <a:t>Сельхозмашиностроительный</a:t>
            </a:r>
            <a:endParaRPr lang="ru-RU" b="1" spc="-110" dirty="0">
              <a:solidFill>
                <a:srgbClr val="DFDFDF"/>
              </a:solidFill>
              <a:latin typeface="Calibri" pitchFamily="34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744073" y="6237312"/>
            <a:ext cx="2808287" cy="360362"/>
          </a:xfrm>
          <a:prstGeom prst="rect">
            <a:avLst/>
          </a:prstGeom>
          <a:solidFill>
            <a:srgbClr val="EB613D">
              <a:alpha val="80000"/>
            </a:srgbClr>
          </a:solidFill>
          <a:ln w="9525">
            <a:noFill/>
            <a:round/>
            <a:headEnd/>
            <a:tailEnd/>
          </a:ln>
          <a:effectLst>
            <a:softEdge rad="63500"/>
          </a:effectLst>
        </p:spPr>
        <p:txBody>
          <a:bodyPr lIns="0" tIns="28080" rIns="0" bIns="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DFDFDF"/>
                </a:solidFill>
                <a:latin typeface="Calibri" pitchFamily="34" charset="0"/>
              </a:rPr>
              <a:t>Биофармацевтический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4799857" y="4293096"/>
            <a:ext cx="2880319" cy="360362"/>
          </a:xfrm>
          <a:prstGeom prst="rect">
            <a:avLst/>
          </a:prstGeom>
          <a:solidFill>
            <a:srgbClr val="EB613D">
              <a:alpha val="80000"/>
            </a:srgbClr>
          </a:solidFill>
          <a:ln w="9525">
            <a:noFill/>
            <a:round/>
            <a:headEnd/>
            <a:tailEnd/>
          </a:ln>
          <a:effectLst>
            <a:softEdge rad="63500"/>
          </a:effectLst>
        </p:spPr>
        <p:txBody>
          <a:bodyPr lIns="0" tIns="28080" rIns="0" bIns="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DFDFDF"/>
                </a:solidFill>
                <a:latin typeface="Calibri" pitchFamily="34" charset="0"/>
              </a:rPr>
              <a:t>Станкостроительный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600082" y="2308771"/>
            <a:ext cx="2808287" cy="360362"/>
          </a:xfrm>
          <a:prstGeom prst="rect">
            <a:avLst/>
          </a:prstGeom>
          <a:solidFill>
            <a:srgbClr val="EB613D">
              <a:alpha val="80000"/>
            </a:srgbClr>
          </a:solidFill>
          <a:ln w="9525">
            <a:noFill/>
            <a:round/>
            <a:headEnd/>
            <a:tailEnd/>
          </a:ln>
          <a:effectLst>
            <a:softEdge rad="63500"/>
          </a:effectLst>
        </p:spPr>
        <p:txBody>
          <a:bodyPr lIns="0" tIns="28080" rIns="0" bIns="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DFDFDF"/>
                </a:solidFill>
                <a:latin typeface="Calibri" pitchFamily="34" charset="0"/>
              </a:rPr>
              <a:t>Композитные материалы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700" b="1" dirty="0">
              <a:solidFill>
                <a:srgbClr val="DFDFDF"/>
              </a:solidFill>
              <a:latin typeface="Calibri" pitchFamily="34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775520" y="4262753"/>
            <a:ext cx="2860410" cy="360363"/>
          </a:xfrm>
          <a:prstGeom prst="rect">
            <a:avLst/>
          </a:prstGeom>
          <a:solidFill>
            <a:srgbClr val="EB613D">
              <a:alpha val="80000"/>
            </a:srgbClr>
          </a:solidFill>
          <a:ln w="9525">
            <a:noFill/>
            <a:round/>
            <a:headEnd/>
            <a:tailEnd/>
          </a:ln>
          <a:effectLst>
            <a:softEdge rad="63500"/>
          </a:effectLst>
        </p:spPr>
        <p:txBody>
          <a:bodyPr lIns="0" tIns="28080" rIns="0" bIns="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DFDFDF"/>
                </a:solidFill>
                <a:latin typeface="Calibri" pitchFamily="34" charset="0"/>
              </a:rPr>
              <a:t>Автомобилестроительный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3215680" y="6235973"/>
            <a:ext cx="2771800" cy="360363"/>
          </a:xfrm>
          <a:prstGeom prst="rect">
            <a:avLst/>
          </a:prstGeom>
          <a:solidFill>
            <a:srgbClr val="EB613D">
              <a:alpha val="80000"/>
            </a:srgbClr>
          </a:solidFill>
          <a:ln w="9525">
            <a:noFill/>
            <a:round/>
            <a:headEnd/>
            <a:tailEnd/>
          </a:ln>
          <a:effectLst>
            <a:softEdge rad="63500"/>
          </a:effectLst>
        </p:spPr>
        <p:txBody>
          <a:bodyPr lIns="0" tIns="28080" rIns="0" bIns="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DFDFDF"/>
                </a:solidFill>
                <a:latin typeface="Calibri" pitchFamily="34" charset="0"/>
              </a:rPr>
              <a:t>Металлургический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215680" y="2295145"/>
            <a:ext cx="2592288" cy="360362"/>
          </a:xfrm>
          <a:prstGeom prst="rect">
            <a:avLst/>
          </a:prstGeom>
          <a:solidFill>
            <a:srgbClr val="EB613D">
              <a:alpha val="80000"/>
            </a:srgbClr>
          </a:solidFill>
          <a:ln w="9525">
            <a:noFill/>
            <a:round/>
            <a:headEnd/>
            <a:tailEnd/>
          </a:ln>
          <a:effectLst>
            <a:softEdge rad="63500"/>
          </a:effectLst>
        </p:spPr>
        <p:txBody>
          <a:bodyPr lIns="0" tIns="28080" rIns="0" bIns="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DFDFDF"/>
                </a:solidFill>
                <a:latin typeface="Calibri" pitchFamily="34" charset="0"/>
              </a:rPr>
              <a:t>«Белая техника»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19" name="Кольцо 18"/>
          <p:cNvSpPr/>
          <p:nvPr/>
        </p:nvSpPr>
        <p:spPr bwMode="auto">
          <a:xfrm>
            <a:off x="-2387036" y="3810204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6" name="Кольцо 25"/>
          <p:cNvSpPr/>
          <p:nvPr/>
        </p:nvSpPr>
        <p:spPr bwMode="auto">
          <a:xfrm>
            <a:off x="-1067736" y="-4338121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7" name="Кольцо 26"/>
          <p:cNvSpPr/>
          <p:nvPr/>
        </p:nvSpPr>
        <p:spPr bwMode="auto">
          <a:xfrm>
            <a:off x="6455006" y="-607193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673" y="1195729"/>
            <a:ext cx="2736303" cy="149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 descr="https://webattach.mail.yandex.net/message_part_real/%D0%A1%D0%B5%D0%BB%D1%8C%D1%85%D0%BE%D0%B7%D0%BC%D0%B0%D1%88%D0%B8%D0%BD%D0%BE%D1%81%D1%82%D1%80%D0%BE%D1%82%D0%B5%D0%BB%D1%8C%D0%BD%D1%8B%D0%B9.JPG?sid=djzXr2RZiG0LDWTcVcjzk9i%2AvJmhCliI%2AD0xwt5f08BemLWNchviajAao%2Ai%2A00ORChyxelkMuy5oKhd44kLVdA%3D%3D&amp;exif_rotate=y&amp;hid=1.3&amp;ids=2480000001423983338&amp;name=%D0%A1%D0%B5%D0%BB%D1%8C%D1%85%D0%BE%D0%B7%D0%BC%D0%B0%D1%88%D0%B8%D0%BD%D0%BE%D1%81%D1%82%D1%80%D0%BE%D1%82%D0%B5%D0%BB%D1%8C%D0%BD%D1%8B%D0%B9.JPG&amp;no_disposition=y"/>
          <p:cNvPicPr>
            <a:picLocks noChangeAspect="1" noChangeArrowheads="1"/>
          </p:cNvPicPr>
          <p:nvPr/>
        </p:nvPicPr>
        <p:blipFill>
          <a:blip r:embed="rId3" cstate="print"/>
          <a:srcRect t="14815" r="5444"/>
          <a:stretch>
            <a:fillRect/>
          </a:stretch>
        </p:blipFill>
        <p:spPr bwMode="auto">
          <a:xfrm>
            <a:off x="7824192" y="2780928"/>
            <a:ext cx="2808312" cy="1944216"/>
          </a:xfrm>
          <a:prstGeom prst="rect">
            <a:avLst/>
          </a:prstGeom>
          <a:noFill/>
          <a:effectLst/>
        </p:spPr>
      </p:pic>
      <p:pic>
        <p:nvPicPr>
          <p:cNvPr id="11268" name="Picture 4" descr="https://webattach.mail.yandex.net/message_part_real/%D0%A1%D1%82%D0%B0%D0%BD%D0%BA%D0%BE%D1%81%D1%82%D1%80%D0%BE%D0%B8%D1%82%D0%B5%D0%BB%D1%8C%D0%BD%D1%8B%D0%B9.JPG?sid=djzXr2RZiG2H13qo1LAeYzRHjxfvdUTvO0JSFqHIiwkhSxhrQBPiQmtbi7l37MTjLbU1R3o%2AqpeED%2AXwBPn30Q%3D%3D&amp;exif_rotate=y&amp;hid=1.4&amp;ids=2480000001423983338&amp;name=%D0%A1%D1%82%D0%B0%D0%BD%D0%BA%D0%BE%D1%81%D1%82%D1%80%D0%BE%D0%B8%D1%82%D0%B5%D0%BB%D1%8C%D0%BD%D1%8B%D0%B9.JPG&amp;no_disposition=y"/>
          <p:cNvPicPr>
            <a:picLocks noChangeAspect="1" noChangeArrowheads="1"/>
          </p:cNvPicPr>
          <p:nvPr/>
        </p:nvPicPr>
        <p:blipFill>
          <a:blip r:embed="rId4" cstate="print"/>
          <a:srcRect l="13139" t="6675" r="10220" b="2191"/>
          <a:stretch>
            <a:fillRect/>
          </a:stretch>
        </p:blipFill>
        <p:spPr bwMode="auto">
          <a:xfrm>
            <a:off x="4799856" y="2775180"/>
            <a:ext cx="2880320" cy="1949964"/>
          </a:xfrm>
          <a:prstGeom prst="rect">
            <a:avLst/>
          </a:prstGeom>
          <a:noFill/>
          <a:effectLst/>
        </p:spPr>
      </p:pic>
      <p:pic>
        <p:nvPicPr>
          <p:cNvPr id="11266" name="Picture 2" descr="https://webattach.mail.yandex.net/message_part_real/%D0%9C%D0%B5%D1%82%D0%B0%D0%BB%D0%BB%D1%83%D1%80%D0%B3%D0%B8%D1%87%D0%B5%D1%81%D0%BA%D0%B8%D0%B9.jpg?sid=%2FAA7J4JTZ2F1%2FIktcbn8WVKmdrOzsEGWPMmbLqsiAEX%2FVaVRC%2A1kRtDs%2FngmO%2F0F1P9BOXlKIEU9QNz%2AEbdBbg%3D%3D&amp;exif_rotate=y&amp;hid=1.2&amp;ids=2480000001423983338&amp;name=%D0%9C%D0%B5%D1%82%D0%B0%D0%BB%D0%BB%D1%83%D1%80%D0%B3%D0%B8%D1%87%D0%B5%D1%81%D0%BA%D0%B8%D0%B9.jpg&amp;no_disposition=y"/>
          <p:cNvPicPr>
            <a:picLocks noChangeAspect="1" noChangeArrowheads="1"/>
          </p:cNvPicPr>
          <p:nvPr/>
        </p:nvPicPr>
        <p:blipFill>
          <a:blip r:embed="rId5" cstate="print"/>
          <a:srcRect t="4651" b="10974"/>
          <a:stretch>
            <a:fillRect/>
          </a:stretch>
        </p:blipFill>
        <p:spPr bwMode="auto">
          <a:xfrm>
            <a:off x="3215680" y="4797152"/>
            <a:ext cx="2808312" cy="1872208"/>
          </a:xfrm>
          <a:prstGeom prst="rect">
            <a:avLst/>
          </a:prstGeom>
          <a:noFill/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6" cstate="print"/>
          <a:srcRect l="2287"/>
          <a:stretch/>
        </p:blipFill>
        <p:spPr bwMode="auto">
          <a:xfrm>
            <a:off x="6600056" y="4810140"/>
            <a:ext cx="2736305" cy="190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554" name="Picture 2" descr="http://stroydetali.ru/uploads/ads/big/1370577967_794_3.jpg"/>
          <p:cNvPicPr>
            <a:picLocks noChangeAspect="1" noChangeArrowheads="1"/>
          </p:cNvPicPr>
          <p:nvPr/>
        </p:nvPicPr>
        <p:blipFill>
          <a:blip r:embed="rId7" cstate="print"/>
          <a:srcRect l="16296" t="23943" b="14840"/>
          <a:stretch>
            <a:fillRect/>
          </a:stretch>
        </p:blipFill>
        <p:spPr bwMode="auto">
          <a:xfrm>
            <a:off x="6600056" y="1183696"/>
            <a:ext cx="2790478" cy="1512168"/>
          </a:xfrm>
          <a:prstGeom prst="rect">
            <a:avLst/>
          </a:prstGeom>
          <a:noFill/>
          <a:effectLst/>
        </p:spPr>
      </p:pic>
      <p:pic>
        <p:nvPicPr>
          <p:cNvPr id="23558" name="Picture 6" descr="http://kouzmenko.users.photofile.ru/photo/kouzmenko/2894629/xlarge/62229481.jpg"/>
          <p:cNvPicPr>
            <a:picLocks noChangeAspect="1" noChangeArrowheads="1"/>
          </p:cNvPicPr>
          <p:nvPr/>
        </p:nvPicPr>
        <p:blipFill>
          <a:blip r:embed="rId8" cstate="print"/>
          <a:srcRect l="30329" t="10866" r="7323" b="20831"/>
          <a:stretch>
            <a:fillRect/>
          </a:stretch>
        </p:blipFill>
        <p:spPr bwMode="auto">
          <a:xfrm>
            <a:off x="1775520" y="2780928"/>
            <a:ext cx="2860682" cy="1904107"/>
          </a:xfrm>
          <a:prstGeom prst="rect">
            <a:avLst/>
          </a:prstGeom>
          <a:noFill/>
          <a:effectLst/>
        </p:spPr>
      </p:pic>
      <p:sp>
        <p:nvSpPr>
          <p:cNvPr id="4" name="Прямоугольник 3"/>
          <p:cNvSpPr/>
          <p:nvPr/>
        </p:nvSpPr>
        <p:spPr>
          <a:xfrm>
            <a:off x="-96688" y="138166"/>
            <a:ext cx="11809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latin typeface="Bookman Old Style" panose="02050604050505020204" pitchFamily="18" charset="0"/>
                <a:cs typeface="Arial" pitchFamily="34" charset="0"/>
              </a:rPr>
              <a:t>Промышленные кластеры, создаваемые </a:t>
            </a:r>
            <a:endParaRPr lang="ru-RU" sz="3200" b="1" i="1" dirty="0" smtClean="0">
              <a:solidFill>
                <a:srgbClr val="C00000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itchFamily="34" charset="0"/>
              </a:rPr>
              <a:t>в </a:t>
            </a:r>
            <a:r>
              <a:rPr lang="ru-RU" sz="3200" b="1" i="1" dirty="0">
                <a:solidFill>
                  <a:srgbClr val="C00000"/>
                </a:solidFill>
                <a:latin typeface="Bookman Old Style" panose="02050604050505020204" pitchFamily="18" charset="0"/>
                <a:cs typeface="Arial" pitchFamily="34" charset="0"/>
              </a:rPr>
              <a:t>Липецкой области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5" name="Кольцо 4"/>
          <p:cNvSpPr/>
          <p:nvPr/>
        </p:nvSpPr>
        <p:spPr bwMode="auto">
          <a:xfrm>
            <a:off x="6455006" y="-607193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Кольцо 5"/>
          <p:cNvSpPr/>
          <p:nvPr/>
        </p:nvSpPr>
        <p:spPr bwMode="auto">
          <a:xfrm>
            <a:off x="-2387036" y="3810204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Кольцо 6"/>
          <p:cNvSpPr/>
          <p:nvPr/>
        </p:nvSpPr>
        <p:spPr bwMode="auto">
          <a:xfrm>
            <a:off x="-1067736" y="-4338121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4162" y="1433940"/>
            <a:ext cx="8507288" cy="4752528"/>
          </a:xfrm>
          <a:solidFill>
            <a:srgbClr val="F2F2F2">
              <a:alpha val="50196"/>
            </a:srgb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200" i="1" dirty="0" smtClean="0">
                <a:latin typeface="Bookman Old Style" panose="02050604050505020204" pitchFamily="18" charset="0"/>
              </a:rPr>
              <a:t>Наиболее </a:t>
            </a:r>
            <a:r>
              <a:rPr lang="ru-RU" sz="2200" i="1" dirty="0">
                <a:latin typeface="Bookman Old Style" panose="02050604050505020204" pitchFamily="18" charset="0"/>
              </a:rPr>
              <a:t>быстро растущими сегментами рынка являются свиноводство и птицеводство. По сравнению с 2000 годом </a:t>
            </a:r>
            <a:r>
              <a:rPr lang="ru-RU" sz="2200" i="1" dirty="0" smtClean="0">
                <a:latin typeface="Bookman Old Style" panose="02050604050505020204" pitchFamily="18" charset="0"/>
              </a:rPr>
              <a:t>сегодня производство </a:t>
            </a:r>
            <a:r>
              <a:rPr lang="ru-RU" sz="2200" i="1" dirty="0">
                <a:latin typeface="Bookman Old Style" panose="02050604050505020204" pitchFamily="18" charset="0"/>
              </a:rPr>
              <a:t>свинины в сельхозпредприятиях возросло в 18 раз, мяса птицы – </a:t>
            </a:r>
            <a:r>
              <a:rPr lang="ru-RU" sz="2200" i="1" dirty="0" smtClean="0">
                <a:latin typeface="Bookman Old Style" panose="02050604050505020204" pitchFamily="18" charset="0"/>
              </a:rPr>
              <a:t>  в </a:t>
            </a:r>
            <a:r>
              <a:rPr lang="ru-RU" sz="2200" i="1" dirty="0">
                <a:latin typeface="Bookman Old Style" panose="02050604050505020204" pitchFamily="18" charset="0"/>
              </a:rPr>
              <a:t>5 раз. </a:t>
            </a:r>
            <a:endParaRPr lang="ru-RU" sz="2200" i="1" dirty="0" smtClean="0"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200" i="1" dirty="0">
                <a:latin typeface="Bookman Old Style" panose="02050604050505020204" pitchFamily="18" charset="0"/>
              </a:rPr>
              <a:t>Традиционные направления развития сельского хозяйства области - производство зерновых культур, сахарной свёклы, разведение крупного рогатого скота, свиноводство, птицеводство. В области и за её пределами пользуется спросом продукция акционерных обществ </a:t>
            </a:r>
            <a:r>
              <a:rPr lang="ru-RU" sz="2200" i="1" dirty="0" smtClean="0">
                <a:latin typeface="Bookman Old Style" panose="02050604050505020204" pitchFamily="18" charset="0"/>
              </a:rPr>
              <a:t>«Консервный </a:t>
            </a:r>
            <a:r>
              <a:rPr lang="ru-RU" sz="2200" i="1" dirty="0">
                <a:latin typeface="Bookman Old Style" panose="02050604050505020204" pitchFamily="18" charset="0"/>
              </a:rPr>
              <a:t>завод "Лебедянский"», </a:t>
            </a:r>
            <a:r>
              <a:rPr lang="ru-RU" sz="2200" i="1" dirty="0" smtClean="0">
                <a:latin typeface="Bookman Old Style" panose="02050604050505020204" pitchFamily="18" charset="0"/>
              </a:rPr>
              <a:t>«</a:t>
            </a:r>
            <a:r>
              <a:rPr lang="ru-RU" sz="2200" i="1" dirty="0" err="1" smtClean="0">
                <a:latin typeface="Bookman Old Style" panose="02050604050505020204" pitchFamily="18" charset="0"/>
              </a:rPr>
              <a:t>Липецкхлебмакаронпром</a:t>
            </a:r>
            <a:r>
              <a:rPr lang="ru-RU" sz="2200" i="1" dirty="0" smtClean="0">
                <a:latin typeface="Bookman Old Style" panose="02050604050505020204" pitchFamily="18" charset="0"/>
              </a:rPr>
              <a:t>», «</a:t>
            </a:r>
            <a:r>
              <a:rPr lang="ru-RU" sz="2200" i="1" dirty="0" err="1" smtClean="0">
                <a:latin typeface="Bookman Old Style" panose="02050604050505020204" pitchFamily="18" charset="0"/>
              </a:rPr>
              <a:t>Данковский</a:t>
            </a:r>
            <a:r>
              <a:rPr lang="ru-RU" sz="2200" i="1" dirty="0" smtClean="0">
                <a:latin typeface="Bookman Old Style" panose="02050604050505020204" pitchFamily="18" charset="0"/>
              </a:rPr>
              <a:t> мясокомбинат», «Липецкий хладокомбинат» </a:t>
            </a:r>
            <a:r>
              <a:rPr lang="ru-RU" sz="2200" i="1" dirty="0">
                <a:latin typeface="Bookman Old Style" panose="02050604050505020204" pitchFamily="18" charset="0"/>
              </a:rPr>
              <a:t>и ряда других.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308" y="290940"/>
            <a:ext cx="10415526" cy="11430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Агропромышленный комплекс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1521279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Развитие транспортной инфраструктуры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6" name="Кольцо 5"/>
          <p:cNvSpPr/>
          <p:nvPr/>
        </p:nvSpPr>
        <p:spPr bwMode="auto">
          <a:xfrm>
            <a:off x="-2387036" y="3810204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Кольцо 6"/>
          <p:cNvSpPr/>
          <p:nvPr/>
        </p:nvSpPr>
        <p:spPr bwMode="auto">
          <a:xfrm>
            <a:off x="-1067736" y="-4338121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Кольцо 7"/>
          <p:cNvSpPr/>
          <p:nvPr/>
        </p:nvSpPr>
        <p:spPr bwMode="auto">
          <a:xfrm>
            <a:off x="6455006" y="-607193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6" y="1388165"/>
            <a:ext cx="11764740" cy="1104731"/>
          </a:xfrm>
          <a:solidFill>
            <a:srgbClr val="F2F2F2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ru-RU" sz="2400" i="1" dirty="0">
                <a:latin typeface="Bookman Old Style" panose="02050604050505020204" pitchFamily="18" charset="0"/>
              </a:rPr>
              <a:t>Протяженность автомобильных дорог общего пользования – 16 531 км, из них: федеральные – 474 км, региональные – 5 488 км, </a:t>
            </a:r>
            <a:r>
              <a:rPr lang="ru-RU" sz="2400" i="1" dirty="0" smtClean="0">
                <a:latin typeface="Bookman Old Style" panose="02050604050505020204" pitchFamily="18" charset="0"/>
              </a:rPr>
              <a:t>                      местные </a:t>
            </a:r>
            <a:r>
              <a:rPr lang="ru-RU" sz="2400" i="1" dirty="0">
                <a:latin typeface="Bookman Old Style" panose="02050604050505020204" pitchFamily="18" charset="0"/>
              </a:rPr>
              <a:t>– 10 </a:t>
            </a:r>
            <a:r>
              <a:rPr lang="ru-RU" sz="2400" i="1" dirty="0" smtClean="0">
                <a:latin typeface="Bookman Old Style" panose="02050604050505020204" pitchFamily="18" charset="0"/>
              </a:rPr>
              <a:t>569 км.</a:t>
            </a:r>
            <a:endParaRPr lang="ru-RU" sz="2400" i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s://pandia.ru/text/80/499/images/img1_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797597"/>
            <a:ext cx="1001733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6" name="Кольцо 5"/>
          <p:cNvSpPr/>
          <p:nvPr/>
        </p:nvSpPr>
        <p:spPr bwMode="auto">
          <a:xfrm>
            <a:off x="-2387036" y="3810204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Кольцо 6"/>
          <p:cNvSpPr/>
          <p:nvPr/>
        </p:nvSpPr>
        <p:spPr bwMode="auto">
          <a:xfrm>
            <a:off x="-1067736" y="-4338121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5680" y="-3495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Экономика региона</a:t>
            </a:r>
            <a:endParaRPr lang="ru-RU" sz="40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905" y="982254"/>
            <a:ext cx="11377264" cy="2950802"/>
          </a:xfrm>
          <a:solidFill>
            <a:srgbClr val="F2F2F2">
              <a:alpha val="50196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Быстрое индустриальное развитие Липецка началось в 30-е годы ХХ века: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в 1932 г. заложен, а в 1934 г. построен тракторный завод (первый трактор сошел </a:t>
            </a:r>
            <a:r>
              <a:rPr lang="ru-RU" sz="2000" i="1" dirty="0" smtClean="0">
                <a:latin typeface="Bookman Old Style" panose="02050604050505020204" pitchFamily="18" charset="0"/>
              </a:rPr>
              <a:t>        с </a:t>
            </a:r>
            <a:r>
              <a:rPr lang="ru-RU" sz="2000" i="1" dirty="0">
                <a:latin typeface="Bookman Old Style" panose="02050604050505020204" pitchFamily="18" charset="0"/>
              </a:rPr>
              <a:t>конвейера в 1943 г</a:t>
            </a:r>
            <a:r>
              <a:rPr lang="ru-RU" sz="2000" i="1" dirty="0" smtClean="0">
                <a:latin typeface="Bookman Old Style" panose="02050604050505020204" pitchFamily="18" charset="0"/>
              </a:rPr>
              <a:t>.)</a:t>
            </a:r>
            <a:endParaRPr lang="ru-RU" sz="2000" i="1" dirty="0">
              <a:latin typeface="Bookman Old Style" panose="02050604050505020204" pitchFamily="18" charset="0"/>
            </a:endParaRPr>
          </a:p>
          <a:p>
            <a:r>
              <a:rPr lang="ru-RU" sz="2000" i="1" dirty="0">
                <a:latin typeface="Bookman Old Style" panose="02050604050505020204" pitchFamily="18" charset="0"/>
              </a:rPr>
              <a:t>в 1934 г. – Новолипецкий </a:t>
            </a:r>
            <a:r>
              <a:rPr lang="ru-RU" sz="2000" i="1" dirty="0" smtClean="0">
                <a:latin typeface="Bookman Old Style" panose="02050604050505020204" pitchFamily="18" charset="0"/>
              </a:rPr>
              <a:t>завод</a:t>
            </a:r>
            <a:endParaRPr lang="ru-RU" sz="2000" i="1" dirty="0">
              <a:latin typeface="Bookman Old Style" panose="02050604050505020204" pitchFamily="18" charset="0"/>
            </a:endParaRPr>
          </a:p>
          <a:p>
            <a:r>
              <a:rPr lang="ru-RU" sz="2000" i="1" dirty="0">
                <a:latin typeface="Bookman Old Style" panose="02050604050505020204" pitchFamily="18" charset="0"/>
              </a:rPr>
              <a:t>За успехи в развитии народнохозяйственного комплекса 4 июля 1967 г. Липецкая область была награждена Орденом </a:t>
            </a:r>
            <a:r>
              <a:rPr lang="ru-RU" sz="2000" i="1" dirty="0" smtClean="0">
                <a:latin typeface="Bookman Old Style" panose="02050604050505020204" pitchFamily="18" charset="0"/>
              </a:rPr>
              <a:t>Ленина</a:t>
            </a:r>
            <a:endParaRPr lang="ru-RU" sz="2000" i="1" dirty="0">
              <a:latin typeface="Bookman Old Style" panose="02050604050505020204" pitchFamily="18" charset="0"/>
            </a:endParaRPr>
          </a:p>
          <a:p>
            <a:r>
              <a:rPr lang="ru-RU" sz="2000" i="1" dirty="0">
                <a:latin typeface="Bookman Old Style" panose="02050604050505020204" pitchFamily="18" charset="0"/>
              </a:rPr>
              <a:t>В настоящее время промышленный </a:t>
            </a:r>
            <a:r>
              <a:rPr lang="ru-RU" sz="2000" i="1" dirty="0" smtClean="0">
                <a:latin typeface="Bookman Old Style" panose="02050604050505020204" pitchFamily="18" charset="0"/>
              </a:rPr>
              <a:t>комплекс </a:t>
            </a:r>
            <a:r>
              <a:rPr lang="ru-RU" sz="2000" i="1" dirty="0">
                <a:latin typeface="Bookman Old Style" panose="02050604050505020204" pitchFamily="18" charset="0"/>
              </a:rPr>
              <a:t>области включает около 200 </a:t>
            </a:r>
            <a:r>
              <a:rPr lang="ru-RU" sz="2000" i="1" dirty="0" smtClean="0">
                <a:latin typeface="Bookman Old Style" panose="02050604050505020204" pitchFamily="18" charset="0"/>
              </a:rPr>
              <a:t>крупных и </a:t>
            </a:r>
            <a:r>
              <a:rPr lang="ru-RU" sz="2000" i="1" dirty="0">
                <a:latin typeface="Bookman Old Style" panose="02050604050505020204" pitchFamily="18" charset="0"/>
              </a:rPr>
              <a:t>средних предприятий, </a:t>
            </a:r>
            <a:r>
              <a:rPr lang="ru-RU" sz="2000" i="1" dirty="0" smtClean="0">
                <a:latin typeface="Bookman Old Style" panose="02050604050505020204" pitchFamily="18" charset="0"/>
              </a:rPr>
              <a:t>имеет </a:t>
            </a:r>
            <a:r>
              <a:rPr lang="ru-RU" sz="2000" i="1" dirty="0">
                <a:latin typeface="Bookman Old Style" panose="02050604050505020204" pitchFamily="18" charset="0"/>
              </a:rPr>
              <a:t>многоотраслевой </a:t>
            </a:r>
            <a:r>
              <a:rPr lang="ru-RU" sz="2000" i="1" dirty="0" smtClean="0">
                <a:latin typeface="Bookman Old Style" panose="02050604050505020204" pitchFamily="18" charset="0"/>
              </a:rPr>
              <a:t>характер</a:t>
            </a:r>
            <a:endParaRPr lang="ru-RU" sz="2000" i="1" dirty="0">
              <a:latin typeface="Bookman Old Style" panose="02050604050505020204" pitchFamily="18" charset="0"/>
            </a:endParaRPr>
          </a:p>
          <a:p>
            <a:endParaRPr lang="ru-RU" sz="1800" i="1" dirty="0">
              <a:latin typeface="Bookman Old Style" panose="02050604050505020204" pitchFamily="18" charset="0"/>
            </a:endParaRPr>
          </a:p>
        </p:txBody>
      </p:sp>
      <p:sp>
        <p:nvSpPr>
          <p:cNvPr id="8" name="Кольцо 7"/>
          <p:cNvSpPr/>
          <p:nvPr/>
        </p:nvSpPr>
        <p:spPr bwMode="auto">
          <a:xfrm>
            <a:off x="6455006" y="-607193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4" name="Google Shape;125;p17" descr="250px-Old_NLMK"/>
          <p:cNvPicPr preferRelativeResize="0"/>
          <p:nvPr/>
        </p:nvPicPr>
        <p:blipFill rotWithShape="1">
          <a:blip r:embed="rId2">
            <a:alphaModFix/>
          </a:blip>
          <a:srcRect t="2760"/>
          <a:stretch/>
        </p:blipFill>
        <p:spPr>
          <a:xfrm>
            <a:off x="7595107" y="4001398"/>
            <a:ext cx="4375482" cy="25375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7" name="Кольцо 6"/>
          <p:cNvSpPr/>
          <p:nvPr/>
        </p:nvSpPr>
        <p:spPr bwMode="auto">
          <a:xfrm>
            <a:off x="-2350389" y="3810204"/>
            <a:ext cx="7704856" cy="7717364"/>
          </a:xfrm>
          <a:prstGeom prst="donut">
            <a:avLst>
              <a:gd name="adj" fmla="val 12682"/>
            </a:avLst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Кольцо 7"/>
          <p:cNvSpPr/>
          <p:nvPr/>
        </p:nvSpPr>
        <p:spPr bwMode="auto">
          <a:xfrm>
            <a:off x="-1031089" y="-4338121"/>
            <a:ext cx="7704856" cy="7717364"/>
          </a:xfrm>
          <a:prstGeom prst="donut">
            <a:avLst>
              <a:gd name="adj" fmla="val 12682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" name="Кольцо 8"/>
          <p:cNvSpPr/>
          <p:nvPr/>
        </p:nvSpPr>
        <p:spPr bwMode="auto">
          <a:xfrm>
            <a:off x="6455006" y="-607193"/>
            <a:ext cx="7992888" cy="8352928"/>
          </a:xfrm>
          <a:prstGeom prst="donut">
            <a:avLst>
              <a:gd name="adj" fmla="val 12682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9841" y="168762"/>
            <a:ext cx="9286156" cy="5349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Демографические показатели </a:t>
            </a:r>
            <a:endParaRPr lang="ru-RU" sz="40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95337" y="1294907"/>
            <a:ext cx="5250147" cy="5030593"/>
          </a:xfrm>
          <a:solidFill>
            <a:srgbClr val="F2F2F2">
              <a:alpha val="50196"/>
            </a:srgb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i="1" dirty="0">
                <a:latin typeface="Bookman Old Style" panose="02050604050505020204" pitchFamily="18" charset="0"/>
              </a:rPr>
              <a:t>Численность населения Липецкой области по данным Росстата составляет </a:t>
            </a:r>
            <a:r>
              <a:rPr lang="ru-RU" sz="1800" b="1" i="1" dirty="0">
                <a:latin typeface="Bookman Old Style" panose="02050604050505020204" pitchFamily="18" charset="0"/>
              </a:rPr>
              <a:t>1 126 263</a:t>
            </a:r>
            <a:r>
              <a:rPr lang="ru-RU" sz="1800" i="1" dirty="0">
                <a:latin typeface="Bookman Old Style" panose="02050604050505020204" pitchFamily="18" charset="0"/>
              </a:rPr>
              <a:t> человек (2023). Плотность населения — 46,84 чел./км</a:t>
            </a:r>
            <a:r>
              <a:rPr lang="ru-RU" sz="1800" i="1" baseline="30000" dirty="0">
                <a:latin typeface="Bookman Old Style" panose="02050604050505020204" pitchFamily="18" charset="0"/>
              </a:rPr>
              <a:t>2</a:t>
            </a:r>
            <a:r>
              <a:rPr lang="ru-RU" sz="1800" i="1" dirty="0">
                <a:latin typeface="Bookman Old Style" panose="02050604050505020204" pitchFamily="18" charset="0"/>
              </a:rPr>
              <a:t> (2023). </a:t>
            </a:r>
          </a:p>
          <a:p>
            <a:pPr>
              <a:lnSpc>
                <a:spcPct val="90000"/>
              </a:lnSpc>
            </a:pPr>
            <a:r>
              <a:rPr lang="ru-RU" sz="1800" i="1" dirty="0">
                <a:latin typeface="Bookman Old Style" panose="02050604050505020204" pitchFamily="18" charset="0"/>
              </a:rPr>
              <a:t>По итогам переписи население города Липецка составило 496 403 человека. Городу Ельцу до ста тысяч жителей </a:t>
            </a:r>
            <a:r>
              <a:rPr lang="ru-RU" sz="1800" i="1" dirty="0" smtClean="0">
                <a:latin typeface="Bookman Old Style" panose="02050604050505020204" pitchFamily="18" charset="0"/>
              </a:rPr>
              <a:t>         не </a:t>
            </a:r>
            <a:r>
              <a:rPr lang="ru-RU" sz="1800" i="1" dirty="0">
                <a:latin typeface="Bookman Old Style" panose="02050604050505020204" pitchFamily="18" charset="0"/>
              </a:rPr>
              <a:t>хватило 125 человек. После Липецка и Ельца самый большой город региона – Грязи, с населением 43 908 человек, </a:t>
            </a:r>
            <a:r>
              <a:rPr lang="ru-RU" sz="1800" i="1" dirty="0" smtClean="0">
                <a:latin typeface="Bookman Old Style" panose="02050604050505020204" pitchFamily="18" charset="0"/>
              </a:rPr>
              <a:t>        а </a:t>
            </a:r>
            <a:r>
              <a:rPr lang="ru-RU" sz="1800" i="1" dirty="0">
                <a:latin typeface="Bookman Old Style" panose="02050604050505020204" pitchFamily="18" charset="0"/>
              </a:rPr>
              <a:t>самый маленький – Задонск, в нем проживают 9 887 жителей.</a:t>
            </a:r>
          </a:p>
          <a:p>
            <a:pPr>
              <a:lnSpc>
                <a:spcPct val="90000"/>
              </a:lnSpc>
            </a:pPr>
            <a:r>
              <a:rPr lang="ru-RU" sz="1800" i="1" dirty="0">
                <a:latin typeface="Bookman Old Style" panose="02050604050505020204" pitchFamily="18" charset="0"/>
              </a:rPr>
              <a:t>Рост средней продолжительности жизни до 72 года, доля населения в возрасте 65 лет и старше в 2021 г. составила 15,8% (по России - 13,4%, по Центральному федеральному округу – 15,7%).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080" y="1686818"/>
            <a:ext cx="5858428" cy="3902422"/>
          </a:xfrm>
          <a:prstGeom prst="round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32" y="124663"/>
            <a:ext cx="1561465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1844</Words>
  <Application>Microsoft Office PowerPoint</Application>
  <PresentationFormat>Широкоэкранный</PresentationFormat>
  <Paragraphs>223</Paragraphs>
  <Slides>30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Bookman Old Style</vt:lpstr>
      <vt:lpstr>Calibri</vt:lpstr>
      <vt:lpstr>Calibri Light</vt:lpstr>
      <vt:lpstr>Times New Roman</vt:lpstr>
      <vt:lpstr>Wingdings</vt:lpstr>
      <vt:lpstr>1_Тема Office</vt:lpstr>
      <vt:lpstr>Тема Office</vt:lpstr>
      <vt:lpstr> 70 лет </vt:lpstr>
      <vt:lpstr>Есть такая земля…</vt:lpstr>
      <vt:lpstr>Земельные и минерально-сырьевые ресурсы </vt:lpstr>
      <vt:lpstr>Приоритетные отрасли развития  Липецкой области</vt:lpstr>
      <vt:lpstr>Презентация PowerPoint</vt:lpstr>
      <vt:lpstr>Агропромышленный комплекс </vt:lpstr>
      <vt:lpstr>Развитие транспортной инфраструктуры</vt:lpstr>
      <vt:lpstr>Экономика региона</vt:lpstr>
      <vt:lpstr>Демографические показатели </vt:lpstr>
      <vt:lpstr>    Славные имена земли Липецкой</vt:lpstr>
      <vt:lpstr>Презентация PowerPoint</vt:lpstr>
      <vt:lpstr>Липецкая область – небольшая по занимаемой площади, но на этой густо заселенной и интенсивно освоенной человеком земле уцелели уникальные природные объекты, заслуживающие особенно внимательного к ним отношения, заповедники, заказники и памятники природы.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Липецкой области 70 лет</dc:title>
  <dc:creator>user</dc:creator>
  <cp:lastModifiedBy>прол</cp:lastModifiedBy>
  <cp:revision>105</cp:revision>
  <dcterms:created xsi:type="dcterms:W3CDTF">2023-10-14T13:50:38Z</dcterms:created>
  <dcterms:modified xsi:type="dcterms:W3CDTF">2024-02-07T16:28:54Z</dcterms:modified>
</cp:coreProperties>
</file>