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5" r:id="rId3"/>
    <p:sldId id="322" r:id="rId4"/>
    <p:sldId id="306" r:id="rId5"/>
    <p:sldId id="307" r:id="rId6"/>
    <p:sldId id="279" r:id="rId7"/>
    <p:sldId id="277" r:id="rId8"/>
    <p:sldId id="323" r:id="rId9"/>
    <p:sldId id="324" r:id="rId10"/>
    <p:sldId id="300" r:id="rId11"/>
    <p:sldId id="304" r:id="rId12"/>
    <p:sldId id="301" r:id="rId13"/>
    <p:sldId id="303" r:id="rId14"/>
    <p:sldId id="32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5B0B7"/>
    <a:srgbClr val="1B3281"/>
    <a:srgbClr val="64BDE1"/>
    <a:srgbClr val="0A55A2"/>
    <a:srgbClr val="273478"/>
    <a:srgbClr val="0072BC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6405" autoAdjust="0"/>
  </p:normalViewPr>
  <p:slideViewPr>
    <p:cSldViewPr snapToGrid="0">
      <p:cViewPr varScale="1">
        <p:scale>
          <a:sx n="106" d="100"/>
          <a:sy n="106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3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8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5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00DB0-14D4-4AE1-A93D-16ED0B43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4BEB1-9040-4AAF-AC0E-71DE9971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AA4A0-855A-4DAB-A38F-3FC4CEEC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6413-B9B9-40C9-B275-9A6D7A32DC8D}" type="datetimeFigureOut">
              <a:rPr lang="ru-RU" smtClean="0"/>
              <a:t>05.04.2022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0DD05-76B5-4DA6-8114-41B380F7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EAF94-30C7-4B99-B2C4-5690283E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DEB-A3D2-41E4-8477-CE8FC50AFD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6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6C84B-C0BD-4871-A421-17F9EECC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2929A-2E8C-43EA-9BD5-544856CD1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00A43-EAD1-4FDB-B5BE-95CA4269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6413-B9B9-40C9-B275-9A6D7A32DC8D}" type="datetimeFigureOut">
              <a:rPr lang="ru-RU" smtClean="0"/>
              <a:t>05.04.2022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45394-F12F-4941-8EC5-83BD2F56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4DEC0-729B-4D36-9473-2F4C367B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DEB-A3D2-41E4-8477-CE8FC50AFD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2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C3E1D2-AD8B-4AF9-AF6C-38CFC82F68BB}"/>
              </a:ext>
            </a:extLst>
          </p:cNvPr>
          <p:cNvSpPr/>
          <p:nvPr/>
        </p:nvSpPr>
        <p:spPr>
          <a:xfrm>
            <a:off x="861373" y="1734835"/>
            <a:ext cx="11330628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B3E742-2ABA-425A-ACED-9C3CD175F2B5}"/>
              </a:ext>
            </a:extLst>
          </p:cNvPr>
          <p:cNvSpPr/>
          <p:nvPr/>
        </p:nvSpPr>
        <p:spPr>
          <a:xfrm>
            <a:off x="778598" y="189591"/>
            <a:ext cx="1062633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ГАУДПО ЛО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«ИРО»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Липецкой области «Институт развития образования»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9F1A4-5D4B-492B-8DDF-A667ABED8455}"/>
              </a:ext>
            </a:extLst>
          </p:cNvPr>
          <p:cNvSpPr/>
          <p:nvPr/>
        </p:nvSpPr>
        <p:spPr>
          <a:xfrm>
            <a:off x="2468669" y="2428383"/>
            <a:ext cx="7210425" cy="244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 разработке образовательного проекта,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направленного на повышение качества образования,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адресной помощи ОО, участникам реализации Мероприятия 21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90847-EE06-41AB-85F4-92524936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9"/>
          <a:stretch/>
        </p:blipFill>
        <p:spPr>
          <a:xfrm>
            <a:off x="8876165" y="495992"/>
            <a:ext cx="2457101" cy="6677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1544936" y="2269216"/>
            <a:ext cx="5972175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2578206" y="5058524"/>
            <a:ext cx="81540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8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324" y="1179778"/>
            <a:ext cx="11710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Этапы, содержание, методы деятельности,</a:t>
            </a:r>
            <a:r>
              <a:rPr lang="ru-RU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результаты, целевые индикаторы и средства контроля</a:t>
            </a:r>
          </a:p>
          <a:p>
            <a:pPr algn="just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69761"/>
              </p:ext>
            </p:extLst>
          </p:nvPr>
        </p:nvGraphicFramePr>
        <p:xfrm>
          <a:off x="335543" y="2537129"/>
          <a:ext cx="11462162" cy="41901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78114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3250184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132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2216129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596603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60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120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Организационно – мотивационный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586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Основной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698122"/>
                  </a:ext>
                </a:extLst>
              </a:tr>
              <a:tr h="1201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Оценочно -  рефлексирующий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695000"/>
                  </a:ext>
                </a:extLst>
              </a:tr>
              <a:tr h="60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Корректирующий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72735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1C5D81-74E1-4470-BC1F-4A5B91BF2E3B}"/>
              </a:ext>
            </a:extLst>
          </p:cNvPr>
          <p:cNvSpPr/>
          <p:nvPr/>
        </p:nvSpPr>
        <p:spPr>
          <a:xfrm>
            <a:off x="1328289" y="494736"/>
            <a:ext cx="10696563" cy="93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структурных компонентов и их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6174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01784"/>
              </p:ext>
            </p:extLst>
          </p:nvPr>
        </p:nvGraphicFramePr>
        <p:xfrm>
          <a:off x="162668" y="1116029"/>
          <a:ext cx="11462162" cy="553612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78114">
                  <a:extLst>
                    <a:ext uri="{9D8B030D-6E8A-4147-A177-3AD203B41FA5}">
                      <a16:colId xmlns:a16="http://schemas.microsoft.com/office/drawing/2014/main" val="3062237120"/>
                    </a:ext>
                  </a:extLst>
                </a:gridCol>
                <a:gridCol w="3250184">
                  <a:extLst>
                    <a:ext uri="{9D8B030D-6E8A-4147-A177-3AD203B41FA5}">
                      <a16:colId xmlns:a16="http://schemas.microsoft.com/office/drawing/2014/main" val="680483067"/>
                    </a:ext>
                  </a:extLst>
                </a:gridCol>
                <a:gridCol w="1921132">
                  <a:extLst>
                    <a:ext uri="{9D8B030D-6E8A-4147-A177-3AD203B41FA5}">
                      <a16:colId xmlns:a16="http://schemas.microsoft.com/office/drawing/2014/main" val="390225922"/>
                    </a:ext>
                  </a:extLst>
                </a:gridCol>
                <a:gridCol w="2216129">
                  <a:extLst>
                    <a:ext uri="{9D8B030D-6E8A-4147-A177-3AD203B41FA5}">
                      <a16:colId xmlns:a16="http://schemas.microsoft.com/office/drawing/2014/main" val="2560480947"/>
                    </a:ext>
                  </a:extLst>
                </a:gridCol>
                <a:gridCol w="2596603">
                  <a:extLst>
                    <a:ext uri="{9D8B030D-6E8A-4147-A177-3AD203B41FA5}">
                      <a16:colId xmlns:a16="http://schemas.microsoft.com/office/drawing/2014/main" val="3422199740"/>
                    </a:ext>
                  </a:extLst>
                </a:gridCol>
              </a:tblGrid>
              <a:tr h="304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индикаторы и средства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328820"/>
                  </a:ext>
                </a:extLst>
              </a:tr>
              <a:tr h="6870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</a:rPr>
                        <a:t>Организационно – мотивационный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проектной группы по  реализации  проекта из числа администрации, педагогов,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 учащихся и родителей  ОО.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технологии </a:t>
                      </a:r>
                      <a:r>
                        <a:rPr lang="ru-RU" sz="1800" dirty="0" err="1">
                          <a:effectLst/>
                        </a:rPr>
                        <a:t>командообразования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приказа, проектной группы.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1) вовлечение участников образовательных отношений в реализацию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проекта: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администрация – 100%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педагоги – 100%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учащиеся – 100%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-  родители – 70%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2)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</a:rPr>
                        <a:t> установление стартового значения показателя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85697"/>
                  </a:ext>
                </a:extLst>
              </a:tr>
              <a:tr h="121290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 исследования стартового значения показателя (индикатора) «Доля педагогов, учащихся, родителей удовлетворенных качеством образования в ОО»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Анкетирование.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анкеты, результатов анкетирования.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206235"/>
                  </a:ext>
                </a:extLst>
              </a:tr>
              <a:tr h="68706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педсовета по теме «Повышение</a:t>
                      </a:r>
                      <a:r>
                        <a:rPr lang="ru-RU" sz="1800" baseline="0" dirty="0"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effectLst/>
                        </a:rPr>
                        <a:t>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Метод «решение педагогических/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образовательных задач».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 педагогического сообщества на реализацию проекта.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53304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C555AB-0631-45E2-8BB8-E3F4036D015D}"/>
              </a:ext>
            </a:extLst>
          </p:cNvPr>
          <p:cNvSpPr/>
          <p:nvPr/>
        </p:nvSpPr>
        <p:spPr>
          <a:xfrm>
            <a:off x="38449" y="-164531"/>
            <a:ext cx="11710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Этапы, содержание, методы деятельности,</a:t>
            </a:r>
            <a:r>
              <a:rPr lang="ru-RU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результаты, целевые индикаторы и средства контроля</a:t>
            </a:r>
          </a:p>
          <a:p>
            <a:pPr algn="just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635AE0-7E34-4C11-B034-713A9D31526D}"/>
              </a:ext>
            </a:extLst>
          </p:cNvPr>
          <p:cNvSpPr/>
          <p:nvPr/>
        </p:nvSpPr>
        <p:spPr>
          <a:xfrm>
            <a:off x="0" y="1596946"/>
            <a:ext cx="6301427" cy="2296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668" y="21416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endParaRPr lang="ru-RU" sz="28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033" y="1708759"/>
            <a:ext cx="11710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Необходимые условия организации работ: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нормативные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кадровые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финансовые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т.д.</a:t>
            </a:r>
          </a:p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02" y="1826109"/>
            <a:ext cx="6133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85" y="2048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2BC"/>
              </a:buClr>
            </a:pPr>
            <a:r>
              <a:rPr lang="ru-RU" sz="2400" b="1" dirty="0">
                <a:solidFill>
                  <a:srgbClr val="0072B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99" y="4131950"/>
            <a:ext cx="7698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Календарный план реализации проекта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73573"/>
              </p:ext>
            </p:extLst>
          </p:nvPr>
        </p:nvGraphicFramePr>
        <p:xfrm>
          <a:off x="347399" y="4771029"/>
          <a:ext cx="11462163" cy="10609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18899">
                  <a:extLst>
                    <a:ext uri="{9D8B030D-6E8A-4147-A177-3AD203B41FA5}">
                      <a16:colId xmlns:a16="http://schemas.microsoft.com/office/drawing/2014/main" val="1855985893"/>
                    </a:ext>
                  </a:extLst>
                </a:gridCol>
                <a:gridCol w="2139991">
                  <a:extLst>
                    <a:ext uri="{9D8B030D-6E8A-4147-A177-3AD203B41FA5}">
                      <a16:colId xmlns:a16="http://schemas.microsoft.com/office/drawing/2014/main" val="1011869422"/>
                    </a:ext>
                  </a:extLst>
                </a:gridCol>
                <a:gridCol w="2903273">
                  <a:extLst>
                    <a:ext uri="{9D8B030D-6E8A-4147-A177-3AD203B41FA5}">
                      <a16:colId xmlns:a16="http://schemas.microsoft.com/office/drawing/2014/main" val="3544859147"/>
                    </a:ext>
                  </a:extLst>
                </a:gridCol>
              </a:tblGrid>
              <a:tr h="106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Этап/содержание деятельности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(перечень мероприятий и взаимосвязанных действий по их выполнению)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(период)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08823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2CA4C8-5E5E-4F0C-9689-1D4BEB05BBEA}"/>
              </a:ext>
            </a:extLst>
          </p:cNvPr>
          <p:cNvSpPr/>
          <p:nvPr/>
        </p:nvSpPr>
        <p:spPr>
          <a:xfrm>
            <a:off x="1328289" y="494736"/>
            <a:ext cx="10696563" cy="93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структурных компонентов и их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6471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85349"/>
              </p:ext>
            </p:extLst>
          </p:nvPr>
        </p:nvGraphicFramePr>
        <p:xfrm>
          <a:off x="403023" y="367217"/>
          <a:ext cx="11102212" cy="63039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17323">
                  <a:extLst>
                    <a:ext uri="{9D8B030D-6E8A-4147-A177-3AD203B41FA5}">
                      <a16:colId xmlns:a16="http://schemas.microsoft.com/office/drawing/2014/main" val="1240929404"/>
                    </a:ext>
                  </a:extLst>
                </a:gridCol>
                <a:gridCol w="2072789">
                  <a:extLst>
                    <a:ext uri="{9D8B030D-6E8A-4147-A177-3AD203B41FA5}">
                      <a16:colId xmlns:a16="http://schemas.microsoft.com/office/drawing/2014/main" val="2592052654"/>
                    </a:ext>
                  </a:extLst>
                </a:gridCol>
                <a:gridCol w="2812100">
                  <a:extLst>
                    <a:ext uri="{9D8B030D-6E8A-4147-A177-3AD203B41FA5}">
                      <a16:colId xmlns:a16="http://schemas.microsoft.com/office/drawing/2014/main" val="944516950"/>
                    </a:ext>
                  </a:extLst>
                </a:gridCol>
              </a:tblGrid>
              <a:tr h="757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Этап/содержание деятельности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(перечень мероприятий и взаимосвязанных действий по их выполнению)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 (период) выполнения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Прогнозируемый 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4062556010"/>
                  </a:ext>
                </a:extLst>
              </a:tr>
              <a:tr h="2525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Организационно – мотивационный (март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2022 -август 2022 г.)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7698"/>
                  </a:ext>
                </a:extLst>
              </a:tr>
              <a:tr h="53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проектной группы по  реализации  проекта из числа администрации, педагогов,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 учащихся и родителей  ОО.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2022г.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приказа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839786617"/>
                  </a:ext>
                </a:extLst>
              </a:tr>
              <a:tr h="1010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 исследования стартового значения показателя (индикатора) «Доля педагогов, учащихся, родителей удовлетворенных качеством образования в ОО»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январь –февраль 2022г.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анкеты, результатов анкетирования (справка)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2301187589"/>
                  </a:ext>
                </a:extLst>
              </a:tr>
              <a:tr h="757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педсовета по теме «Повышение</a:t>
                      </a:r>
                      <a:r>
                        <a:rPr lang="ru-RU" sz="1800" baseline="0" dirty="0">
                          <a:effectLst/>
                        </a:rPr>
                        <a:t> качества образования: миф или реальность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 2022г.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 педагогического сообщества на реализацию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3742128648"/>
                  </a:ext>
                </a:extLst>
              </a:tr>
              <a:tr h="3077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2. Основной этап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2032515416"/>
                  </a:ext>
                </a:extLst>
              </a:tr>
              <a:tr h="43783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3. Оценочно -  рефлексирующий 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/>
                </a:tc>
                <a:extLst>
                  <a:ext uri="{0D108BD9-81ED-4DB2-BD59-A6C34878D82A}">
                    <a16:rowId xmlns:a16="http://schemas.microsoft.com/office/drawing/2014/main" val="68542468"/>
                  </a:ext>
                </a:extLst>
              </a:tr>
              <a:tr h="82961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 Корректирующий этап.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86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C3E1D2-AD8B-4AF9-AF6C-38CFC82F68BB}"/>
              </a:ext>
            </a:extLst>
          </p:cNvPr>
          <p:cNvSpPr/>
          <p:nvPr/>
        </p:nvSpPr>
        <p:spPr>
          <a:xfrm>
            <a:off x="861373" y="1734835"/>
            <a:ext cx="11330628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B3E742-2ABA-425A-ACED-9C3CD175F2B5}"/>
              </a:ext>
            </a:extLst>
          </p:cNvPr>
          <p:cNvSpPr/>
          <p:nvPr/>
        </p:nvSpPr>
        <p:spPr>
          <a:xfrm>
            <a:off x="778598" y="189591"/>
            <a:ext cx="1062633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ГАУДПО ЛО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«ИРО»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Липецкой области «Институт развития образования»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9F1A4-5D4B-492B-8DDF-A667ABED8455}"/>
              </a:ext>
            </a:extLst>
          </p:cNvPr>
          <p:cNvSpPr/>
          <p:nvPr/>
        </p:nvSpPr>
        <p:spPr>
          <a:xfrm>
            <a:off x="2468669" y="2428383"/>
            <a:ext cx="7210425" cy="244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 разработке образовательного проекта,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направленного на повышение качества образования,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адресной помощи ОО, участникам реализации Мероприятия 21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90847-EE06-41AB-85F4-92524936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9"/>
          <a:stretch/>
        </p:blipFill>
        <p:spPr>
          <a:xfrm>
            <a:off x="8876165" y="495992"/>
            <a:ext cx="2457101" cy="6677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1544936" y="2269216"/>
            <a:ext cx="5972175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2578206" y="5058524"/>
            <a:ext cx="81540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FCB6A5-B1F7-4AE8-B4A7-93BF3C834448}"/>
              </a:ext>
            </a:extLst>
          </p:cNvPr>
          <p:cNvSpPr/>
          <p:nvPr/>
        </p:nvSpPr>
        <p:spPr>
          <a:xfrm>
            <a:off x="0" y="5156200"/>
            <a:ext cx="12192000" cy="17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11E625-9B43-4CB1-A6BA-FCC474855AED}"/>
              </a:ext>
            </a:extLst>
          </p:cNvPr>
          <p:cNvSpPr/>
          <p:nvPr/>
        </p:nvSpPr>
        <p:spPr>
          <a:xfrm>
            <a:off x="1893457" y="1384852"/>
            <a:ext cx="3279913" cy="4846983"/>
          </a:xfrm>
          <a:prstGeom prst="rect">
            <a:avLst/>
          </a:prstGeom>
          <a:solidFill>
            <a:schemeClr val="bg1"/>
          </a:solidFill>
          <a:ln w="19050">
            <a:solidFill>
              <a:srgbClr val="5E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BB2925-65DF-4073-B07D-4D88F732A4C6}"/>
              </a:ext>
            </a:extLst>
          </p:cNvPr>
          <p:cNvSpPr/>
          <p:nvPr/>
        </p:nvSpPr>
        <p:spPr>
          <a:xfrm>
            <a:off x="7079694" y="1384852"/>
            <a:ext cx="3279913" cy="4846983"/>
          </a:xfrm>
          <a:prstGeom prst="rect">
            <a:avLst/>
          </a:prstGeom>
          <a:solidFill>
            <a:schemeClr val="bg1"/>
          </a:solidFill>
          <a:ln w="19050">
            <a:solidFill>
              <a:srgbClr val="50A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E737C7-CA64-47B8-A53A-6C0A9211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004"/>
            <a:ext cx="12191999" cy="88641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29638B9-84E7-4508-ABA4-59435708A4E8}"/>
              </a:ext>
            </a:extLst>
          </p:cNvPr>
          <p:cNvSpPr txBox="1">
            <a:spLocks/>
          </p:cNvSpPr>
          <p:nvPr/>
        </p:nvSpPr>
        <p:spPr>
          <a:xfrm>
            <a:off x="2189696" y="2101743"/>
            <a:ext cx="2392295" cy="8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 (в управленческой деятельности)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70BEA07-1B6E-4047-A487-622969BD64B3}"/>
              </a:ext>
            </a:extLst>
          </p:cNvPr>
          <p:cNvSpPr txBox="1">
            <a:spLocks/>
          </p:cNvSpPr>
          <p:nvPr/>
        </p:nvSpPr>
        <p:spPr>
          <a:xfrm>
            <a:off x="7385184" y="2101743"/>
            <a:ext cx="2929700" cy="8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45B0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AD867AA-C3FD-4D90-AC1A-9F25D6D5E195}"/>
              </a:ext>
            </a:extLst>
          </p:cNvPr>
          <p:cNvSpPr/>
          <p:nvPr/>
        </p:nvSpPr>
        <p:spPr>
          <a:xfrm>
            <a:off x="2189696" y="2988159"/>
            <a:ext cx="2548283" cy="251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временно́е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предприятие, направленное на создание уникального продукта, услуги или результата.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2F0A12-6760-4E2A-B952-6000D669B989}"/>
              </a:ext>
            </a:extLst>
          </p:cNvPr>
          <p:cNvSpPr/>
          <p:nvPr/>
        </p:nvSpPr>
        <p:spPr>
          <a:xfrm>
            <a:off x="7407409" y="2826628"/>
            <a:ext cx="2362064" cy="321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деятельность, направленная на достижение определённой цели, решение какой-либо проблемы. В проекте раскрываются способы и средства практической реализации замысла. 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AB7D0ED-07BF-419B-AFFD-848E9C770F0D}"/>
              </a:ext>
            </a:extLst>
          </p:cNvPr>
          <p:cNvCxnSpPr>
            <a:cxnSpLocks/>
          </p:cNvCxnSpPr>
          <p:nvPr/>
        </p:nvCxnSpPr>
        <p:spPr>
          <a:xfrm>
            <a:off x="1980701" y="2921993"/>
            <a:ext cx="257368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704F1E7-8576-4C68-B585-DE5AA45CE541}"/>
              </a:ext>
            </a:extLst>
          </p:cNvPr>
          <p:cNvCxnSpPr>
            <a:cxnSpLocks/>
          </p:cNvCxnSpPr>
          <p:nvPr/>
        </p:nvCxnSpPr>
        <p:spPr>
          <a:xfrm>
            <a:off x="7212217" y="2931104"/>
            <a:ext cx="25572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9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C3E1D2-AD8B-4AF9-AF6C-38CFC82F68BB}"/>
              </a:ext>
            </a:extLst>
          </p:cNvPr>
          <p:cNvSpPr/>
          <p:nvPr/>
        </p:nvSpPr>
        <p:spPr>
          <a:xfrm>
            <a:off x="861373" y="1734835"/>
            <a:ext cx="11330628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B3E742-2ABA-425A-ACED-9C3CD175F2B5}"/>
              </a:ext>
            </a:extLst>
          </p:cNvPr>
          <p:cNvSpPr/>
          <p:nvPr/>
        </p:nvSpPr>
        <p:spPr>
          <a:xfrm>
            <a:off x="782832" y="126216"/>
            <a:ext cx="1062633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администрации города Липецка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№2022 г. Липецка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9F1A4-5D4B-492B-8DDF-A667ABED8455}"/>
              </a:ext>
            </a:extLst>
          </p:cNvPr>
          <p:cNvSpPr/>
          <p:nvPr/>
        </p:nvSpPr>
        <p:spPr>
          <a:xfrm>
            <a:off x="2468669" y="2428383"/>
            <a:ext cx="7210425" cy="244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«Путь развития очерчен – ГИА или ПРО-ГИА»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1544936" y="2269216"/>
            <a:ext cx="5972175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2578206" y="5058524"/>
            <a:ext cx="81540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бразование и наука в Липецкой области">
            <a:extLst>
              <a:ext uri="{FF2B5EF4-FFF2-40B4-BE49-F238E27FC236}">
                <a16:creationId xmlns:a16="http://schemas.microsoft.com/office/drawing/2014/main" id="{3B463570-0FE2-44F0-97A4-F2842345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17" y="282952"/>
            <a:ext cx="991451" cy="9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0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50538"/>
              </p:ext>
            </p:extLst>
          </p:nvPr>
        </p:nvGraphicFramePr>
        <p:xfrm>
          <a:off x="352608" y="1153333"/>
          <a:ext cx="11471563" cy="5617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5704">
                  <a:extLst>
                    <a:ext uri="{9D8B030D-6E8A-4147-A177-3AD203B41FA5}">
                      <a16:colId xmlns:a16="http://schemas.microsoft.com/office/drawing/2014/main" val="1187286900"/>
                    </a:ext>
                  </a:extLst>
                </a:gridCol>
                <a:gridCol w="8585859">
                  <a:extLst>
                    <a:ext uri="{9D8B030D-6E8A-4147-A177-3AD203B41FA5}">
                      <a16:colId xmlns:a16="http://schemas.microsoft.com/office/drawing/2014/main" val="1422705517"/>
                    </a:ext>
                  </a:extLst>
                </a:gridCol>
              </a:tblGrid>
              <a:tr h="27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«ПРО-ГИА»»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49300"/>
                  </a:ext>
                </a:extLst>
              </a:tr>
              <a:tr h="520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утверждения Программы: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20.03.2022г. №25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739611"/>
                  </a:ext>
                </a:extLst>
              </a:tr>
              <a:tr h="2371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 основы разработки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Конституция Российской Федерации;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«Об образовании в Российской Федерации»;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Российской Федерации «Развитие образования»;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 программа Липецкой области «Развитие образования Липецкой области»;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города Липецка»;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развития МБОУ СОШ 2022 г. Липецка</a:t>
                      </a: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19861"/>
                  </a:ext>
                </a:extLst>
              </a:tr>
              <a:tr h="27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УОиН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</a:t>
                      </a: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60713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разработчики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 – директор ОУ;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 – заместители директора ОУ;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95091"/>
                  </a:ext>
                </a:extLst>
              </a:tr>
              <a:tr h="781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ОУ, субъекты образовательных  отношений (обучающиеся, родители, педагоги),  ГАУДПО ЛО «ИРО»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254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09875" y="1971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5895DE9-CC0F-4FEE-80AB-76FE0AD639F7}"/>
              </a:ext>
            </a:extLst>
          </p:cNvPr>
          <p:cNvSpPr txBox="1">
            <a:spLocks/>
          </p:cNvSpPr>
          <p:nvPr/>
        </p:nvSpPr>
        <p:spPr>
          <a:xfrm>
            <a:off x="0" y="515004"/>
            <a:ext cx="12191999" cy="8864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79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686456"/>
            <a:ext cx="10168014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885" y="485511"/>
            <a:ext cx="10950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 indent="35433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27347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1976"/>
              </p:ext>
            </p:extLst>
          </p:nvPr>
        </p:nvGraphicFramePr>
        <p:xfrm>
          <a:off x="372093" y="1207576"/>
          <a:ext cx="11134734" cy="5122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7417">
                  <a:extLst>
                    <a:ext uri="{9D8B030D-6E8A-4147-A177-3AD203B41FA5}">
                      <a16:colId xmlns:a16="http://schemas.microsoft.com/office/drawing/2014/main" val="540630334"/>
                    </a:ext>
                  </a:extLst>
                </a:gridCol>
                <a:gridCol w="7997317">
                  <a:extLst>
                    <a:ext uri="{9D8B030D-6E8A-4147-A177-3AD203B41FA5}">
                      <a16:colId xmlns:a16="http://schemas.microsoft.com/office/drawing/2014/main" val="3559132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Проекта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этапы реализации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2021-2023гг.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6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Проекта: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средства:  региональный, муниципальный уровни;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средства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6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 результативности Проекта: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482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достижения заявленных в Проекте целей и задач;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возможностей оперативного внесения изменений в Проект;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полученных  результатов  для всех субъектов  образовательных отношений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5B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1639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8BE93C-CE02-4866-9635-01ED65EE4C80}"/>
              </a:ext>
            </a:extLst>
          </p:cNvPr>
          <p:cNvSpPr txBox="1">
            <a:spLocks/>
          </p:cNvSpPr>
          <p:nvPr/>
        </p:nvSpPr>
        <p:spPr>
          <a:xfrm>
            <a:off x="0" y="515004"/>
            <a:ext cx="12191999" cy="8864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9689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F672A-959F-48CB-9F90-9FA424593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"/>
            <a:ext cx="9042401" cy="6857999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347C5F3-07D8-40D5-92BA-C5368D16622C}"/>
              </a:ext>
            </a:extLst>
          </p:cNvPr>
          <p:cNvSpPr/>
          <p:nvPr/>
        </p:nvSpPr>
        <p:spPr>
          <a:xfrm>
            <a:off x="405145" y="2046083"/>
            <a:ext cx="11453040" cy="2085046"/>
          </a:xfrm>
          <a:prstGeom prst="rect">
            <a:avLst/>
          </a:prstGeom>
          <a:solidFill>
            <a:srgbClr val="5E95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12A858-7DAD-4622-AC02-E60C1AFCDDA5}"/>
              </a:ext>
            </a:extLst>
          </p:cNvPr>
          <p:cNvSpPr/>
          <p:nvPr/>
        </p:nvSpPr>
        <p:spPr>
          <a:xfrm>
            <a:off x="369480" y="71303"/>
            <a:ext cx="11453040" cy="1404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3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основных структурных компонентов и их характеристика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E8F96E-3B64-49AF-9674-E6D96A2330F7}"/>
              </a:ext>
            </a:extLst>
          </p:cNvPr>
          <p:cNvSpPr/>
          <p:nvPr/>
        </p:nvSpPr>
        <p:spPr>
          <a:xfrm>
            <a:off x="645055" y="2242606"/>
            <a:ext cx="11091600" cy="1692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A7AC39-0FEC-4540-9B44-BDADFAF0CE22}"/>
              </a:ext>
            </a:extLst>
          </p:cNvPr>
          <p:cNvSpPr/>
          <p:nvPr/>
        </p:nvSpPr>
        <p:spPr>
          <a:xfrm>
            <a:off x="716385" y="2522803"/>
            <a:ext cx="1083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повышения качества образования по показателю «% выполнения экзаменационной работы по русскому языку и математике в рамках ГИА» ( математика - с 15% до 25%; русский язык  - с 15% до 30%)</a:t>
            </a:r>
          </a:p>
        </p:txBody>
      </p:sp>
    </p:spTree>
    <p:extLst>
      <p:ext uri="{BB962C8B-B14F-4D97-AF65-F5344CB8AC3E}">
        <p14:creationId xmlns:p14="http://schemas.microsoft.com/office/powerpoint/2010/main" val="148547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41A5575-40F6-41EE-B6ED-09680F75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2751" r="62830" b="-2751"/>
          <a:stretch/>
        </p:blipFill>
        <p:spPr bwMode="auto">
          <a:xfrm>
            <a:off x="9702800" y="-20844"/>
            <a:ext cx="2489200" cy="7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F672A-959F-48CB-9F90-9FA424593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"/>
            <a:ext cx="9698038" cy="68579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CBF80D-4A19-42EA-9136-C152AD763C04}"/>
              </a:ext>
            </a:extLst>
          </p:cNvPr>
          <p:cNvSpPr/>
          <p:nvPr/>
        </p:nvSpPr>
        <p:spPr>
          <a:xfrm>
            <a:off x="9073938" y="3647041"/>
            <a:ext cx="1268569" cy="1490082"/>
          </a:xfrm>
          <a:prstGeom prst="rect">
            <a:avLst/>
          </a:prstGeom>
          <a:solidFill>
            <a:srgbClr val="50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168A90-1FCB-484B-8920-3F52DD4339A4}"/>
              </a:ext>
            </a:extLst>
          </p:cNvPr>
          <p:cNvSpPr/>
          <p:nvPr/>
        </p:nvSpPr>
        <p:spPr>
          <a:xfrm>
            <a:off x="9067945" y="5200139"/>
            <a:ext cx="1264213" cy="14900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C7BD4-FDA1-4B97-9C7D-2F120B212486}"/>
              </a:ext>
            </a:extLst>
          </p:cNvPr>
          <p:cNvSpPr/>
          <p:nvPr/>
        </p:nvSpPr>
        <p:spPr>
          <a:xfrm>
            <a:off x="9073939" y="2083902"/>
            <a:ext cx="1268569" cy="1490082"/>
          </a:xfrm>
          <a:prstGeom prst="rect">
            <a:avLst/>
          </a:prstGeom>
          <a:solidFill>
            <a:srgbClr val="5E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03F7D5-A619-498B-B535-1695C6AC027C}"/>
              </a:ext>
            </a:extLst>
          </p:cNvPr>
          <p:cNvSpPr/>
          <p:nvPr/>
        </p:nvSpPr>
        <p:spPr>
          <a:xfrm>
            <a:off x="528320" y="2145811"/>
            <a:ext cx="8594040" cy="449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управления подготовкой учащихся к ГИА, охватывающей прежде всего: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управления (заместитель директора, педагог психолог, учитель-предметник);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управления (организация профильного обучения, педагогическое наставничество, объективное текущее оценивание образовательной деятельности учащихся);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коммуникационные каналы (участие в региональной методической сети, использование услуг консалтинга регионального уровня, участие в региональных обучающих семинарах и др.);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включает: 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органы управления (подразделения и должности), систему которых можно назвать как субъект управления (люди, работающие в них, выступают субъектами управленческой деятельности); 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набор целей, методов, стратегий, процедур, предписаний, технологий, которые регламентируют выполнение управленческих процедур, юридически закрепленных правил и норм, составляющих в совокупности механизм управления; 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коммуникационные каналы, при помощи которых реализуется процесс взаимодействия в системе управления; 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материальную инфраструктуру управления. 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1AA17-AA2A-4B94-B567-29F109130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3" y="2351583"/>
            <a:ext cx="981238" cy="981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A6225F-9CB7-4E52-9DDE-AFD7EC9C4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45" y="3765038"/>
            <a:ext cx="1291267" cy="12931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91612-770B-47D7-ACFF-2582B845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47" y="5486963"/>
            <a:ext cx="1127207" cy="98123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36030B5-6E21-4B3F-BFDD-DC334F03FCC1}"/>
              </a:ext>
            </a:extLst>
          </p:cNvPr>
          <p:cNvSpPr txBox="1">
            <a:spLocks/>
          </p:cNvSpPr>
          <p:nvPr/>
        </p:nvSpPr>
        <p:spPr>
          <a:xfrm>
            <a:off x="558800" y="243840"/>
            <a:ext cx="9174480" cy="1730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основных структурных компонентов и их характеристика</a:t>
            </a:r>
          </a:p>
          <a:p>
            <a:r>
              <a:rPr lang="ru-RU" sz="18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75637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41A5575-40F6-41EE-B6ED-09680F75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2751" r="62830" b="-2751"/>
          <a:stretch/>
        </p:blipFill>
        <p:spPr bwMode="auto">
          <a:xfrm>
            <a:off x="9702800" y="-20844"/>
            <a:ext cx="2489200" cy="7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F672A-959F-48CB-9F90-9FA424593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"/>
            <a:ext cx="9698038" cy="685799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CBF80D-4A19-42EA-9136-C152AD763C04}"/>
              </a:ext>
            </a:extLst>
          </p:cNvPr>
          <p:cNvSpPr/>
          <p:nvPr/>
        </p:nvSpPr>
        <p:spPr>
          <a:xfrm>
            <a:off x="9073938" y="3647041"/>
            <a:ext cx="1268569" cy="1490082"/>
          </a:xfrm>
          <a:prstGeom prst="rect">
            <a:avLst/>
          </a:prstGeom>
          <a:solidFill>
            <a:srgbClr val="50A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168A90-1FCB-484B-8920-3F52DD4339A4}"/>
              </a:ext>
            </a:extLst>
          </p:cNvPr>
          <p:cNvSpPr/>
          <p:nvPr/>
        </p:nvSpPr>
        <p:spPr>
          <a:xfrm>
            <a:off x="9067945" y="5200139"/>
            <a:ext cx="1264213" cy="14900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C7BD4-FDA1-4B97-9C7D-2F120B212486}"/>
              </a:ext>
            </a:extLst>
          </p:cNvPr>
          <p:cNvSpPr/>
          <p:nvPr/>
        </p:nvSpPr>
        <p:spPr>
          <a:xfrm>
            <a:off x="9073939" y="2083902"/>
            <a:ext cx="1268569" cy="1490082"/>
          </a:xfrm>
          <a:prstGeom prst="rect">
            <a:avLst/>
          </a:prstGeom>
          <a:solidFill>
            <a:srgbClr val="5E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03F7D5-A619-498B-B535-1695C6AC027C}"/>
              </a:ext>
            </a:extLst>
          </p:cNvPr>
          <p:cNvSpPr/>
          <p:nvPr/>
        </p:nvSpPr>
        <p:spPr>
          <a:xfrm>
            <a:off x="528320" y="2145811"/>
            <a:ext cx="8594040" cy="449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предметных и общепедагогических  компетенций учителей русского языка и математики через: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использование услуг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консалтига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регионального уровня учителями русского языка и математики;</a:t>
            </a:r>
          </a:p>
          <a:p>
            <a:pPr lvl="1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модернизацию института наставничества для учителей русского языка и математики.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Общепедагогическая компетенция, включающая в себя психологическую и педагогическую готовность к развертыванию индивидуальных особенностей психологии и психофизиологии познавательных процессов личности; знания основ педагогики.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компетенция в сфере предметной специальности: знания в области преподаваемого предмета, методики его преподавания.</a:t>
            </a:r>
          </a:p>
          <a:p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 компетенции.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1AA17-AA2A-4B94-B567-29F109130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3" y="2351583"/>
            <a:ext cx="981238" cy="981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A6225F-9CB7-4E52-9DDE-AFD7EC9C4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45" y="3765038"/>
            <a:ext cx="1291267" cy="12931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91612-770B-47D7-ACFF-2582B845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47" y="5486963"/>
            <a:ext cx="1127207" cy="98123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36030B5-6E21-4B3F-BFDD-DC334F03FCC1}"/>
              </a:ext>
            </a:extLst>
          </p:cNvPr>
          <p:cNvSpPr txBox="1">
            <a:spLocks/>
          </p:cNvSpPr>
          <p:nvPr/>
        </p:nvSpPr>
        <p:spPr>
          <a:xfrm>
            <a:off x="558800" y="243840"/>
            <a:ext cx="9174480" cy="1730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основных структурных компонентов и их характеристика</a:t>
            </a:r>
          </a:p>
          <a:p>
            <a:r>
              <a:rPr lang="ru-RU" sz="18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79253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E530D3-1FEC-423F-99D4-6C4B419616EC}"/>
              </a:ext>
            </a:extLst>
          </p:cNvPr>
          <p:cNvSpPr/>
          <p:nvPr/>
        </p:nvSpPr>
        <p:spPr>
          <a:xfrm>
            <a:off x="1161143" y="933207"/>
            <a:ext cx="11030857" cy="565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23E17E-F8A0-4C19-99AF-E4739FD38AAE}"/>
              </a:ext>
            </a:extLst>
          </p:cNvPr>
          <p:cNvSpPr/>
          <p:nvPr/>
        </p:nvSpPr>
        <p:spPr>
          <a:xfrm>
            <a:off x="7951302" y="1975562"/>
            <a:ext cx="3874763" cy="979015"/>
          </a:xfrm>
          <a:prstGeom prst="rect">
            <a:avLst/>
          </a:prstGeom>
          <a:solidFill>
            <a:srgbClr val="5E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44944F-35F4-41E7-954F-B46B59DCE05E}"/>
              </a:ext>
            </a:extLst>
          </p:cNvPr>
          <p:cNvSpPr/>
          <p:nvPr/>
        </p:nvSpPr>
        <p:spPr>
          <a:xfrm>
            <a:off x="7971180" y="3624813"/>
            <a:ext cx="3874763" cy="1023880"/>
          </a:xfrm>
          <a:prstGeom prst="rect">
            <a:avLst/>
          </a:prstGeom>
          <a:solidFill>
            <a:srgbClr val="3A9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BEEF78-53E1-43B7-A264-D2BB35F47FEB}"/>
              </a:ext>
            </a:extLst>
          </p:cNvPr>
          <p:cNvSpPr/>
          <p:nvPr/>
        </p:nvSpPr>
        <p:spPr>
          <a:xfrm>
            <a:off x="7971179" y="5240794"/>
            <a:ext cx="3874763" cy="11310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517716-C59F-45B3-85B3-D60CB70EA1C3}"/>
              </a:ext>
            </a:extLst>
          </p:cNvPr>
          <p:cNvCxnSpPr>
            <a:cxnSpLocks/>
          </p:cNvCxnSpPr>
          <p:nvPr/>
        </p:nvCxnSpPr>
        <p:spPr>
          <a:xfrm>
            <a:off x="2584174" y="4850379"/>
            <a:ext cx="936266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E5AACA-999A-403F-83B1-7FAF97CCE7D5}"/>
              </a:ext>
            </a:extLst>
          </p:cNvPr>
          <p:cNvCxnSpPr>
            <a:cxnSpLocks/>
          </p:cNvCxnSpPr>
          <p:nvPr/>
        </p:nvCxnSpPr>
        <p:spPr>
          <a:xfrm>
            <a:off x="2584174" y="3250399"/>
            <a:ext cx="936266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5DF858-C3FB-4C5D-ADE7-2A4765A934A6}"/>
              </a:ext>
            </a:extLst>
          </p:cNvPr>
          <p:cNvSpPr/>
          <p:nvPr/>
        </p:nvSpPr>
        <p:spPr>
          <a:xfrm>
            <a:off x="8079613" y="1786060"/>
            <a:ext cx="3760452" cy="131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</a:t>
            </a:r>
          </a:p>
          <a:p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06AF93-4B53-4E54-8BB1-F62B18C22344}"/>
              </a:ext>
            </a:extLst>
          </p:cNvPr>
          <p:cNvSpPr/>
          <p:nvPr/>
        </p:nvSpPr>
        <p:spPr>
          <a:xfrm>
            <a:off x="8181567" y="3602301"/>
            <a:ext cx="3658498" cy="113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значимости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AFB293-34CE-4E07-B2E7-531444349B82}"/>
              </a:ext>
            </a:extLst>
          </p:cNvPr>
          <p:cNvSpPr/>
          <p:nvPr/>
        </p:nvSpPr>
        <p:spPr>
          <a:xfrm>
            <a:off x="8181567" y="4958884"/>
            <a:ext cx="3658498" cy="1580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Исходные теоретические положения  проекта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69236C-C53E-4F28-AF97-C5B01A2A03FC}"/>
              </a:ext>
            </a:extLst>
          </p:cNvPr>
          <p:cNvSpPr/>
          <p:nvPr/>
        </p:nvSpPr>
        <p:spPr>
          <a:xfrm>
            <a:off x="1328289" y="494736"/>
            <a:ext cx="10696563" cy="93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структурных компонентов и их характеристика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F62C322-B9CB-49A5-A33C-5ECB7B1180C9}"/>
              </a:ext>
            </a:extLst>
          </p:cNvPr>
          <p:cNvSpPr/>
          <p:nvPr/>
        </p:nvSpPr>
        <p:spPr>
          <a:xfrm>
            <a:off x="2731732" y="1774572"/>
            <a:ext cx="4676706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от цели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качества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 как показатель качества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показателя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«% выполнения экзаменационной работы по русскому языку и математике в рамках ГИА»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D14E8A-2885-4B1A-AD2A-323144DA3652}"/>
              </a:ext>
            </a:extLst>
          </p:cNvPr>
          <p:cNvSpPr/>
          <p:nvPr/>
        </p:nvSpPr>
        <p:spPr>
          <a:xfrm>
            <a:off x="2795888" y="3462252"/>
            <a:ext cx="4676706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позволит: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обучающемуся достигать запланированных результатов освоения ООП;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педагогам….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родителям…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администрации…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0155B1-23D9-4F88-915E-0E90432D538F}"/>
              </a:ext>
            </a:extLst>
          </p:cNvPr>
          <p:cNvSpPr/>
          <p:nvPr/>
        </p:nvSpPr>
        <p:spPr>
          <a:xfrm>
            <a:off x="2853214" y="5131322"/>
            <a:ext cx="5098087" cy="132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от задач, не забывая о цели</a:t>
            </a: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подготовкой учащихся к ГИА в том числе через:</a:t>
            </a:r>
          </a:p>
          <a:p>
            <a:pPr algn="just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Совершенствование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и общепедагогических  компетенций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русского языка и математики: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3B0A156-B7B4-4551-9EDD-497C25DE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55910"/>
          <a:stretch/>
        </p:blipFill>
        <p:spPr bwMode="auto">
          <a:xfrm>
            <a:off x="0" y="1948668"/>
            <a:ext cx="2365797" cy="49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60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6183</TotalTime>
  <Words>1101</Words>
  <Application>Microsoft Office PowerPoint</Application>
  <PresentationFormat>Широкоэкранный</PresentationFormat>
  <Paragraphs>188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Понятие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Maxim Zlobin</cp:lastModifiedBy>
  <cp:revision>259</cp:revision>
  <dcterms:created xsi:type="dcterms:W3CDTF">2020-06-08T21:27:38Z</dcterms:created>
  <dcterms:modified xsi:type="dcterms:W3CDTF">2022-04-05T10:15:47Z</dcterms:modified>
</cp:coreProperties>
</file>