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306" r:id="rId3"/>
    <p:sldId id="307" r:id="rId4"/>
    <p:sldId id="279" r:id="rId5"/>
    <p:sldId id="277" r:id="rId6"/>
    <p:sldId id="324" r:id="rId7"/>
    <p:sldId id="333" r:id="rId8"/>
    <p:sldId id="304" r:id="rId9"/>
    <p:sldId id="325" r:id="rId10"/>
    <p:sldId id="322" r:id="rId11"/>
    <p:sldId id="326" r:id="rId12"/>
    <p:sldId id="327" r:id="rId13"/>
    <p:sldId id="328" r:id="rId14"/>
    <p:sldId id="329" r:id="rId15"/>
    <p:sldId id="33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45B0B7"/>
    <a:srgbClr val="64BDE1"/>
    <a:srgbClr val="1B3281"/>
    <a:srgbClr val="0A55A2"/>
    <a:srgbClr val="273478"/>
    <a:srgbClr val="0072BC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6405" autoAdjust="0"/>
  </p:normalViewPr>
  <p:slideViewPr>
    <p:cSldViewPr snapToGrid="0">
      <p:cViewPr varScale="1">
        <p:scale>
          <a:sx n="100" d="100"/>
          <a:sy n="100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3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7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6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3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7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3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0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4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5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00DB0-14D4-4AE1-A93D-16ED0B43F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4BEB1-9040-4AAF-AC0E-71DE9971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AA4A0-855A-4DAB-A38F-3FC4CEEC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6413-B9B9-40C9-B275-9A6D7A32DC8D}" type="datetimeFigureOut">
              <a:rPr lang="ru-RU" smtClean="0"/>
              <a:t>05.04.2022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0DD05-76B5-4DA6-8114-41B380F7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EAF94-30C7-4B99-B2C4-5690283E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DEB-A3D2-41E4-8477-CE8FC50AFD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20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6C84B-C0BD-4871-A421-17F9EECC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42929A-2E8C-43EA-9BD5-544856CD1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00A43-EAD1-4FDB-B5BE-95CA4269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6413-B9B9-40C9-B275-9A6D7A32DC8D}" type="datetimeFigureOut">
              <a:rPr lang="ru-RU" smtClean="0"/>
              <a:t>05.04.2022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45394-F12F-4941-8EC5-83BD2F56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94DEC0-729B-4D36-9473-2F4C367B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DEB-A3D2-41E4-8477-CE8FC50AFD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8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7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C3E1D2-AD8B-4AF9-AF6C-38CFC82F68BB}"/>
              </a:ext>
            </a:extLst>
          </p:cNvPr>
          <p:cNvSpPr/>
          <p:nvPr/>
        </p:nvSpPr>
        <p:spPr>
          <a:xfrm>
            <a:off x="861373" y="1734835"/>
            <a:ext cx="11330628" cy="51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B3E742-2ABA-425A-ACED-9C3CD175F2B5}"/>
              </a:ext>
            </a:extLst>
          </p:cNvPr>
          <p:cNvSpPr/>
          <p:nvPr/>
        </p:nvSpPr>
        <p:spPr>
          <a:xfrm>
            <a:off x="778598" y="189591"/>
            <a:ext cx="10626336" cy="130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ГАУДПО ЛО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«ИРО»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учреждение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Липецкой области «Институт развития образования»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49F1A4-5D4B-492B-8DDF-A667ABED8455}"/>
              </a:ext>
            </a:extLst>
          </p:cNvPr>
          <p:cNvSpPr/>
          <p:nvPr/>
        </p:nvSpPr>
        <p:spPr>
          <a:xfrm>
            <a:off x="2468669" y="2428383"/>
            <a:ext cx="7210425" cy="244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по разработке образовательного проекта,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направленного на повышение качества образования,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адресной помощи ОО, участникам реализации Мероприятия 21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90847-EE06-41AB-85F4-925249365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9"/>
          <a:stretch/>
        </p:blipFill>
        <p:spPr>
          <a:xfrm>
            <a:off x="8876165" y="495992"/>
            <a:ext cx="2457101" cy="66770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F17D10-91F8-4052-AF58-71672B4B15DC}"/>
              </a:ext>
            </a:extLst>
          </p:cNvPr>
          <p:cNvCxnSpPr>
            <a:cxnSpLocks/>
          </p:cNvCxnSpPr>
          <p:nvPr/>
        </p:nvCxnSpPr>
        <p:spPr>
          <a:xfrm>
            <a:off x="1544936" y="2269216"/>
            <a:ext cx="5972175" cy="0"/>
          </a:xfrm>
          <a:prstGeom prst="line">
            <a:avLst/>
          </a:prstGeom>
          <a:ln w="25400">
            <a:solidFill>
              <a:srgbClr val="72AE4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206245-A87C-4F81-A0FE-35EFFF710E29}"/>
              </a:ext>
            </a:extLst>
          </p:cNvPr>
          <p:cNvCxnSpPr>
            <a:cxnSpLocks/>
          </p:cNvCxnSpPr>
          <p:nvPr/>
        </p:nvCxnSpPr>
        <p:spPr>
          <a:xfrm>
            <a:off x="2578206" y="5058524"/>
            <a:ext cx="8154006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8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68" y="21416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02" y="1826109"/>
            <a:ext cx="613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2048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r>
              <a:rPr lang="ru-RU" sz="2400" b="1" dirty="0">
                <a:solidFill>
                  <a:srgbClr val="0072B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4565"/>
              </p:ext>
            </p:extLst>
          </p:nvPr>
        </p:nvGraphicFramePr>
        <p:xfrm>
          <a:off x="162668" y="435633"/>
          <a:ext cx="11713191" cy="58521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38101">
                  <a:extLst>
                    <a:ext uri="{9D8B030D-6E8A-4147-A177-3AD203B41FA5}">
                      <a16:colId xmlns:a16="http://schemas.microsoft.com/office/drawing/2014/main" val="3062237120"/>
                    </a:ext>
                  </a:extLst>
                </a:gridCol>
                <a:gridCol w="2824223">
                  <a:extLst>
                    <a:ext uri="{9D8B030D-6E8A-4147-A177-3AD203B41FA5}">
                      <a16:colId xmlns:a16="http://schemas.microsoft.com/office/drawing/2014/main" val="680483067"/>
                    </a:ext>
                  </a:extLst>
                </a:gridCol>
                <a:gridCol w="1863524">
                  <a:extLst>
                    <a:ext uri="{9D8B030D-6E8A-4147-A177-3AD203B41FA5}">
                      <a16:colId xmlns:a16="http://schemas.microsoft.com/office/drawing/2014/main" val="1577408766"/>
                    </a:ext>
                  </a:extLst>
                </a:gridCol>
                <a:gridCol w="3133873">
                  <a:extLst>
                    <a:ext uri="{9D8B030D-6E8A-4147-A177-3AD203B41FA5}">
                      <a16:colId xmlns:a16="http://schemas.microsoft.com/office/drawing/2014/main" val="2452793298"/>
                    </a:ext>
                  </a:extLst>
                </a:gridCol>
                <a:gridCol w="2653470">
                  <a:extLst>
                    <a:ext uri="{9D8B030D-6E8A-4147-A177-3AD203B41FA5}">
                      <a16:colId xmlns:a16="http://schemas.microsoft.com/office/drawing/2014/main" val="3422199740"/>
                    </a:ext>
                  </a:extLst>
                </a:gridCol>
              </a:tblGrid>
              <a:tr h="459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Этап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Содержание деятельности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Методы деятельности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Прогнозируемый результат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Целевые индикаторы и средства контроля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328820"/>
                  </a:ext>
                </a:extLst>
              </a:tr>
              <a:tr h="22982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</a:rPr>
                        <a:t> Основной: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</a:rPr>
                        <a:t>апрель</a:t>
                      </a:r>
                      <a:r>
                        <a:rPr lang="ru-RU" sz="1600" b="0" kern="1200" baseline="0" dirty="0">
                          <a:solidFill>
                            <a:schemeClr val="lt1"/>
                          </a:solidFill>
                          <a:effectLst/>
                        </a:rPr>
                        <a:t> 2022-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baseline="0" dirty="0">
                          <a:solidFill>
                            <a:schemeClr val="lt1"/>
                          </a:solidFill>
                          <a:effectLst/>
                        </a:rPr>
                        <a:t>июнь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baseline="0" dirty="0">
                          <a:solidFill>
                            <a:schemeClr val="lt1"/>
                          </a:solidFill>
                          <a:effectLst/>
                        </a:rPr>
                        <a:t>2023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Задача: с</a:t>
                      </a:r>
                      <a:r>
                        <a:rPr lang="ru-RU" sz="1600" b="1" dirty="0"/>
                        <a:t>овершенствование системы управления подготовкой учащихся к ГИА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381451"/>
                  </a:ext>
                </a:extLst>
              </a:tr>
              <a:tr h="142827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Повышение качества аналитической</a:t>
                      </a:r>
                      <a:r>
                        <a:rPr lang="ru-RU" sz="1600" baseline="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деятельности по проблематике проекта: оперативный, тематический, итоговый</a:t>
                      </a:r>
                      <a:r>
                        <a:rPr lang="ru-RU" sz="1600" baseline="0" dirty="0">
                          <a:effectLst/>
                        </a:rPr>
                        <a:t> анализ.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Проблемно-ориентированный</a:t>
                      </a:r>
                      <a:r>
                        <a:rPr lang="ru-RU" sz="1600" baseline="0" dirty="0">
                          <a:effectLst/>
                        </a:rPr>
                        <a:t> анализ.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 Наличие полной и объективной информации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для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принятия управленческих решений.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Наличие приказов, аналитических справок  по вопросам качества образования в рамках ГИА 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</a:rPr>
                        <a:t>/внешний аудит данных документов.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Наличие плана/дорожной карты по подготовке и проведению ГИА/внешний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</a:rPr>
                        <a:t> аудит документа.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85697"/>
                  </a:ext>
                </a:extLst>
              </a:tr>
              <a:tr h="919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Повышение качества планирования деятельности по подготовке и проведению ГИА.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 Кейс-метод.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Управленческие решения по проблематике проекта.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83792"/>
                  </a:ext>
                </a:extLst>
              </a:tr>
              <a:tr h="4904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Совершенствование диагностического инструментария</a:t>
                      </a:r>
                      <a:r>
                        <a:rPr lang="ru-RU" sz="1600" baseline="0" dirty="0">
                          <a:effectLst/>
                        </a:rPr>
                        <a:t>  по проблематике проекта.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Изучение, апробация,</a:t>
                      </a:r>
                      <a:r>
                        <a:rPr lang="ru-RU" sz="1600" baseline="0" dirty="0">
                          <a:effectLst/>
                        </a:rPr>
                        <a:t> внедрение.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Определение состояния 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образовательной деятельности и образовательного процесса по проблематике проекта.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Наличие перечня диагностического инструментария, его описание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</a:rPr>
                        <a:t> 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 рекомендаций по итогам проведения диагностики.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435126"/>
                  </a:ext>
                </a:extLst>
              </a:tr>
              <a:tr h="4904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Получение</a:t>
                      </a:r>
                      <a:r>
                        <a:rPr lang="ru-RU" sz="1600" baseline="0" dirty="0">
                          <a:effectLst/>
                        </a:rPr>
                        <a:t> услуг консалтинга регионального уровня заместителем директора, курирующего вопросы ГИА в ОУ.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Групповая консультация.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Повышение квалификации заместителя директора ОУ, курирующего вопросы ГИА.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Наличие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</a:rPr>
                        <a:t> вопросов для консультации, участие в групповой консультации, доведение информации до проектной группы.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46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1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686456"/>
            <a:ext cx="10168014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43393"/>
              </p:ext>
            </p:extLst>
          </p:nvPr>
        </p:nvGraphicFramePr>
        <p:xfrm>
          <a:off x="333574" y="426269"/>
          <a:ext cx="11518901" cy="61596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246904">
                  <a:extLst>
                    <a:ext uri="{9D8B030D-6E8A-4147-A177-3AD203B41FA5}">
                      <a16:colId xmlns:a16="http://schemas.microsoft.com/office/drawing/2014/main" val="1240929404"/>
                    </a:ext>
                  </a:extLst>
                </a:gridCol>
                <a:gridCol w="1825384">
                  <a:extLst>
                    <a:ext uri="{9D8B030D-6E8A-4147-A177-3AD203B41FA5}">
                      <a16:colId xmlns:a16="http://schemas.microsoft.com/office/drawing/2014/main" val="2147078443"/>
                    </a:ext>
                  </a:extLst>
                </a:gridCol>
                <a:gridCol w="132101">
                  <a:extLst>
                    <a:ext uri="{9D8B030D-6E8A-4147-A177-3AD203B41FA5}">
                      <a16:colId xmlns:a16="http://schemas.microsoft.com/office/drawing/2014/main" val="987171762"/>
                    </a:ext>
                  </a:extLst>
                </a:gridCol>
                <a:gridCol w="3314512">
                  <a:extLst>
                    <a:ext uri="{9D8B030D-6E8A-4147-A177-3AD203B41FA5}">
                      <a16:colId xmlns:a16="http://schemas.microsoft.com/office/drawing/2014/main" val="46606184"/>
                    </a:ext>
                  </a:extLst>
                </a:gridCol>
              </a:tblGrid>
              <a:tr h="850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Этап/содержание деятельности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(перечень мероприятий и взаимосвязанных действий по их выполнению)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 (период) выполнения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4062556010"/>
                  </a:ext>
                </a:extLst>
              </a:tr>
              <a:tr h="2525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 Основной (апрель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2022 г. – июнь 2023г.)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7698"/>
                  </a:ext>
                </a:extLst>
              </a:tr>
              <a:tr h="25255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Задача: с</a:t>
                      </a:r>
                      <a:r>
                        <a:rPr lang="ru-RU" sz="1800" b="1" dirty="0"/>
                        <a:t>овершенствование системы управления подготовкой учащихся к ГИА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8403"/>
                  </a:ext>
                </a:extLst>
              </a:tr>
              <a:tr h="5344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Повышение качества аналитической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деятельности по проблематике проекта: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aseline="0" dirty="0">
                          <a:effectLst/>
                        </a:rPr>
                        <a:t>Анализ образовательной ситуации в 9х классах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effectLst/>
                        </a:rPr>
                        <a:t>2. Анализ прохождения рабочих программ в 9х классах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effectLst/>
                        </a:rPr>
                        <a:t>3. Анализ преподавания математики и русского языка в 8, 9 классах в рамках подготовки к ГИА»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effectLst/>
                        </a:rPr>
                        <a:t>4. Анализ кадрового ресурса  ОУ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effectLst/>
                        </a:rPr>
                        <a:t>5. Другое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effectLst/>
                        </a:rPr>
                        <a:t>6. Проведение внешнего аудита качества аналитических материалов.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Май, ноябрь, декабрь</a:t>
                      </a:r>
                      <a:r>
                        <a:rPr lang="ru-RU" sz="1800" baseline="0" dirty="0"/>
                        <a:t> 2022</a:t>
                      </a:r>
                    </a:p>
                    <a:p>
                      <a:r>
                        <a:rPr lang="ru-RU" sz="1800" baseline="0" dirty="0"/>
                        <a:t>Март, май, ноябрь, декабрь 2023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Октябрь 2022</a:t>
                      </a:r>
                    </a:p>
                    <a:p>
                      <a:r>
                        <a:rPr lang="ru-RU" sz="1800" baseline="0" dirty="0"/>
                        <a:t>Февраль 2023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Август 2022, 2023</a:t>
                      </a:r>
                    </a:p>
                    <a:p>
                      <a:endParaRPr lang="ru-RU" sz="1800" baseline="0" dirty="0"/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Январь 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b="0" dirty="0">
                          <a:effectLst/>
                        </a:rPr>
                        <a:t>Наличие полной и объективной информации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</a:rPr>
                        <a:t>для</a:t>
                      </a:r>
                      <a:r>
                        <a:rPr lang="ru-RU" sz="18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принятия управленческих решений.</a:t>
                      </a:r>
                      <a:endParaRPr lang="ru-RU" sz="1800" b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Приказы:</a:t>
                      </a:r>
                      <a:r>
                        <a:rPr lang="ru-RU" sz="1800" baseline="0" dirty="0">
                          <a:effectLst/>
                        </a:rPr>
                        <a:t> «О предметных результатах освоения ООП ООО»; «О прохождении рабочих программ по математике и русскому языку в 9х классах».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effectLst/>
                        </a:rPr>
                        <a:t>Приказ «О преподавании русского языка в 8,9 классах в рамках подготовки к ГИА».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effectLst/>
                        </a:rPr>
                        <a:t>Аналитическая справка «Кадровый потенциал ОУ в рамках подготовки учащихся к ГИА».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effectLst/>
                        </a:rPr>
                        <a:t>Наличие заключения. Работа с рекомендациями.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786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8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68" y="21416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02" y="1826109"/>
            <a:ext cx="613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2048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r>
              <a:rPr lang="ru-RU" sz="2400" b="1" dirty="0">
                <a:solidFill>
                  <a:srgbClr val="0072B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98177"/>
              </p:ext>
            </p:extLst>
          </p:nvPr>
        </p:nvGraphicFramePr>
        <p:xfrm>
          <a:off x="255033" y="141177"/>
          <a:ext cx="11713191" cy="663277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38101">
                  <a:extLst>
                    <a:ext uri="{9D8B030D-6E8A-4147-A177-3AD203B41FA5}">
                      <a16:colId xmlns:a16="http://schemas.microsoft.com/office/drawing/2014/main" val="3062237120"/>
                    </a:ext>
                  </a:extLst>
                </a:gridCol>
                <a:gridCol w="2662177">
                  <a:extLst>
                    <a:ext uri="{9D8B030D-6E8A-4147-A177-3AD203B41FA5}">
                      <a16:colId xmlns:a16="http://schemas.microsoft.com/office/drawing/2014/main" val="680483067"/>
                    </a:ext>
                  </a:extLst>
                </a:gridCol>
                <a:gridCol w="1736203">
                  <a:extLst>
                    <a:ext uri="{9D8B030D-6E8A-4147-A177-3AD203B41FA5}">
                      <a16:colId xmlns:a16="http://schemas.microsoft.com/office/drawing/2014/main" val="1167590783"/>
                    </a:ext>
                  </a:extLst>
                </a:gridCol>
                <a:gridCol w="2627453">
                  <a:extLst>
                    <a:ext uri="{9D8B030D-6E8A-4147-A177-3AD203B41FA5}">
                      <a16:colId xmlns:a16="http://schemas.microsoft.com/office/drawing/2014/main" val="2924672080"/>
                    </a:ext>
                  </a:extLst>
                </a:gridCol>
                <a:gridCol w="3449257">
                  <a:extLst>
                    <a:ext uri="{9D8B030D-6E8A-4147-A177-3AD203B41FA5}">
                      <a16:colId xmlns:a16="http://schemas.microsoft.com/office/drawing/2014/main" val="3091954655"/>
                    </a:ext>
                  </a:extLst>
                </a:gridCol>
              </a:tblGrid>
              <a:tr h="514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индикаторы и средства контроля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328820"/>
                  </a:ext>
                </a:extLst>
              </a:tr>
              <a:tr h="456905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 Основной: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апрель</a:t>
                      </a:r>
                      <a:r>
                        <a:rPr lang="ru-RU" sz="1800" b="0" kern="1200" baseline="0" dirty="0">
                          <a:solidFill>
                            <a:schemeClr val="lt1"/>
                          </a:solidFill>
                          <a:effectLst/>
                        </a:rPr>
                        <a:t> 2022-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baseline="0" dirty="0">
                          <a:solidFill>
                            <a:schemeClr val="lt1"/>
                          </a:solidFill>
                          <a:effectLst/>
                        </a:rPr>
                        <a:t>июнь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baseline="0" dirty="0">
                          <a:solidFill>
                            <a:schemeClr val="lt1"/>
                          </a:solidFill>
                          <a:effectLst/>
                        </a:rPr>
                        <a:t>2023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Задача: с</a:t>
                      </a:r>
                      <a:r>
                        <a:rPr lang="ru-RU" sz="1600" b="1" dirty="0"/>
                        <a:t>овершенствование предметных и общепедагогических  компетенций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учителей русского языка и математики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81451"/>
                  </a:ext>
                </a:extLst>
              </a:tr>
              <a:tr h="13707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Осуществление</a:t>
                      </a:r>
                      <a:r>
                        <a:rPr lang="ru-RU" sz="1600" baseline="0" dirty="0">
                          <a:effectLst/>
                        </a:rPr>
                        <a:t> профессиональной рефлексии учителями русского языка и математики по вопросу подготовки учащихся к ГИА.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Самоанализ.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Повышение уровня профессиональной компетенции учителей. Внесение изменений в план профессионального</a:t>
                      </a:r>
                      <a:r>
                        <a:rPr lang="ru-RU" sz="1600" b="0" baseline="0" dirty="0">
                          <a:effectLst/>
                        </a:rPr>
                        <a:t> и личностного роста педагога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effectLst/>
                        </a:rPr>
                        <a:t>100% учителей математики и русского языка.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effectLst/>
                        </a:rPr>
                        <a:t>Анализ планов самообразования и их реализации.</a:t>
                      </a:r>
                      <a:endParaRPr lang="ru-RU" sz="16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85697"/>
                  </a:ext>
                </a:extLst>
              </a:tr>
              <a:tr h="913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Получение</a:t>
                      </a:r>
                      <a:r>
                        <a:rPr lang="ru-RU" sz="1600" baseline="0" dirty="0">
                          <a:effectLst/>
                        </a:rPr>
                        <a:t> услуг консалтинга регионального уровня учителями русского языка и математики.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Групповая консультация.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Повышение</a:t>
                      </a:r>
                      <a:r>
                        <a:rPr lang="ru-RU" sz="1600" baseline="0" dirty="0">
                          <a:effectLst/>
                        </a:rPr>
                        <a:t> предметной и общепедагогической компетенций учителей.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Наличие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</a:rPr>
                        <a:t> вопросов для консультации, 100% участие в групповой консультации, доведение информации до проектной группы.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383792"/>
                  </a:ext>
                </a:extLst>
              </a:tr>
              <a:tr h="11422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Проведение</a:t>
                      </a:r>
                      <a:r>
                        <a:rPr lang="ru-RU" sz="1600" baseline="0" dirty="0">
                          <a:effectLst/>
                        </a:rPr>
                        <a:t> диагностики профессиональных компетенций педагогического коллектива.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Диагностика.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Определение уровня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ru-RU" sz="1600" b="0" kern="1200" baseline="0" dirty="0" err="1">
                          <a:solidFill>
                            <a:schemeClr val="dk1"/>
                          </a:solidFill>
                          <a:effectLst/>
                        </a:rPr>
                        <a:t>сформированности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профессиональных компетенций педагогических работников.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100% участие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педколлектива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 в диагностике.  Наличие рекомендаций. Принятий управленческих решений.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435126"/>
                  </a:ext>
                </a:extLst>
              </a:tr>
              <a:tr h="11422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Совершенствование наставнической деятельности в ОУ.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Анализ,</a:t>
                      </a:r>
                      <a:r>
                        <a:rPr lang="ru-RU" sz="1600" baseline="0" dirty="0">
                          <a:effectLst/>
                        </a:rPr>
                        <a:t> планирование.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  <a:effectLst/>
                        </a:rPr>
                        <a:t>У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скорение процесса профессионального становления и развития педагогов (наставляемых).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Наличие обновленного  Положения о наставничестве в ОУ.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</a:rPr>
                        <a:t> Отчеты наставников. Аналитическая справка об эффективности наставничества в ОУ.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464742"/>
                  </a:ext>
                </a:extLst>
              </a:tr>
              <a:tr h="71965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Другое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1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0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68" y="21416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02" y="1826109"/>
            <a:ext cx="613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2048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r>
              <a:rPr lang="ru-RU" sz="2400" b="1" dirty="0">
                <a:solidFill>
                  <a:srgbClr val="0072B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42665"/>
              </p:ext>
            </p:extLst>
          </p:nvPr>
        </p:nvGraphicFramePr>
        <p:xfrm>
          <a:off x="255033" y="214168"/>
          <a:ext cx="11713191" cy="52644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34871">
                  <a:extLst>
                    <a:ext uri="{9D8B030D-6E8A-4147-A177-3AD203B41FA5}">
                      <a16:colId xmlns:a16="http://schemas.microsoft.com/office/drawing/2014/main" val="3062237120"/>
                    </a:ext>
                  </a:extLst>
                </a:gridCol>
                <a:gridCol w="2639028">
                  <a:extLst>
                    <a:ext uri="{9D8B030D-6E8A-4147-A177-3AD203B41FA5}">
                      <a16:colId xmlns:a16="http://schemas.microsoft.com/office/drawing/2014/main" val="680483067"/>
                    </a:ext>
                  </a:extLst>
                </a:gridCol>
                <a:gridCol w="1921397">
                  <a:extLst>
                    <a:ext uri="{9D8B030D-6E8A-4147-A177-3AD203B41FA5}">
                      <a16:colId xmlns:a16="http://schemas.microsoft.com/office/drawing/2014/main" val="390225922"/>
                    </a:ext>
                  </a:extLst>
                </a:gridCol>
                <a:gridCol w="3064425">
                  <a:extLst>
                    <a:ext uri="{9D8B030D-6E8A-4147-A177-3AD203B41FA5}">
                      <a16:colId xmlns:a16="http://schemas.microsoft.com/office/drawing/2014/main" val="2560480947"/>
                    </a:ext>
                  </a:extLst>
                </a:gridCol>
                <a:gridCol w="2653470">
                  <a:extLst>
                    <a:ext uri="{9D8B030D-6E8A-4147-A177-3AD203B41FA5}">
                      <a16:colId xmlns:a16="http://schemas.microsoft.com/office/drawing/2014/main" val="3422199740"/>
                    </a:ext>
                  </a:extLst>
                </a:gridCol>
              </a:tblGrid>
              <a:tr h="51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индикаторы и средства контроля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328820"/>
                  </a:ext>
                </a:extLst>
              </a:tr>
              <a:tr h="171470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</a:rPr>
                        <a:t>Оценочно-рефлексирующий: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</a:rPr>
                        <a:t>июль  –август 2023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Проведение итоговой диагностики (среза)  в рамках мониторинга реализации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 образовательного проекта «ПРО-ГИА».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Диагностика,</a:t>
                      </a:r>
                      <a:r>
                        <a:rPr lang="ru-RU" sz="1800" baseline="0" dirty="0">
                          <a:effectLst/>
                        </a:rPr>
                        <a:t> мониторинг.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b="0" dirty="0">
                          <a:effectLst/>
                        </a:rPr>
                        <a:t>Наличие полной и объективной информации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</a:rPr>
                        <a:t>о</a:t>
                      </a:r>
                      <a:r>
                        <a:rPr lang="ru-RU" sz="18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ходе реализации проекта и его результатах.</a:t>
                      </a:r>
                      <a:endParaRPr lang="ru-RU" sz="18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 Аналитическая справка.</a:t>
                      </a:r>
                    </a:p>
                    <a:p>
                      <a:pPr algn="just"/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Реализация проекта в полном объеме. Достижение цели проекта.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85697"/>
                  </a:ext>
                </a:extLst>
              </a:tr>
              <a:tr h="199008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педсовета  заседания РК по теме </a:t>
                      </a:r>
                      <a:r>
                        <a:rPr lang="ru-RU" sz="1800" dirty="0">
                          <a:solidFill>
                            <a:srgbClr val="548235"/>
                          </a:solidFill>
                          <a:effectLst/>
                        </a:rPr>
                        <a:t>«Повышение</a:t>
                      </a:r>
                      <a:r>
                        <a:rPr lang="ru-RU" sz="1800" baseline="0" dirty="0">
                          <a:solidFill>
                            <a:srgbClr val="548235"/>
                          </a:solidFill>
                          <a:effectLst/>
                        </a:rPr>
                        <a:t> качества образования: миф или реальность</a:t>
                      </a:r>
                      <a:r>
                        <a:rPr lang="ru-RU" sz="1800" dirty="0">
                          <a:solidFill>
                            <a:srgbClr val="548235"/>
                          </a:solidFill>
                          <a:effectLst/>
                        </a:rPr>
                        <a:t>».</a:t>
                      </a:r>
                      <a:endParaRPr lang="ru-RU" sz="1800" dirty="0"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Рефлексия.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Включение школьного сообщества в рефлексивно-оценочную деятельность.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Достижение цели проекта.</a:t>
                      </a:r>
                    </a:p>
                    <a:p>
                      <a:endParaRPr lang="ru-RU" sz="18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206235"/>
                  </a:ext>
                </a:extLst>
              </a:tr>
              <a:tr h="10109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</a:rPr>
                        <a:t>Рефлексивно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</a:rPr>
                        <a:t>оценочный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</a:rPr>
                        <a:t>этап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</a:rPr>
                        <a:t>. 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</a:rPr>
                        <a:t>Этот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</a:rPr>
                        <a:t>этап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итоговый в процессе реализации</a:t>
                      </a:r>
                      <a:r>
                        <a:rPr lang="ru-RU" sz="18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проекта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</a:rPr>
                        <a:t>, когда рабочая группа анализирует</a:t>
                      </a:r>
                      <a:r>
                        <a:rPr lang="ru-RU" sz="18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</a:rPr>
                        <a:t>деятельность школьного сообщества, оценивает ее, сопоставляя результаты деятельности с поставленными</a:t>
                      </a:r>
                      <a:r>
                        <a:rPr lang="ru-RU" sz="18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целями и задачами.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48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1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68" y="21416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02" y="1826109"/>
            <a:ext cx="613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2048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r>
              <a:rPr lang="ru-RU" sz="2400" b="1" dirty="0">
                <a:solidFill>
                  <a:srgbClr val="0072B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22453"/>
              </p:ext>
            </p:extLst>
          </p:nvPr>
        </p:nvGraphicFramePr>
        <p:xfrm>
          <a:off x="255033" y="214168"/>
          <a:ext cx="11713191" cy="52644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10486">
                  <a:extLst>
                    <a:ext uri="{9D8B030D-6E8A-4147-A177-3AD203B41FA5}">
                      <a16:colId xmlns:a16="http://schemas.microsoft.com/office/drawing/2014/main" val="3062237120"/>
                    </a:ext>
                  </a:extLst>
                </a:gridCol>
                <a:gridCol w="2563413">
                  <a:extLst>
                    <a:ext uri="{9D8B030D-6E8A-4147-A177-3AD203B41FA5}">
                      <a16:colId xmlns:a16="http://schemas.microsoft.com/office/drawing/2014/main" val="680483067"/>
                    </a:ext>
                  </a:extLst>
                </a:gridCol>
                <a:gridCol w="1921397">
                  <a:extLst>
                    <a:ext uri="{9D8B030D-6E8A-4147-A177-3AD203B41FA5}">
                      <a16:colId xmlns:a16="http://schemas.microsoft.com/office/drawing/2014/main" val="390225922"/>
                    </a:ext>
                  </a:extLst>
                </a:gridCol>
                <a:gridCol w="3064425">
                  <a:extLst>
                    <a:ext uri="{9D8B030D-6E8A-4147-A177-3AD203B41FA5}">
                      <a16:colId xmlns:a16="http://schemas.microsoft.com/office/drawing/2014/main" val="2560480947"/>
                    </a:ext>
                  </a:extLst>
                </a:gridCol>
                <a:gridCol w="2653470">
                  <a:extLst>
                    <a:ext uri="{9D8B030D-6E8A-4147-A177-3AD203B41FA5}">
                      <a16:colId xmlns:a16="http://schemas.microsoft.com/office/drawing/2014/main" val="3422199740"/>
                    </a:ext>
                  </a:extLst>
                </a:gridCol>
              </a:tblGrid>
              <a:tr h="51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индикаторы и средства контроля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328820"/>
                  </a:ext>
                </a:extLst>
              </a:tr>
              <a:tr h="171470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</a:rPr>
                        <a:t>Корректирующий: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</a:rPr>
                        <a:t>сентябрь</a:t>
                      </a:r>
                      <a:r>
                        <a:rPr lang="ru-RU" sz="18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-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</a:rPr>
                        <a:t>декабрь 2023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b="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  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85697"/>
                  </a:ext>
                </a:extLst>
              </a:tr>
              <a:tr h="199008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</a:p>
                    <a:p>
                      <a:endParaRPr lang="ru-RU" sz="18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206235"/>
                  </a:ext>
                </a:extLst>
              </a:tr>
              <a:tr h="10109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</a:rPr>
                        <a:t>Завершение намеченной работы. Оформление результатов проектной деятельности. Апробация результатов деятельности.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48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7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C3E1D2-AD8B-4AF9-AF6C-38CFC82F68BB}"/>
              </a:ext>
            </a:extLst>
          </p:cNvPr>
          <p:cNvSpPr/>
          <p:nvPr/>
        </p:nvSpPr>
        <p:spPr>
          <a:xfrm>
            <a:off x="861373" y="1734835"/>
            <a:ext cx="11330628" cy="51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B3E742-2ABA-425A-ACED-9C3CD175F2B5}"/>
              </a:ext>
            </a:extLst>
          </p:cNvPr>
          <p:cNvSpPr/>
          <p:nvPr/>
        </p:nvSpPr>
        <p:spPr>
          <a:xfrm>
            <a:off x="778598" y="189591"/>
            <a:ext cx="10626336" cy="130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ГАУДПО ЛО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«ИРО»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учреждение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Липецкой области «Институт развития образования»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49F1A4-5D4B-492B-8DDF-A667ABED8455}"/>
              </a:ext>
            </a:extLst>
          </p:cNvPr>
          <p:cNvSpPr/>
          <p:nvPr/>
        </p:nvSpPr>
        <p:spPr>
          <a:xfrm>
            <a:off x="2468669" y="2428383"/>
            <a:ext cx="7210425" cy="244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по разработке образовательного проекта,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направленного на повышение качества образования,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адресной помощи ОО, участникам реализации Мероприятия 21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90847-EE06-41AB-85F4-925249365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9"/>
          <a:stretch/>
        </p:blipFill>
        <p:spPr>
          <a:xfrm>
            <a:off x="8876165" y="495992"/>
            <a:ext cx="2457101" cy="66770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F17D10-91F8-4052-AF58-71672B4B15DC}"/>
              </a:ext>
            </a:extLst>
          </p:cNvPr>
          <p:cNvCxnSpPr>
            <a:cxnSpLocks/>
          </p:cNvCxnSpPr>
          <p:nvPr/>
        </p:nvCxnSpPr>
        <p:spPr>
          <a:xfrm>
            <a:off x="1544936" y="2269216"/>
            <a:ext cx="5972175" cy="0"/>
          </a:xfrm>
          <a:prstGeom prst="line">
            <a:avLst/>
          </a:prstGeom>
          <a:ln w="25400">
            <a:solidFill>
              <a:srgbClr val="72AE4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206245-A87C-4F81-A0FE-35EFFF710E29}"/>
              </a:ext>
            </a:extLst>
          </p:cNvPr>
          <p:cNvCxnSpPr>
            <a:cxnSpLocks/>
          </p:cNvCxnSpPr>
          <p:nvPr/>
        </p:nvCxnSpPr>
        <p:spPr>
          <a:xfrm>
            <a:off x="2578206" y="5058524"/>
            <a:ext cx="8154006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41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F119CA-E6C4-4FD5-A3E0-47204838D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1"/>
            <a:ext cx="12187237" cy="685799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686456"/>
            <a:ext cx="10168014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884" y="129251"/>
            <a:ext cx="10950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indent="35433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i="1" dirty="0">
              <a:solidFill>
                <a:srgbClr val="27347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54477"/>
              </p:ext>
            </p:extLst>
          </p:nvPr>
        </p:nvGraphicFramePr>
        <p:xfrm>
          <a:off x="269480" y="1137283"/>
          <a:ext cx="11471563" cy="5643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2885704">
                  <a:extLst>
                    <a:ext uri="{9D8B030D-6E8A-4147-A177-3AD203B41FA5}">
                      <a16:colId xmlns:a16="http://schemas.microsoft.com/office/drawing/2014/main" val="1187286900"/>
                    </a:ext>
                  </a:extLst>
                </a:gridCol>
                <a:gridCol w="8585859">
                  <a:extLst>
                    <a:ext uri="{9D8B030D-6E8A-4147-A177-3AD203B41FA5}">
                      <a16:colId xmlns:a16="http://schemas.microsoft.com/office/drawing/2014/main" val="1422705517"/>
                    </a:ext>
                  </a:extLst>
                </a:gridCol>
              </a:tblGrid>
              <a:tr h="310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Наименование Проекта 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«ПРО-ГИА»»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149300"/>
                  </a:ext>
                </a:extLst>
              </a:tr>
              <a:tr h="880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Дата утверждения Проекта: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приказ от 20.03.2022г. №25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548235"/>
                          </a:solidFill>
                          <a:effectLst/>
                        </a:rPr>
                        <a:t>до 09.04.</a:t>
                      </a:r>
                      <a:r>
                        <a:rPr lang="ru-RU" sz="2000" b="0" baseline="0" dirty="0">
                          <a:solidFill>
                            <a:srgbClr val="548235"/>
                          </a:solidFill>
                          <a:effectLst/>
                        </a:rPr>
                        <a:t> – консультации,  с 11 до 16 апреля  -  экспертиза, утверждение в ОУ – до отправки на экспертизу.</a:t>
                      </a:r>
                      <a:endParaRPr lang="ru-RU" sz="2000" b="0" dirty="0"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4739611"/>
                  </a:ext>
                </a:extLst>
              </a:tr>
              <a:tr h="247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Правовые основы разработки Проекта: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Конституция Российской Федерации;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закон «Об образовании в Российской Федерации»;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государственная программа Российской Федерации «Развитие образования»;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 государственная программа Липецкой области «Развитие образования Липецкой области»;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548235"/>
                          </a:solidFill>
                          <a:effectLst/>
                        </a:rPr>
                        <a:t>муниципальная программа повышения качества образования в школах с низкими результатами обучения и в школах, функционирующих в неблагоприятных социальных условиях; </a:t>
                      </a:r>
                      <a:endParaRPr lang="ru-RU" sz="2000" b="0" dirty="0">
                        <a:solidFill>
                          <a:srgbClr val="548235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>
                          <a:effectLst/>
                        </a:rPr>
                        <a:t>программа развития МБОУ СОШ 2022 г. Липецка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2819861"/>
                  </a:ext>
                </a:extLst>
              </a:tr>
              <a:tr h="310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Заказчик Проекта: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0" dirty="0" err="1">
                          <a:effectLst/>
                        </a:rPr>
                        <a:t>УОиН</a:t>
                      </a:r>
                      <a:r>
                        <a:rPr lang="ru-RU" sz="2000" b="0" dirty="0">
                          <a:effectLst/>
                        </a:rPr>
                        <a:t> ЛО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460713"/>
                  </a:ext>
                </a:extLst>
              </a:tr>
              <a:tr h="648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Основные разработчики Проекта: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0" dirty="0">
                          <a:effectLst/>
                        </a:rPr>
                        <a:t>…….. – директор ОУ;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0" dirty="0">
                          <a:effectLst/>
                        </a:rPr>
                        <a:t>…….. – заместители директора ОУ; 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7095091"/>
                  </a:ext>
                </a:extLst>
              </a:tr>
              <a:tr h="880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Исполнители Проекта: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администрация ОУ, субъекты образовательных  отношений (обучающиеся, родители, педагоги),  ГАУДПО ЛО «ИРО»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cap="small" dirty="0">
                          <a:effectLst/>
                        </a:rPr>
                        <a:t> 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27254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09875" y="1971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6761BAC-7383-444C-ACE4-7F9CEFC4E7C1}"/>
              </a:ext>
            </a:extLst>
          </p:cNvPr>
          <p:cNvSpPr txBox="1">
            <a:spLocks/>
          </p:cNvSpPr>
          <p:nvPr/>
        </p:nvSpPr>
        <p:spPr>
          <a:xfrm>
            <a:off x="0" y="515004"/>
            <a:ext cx="12191999" cy="6041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797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4B221D-87E2-4E2C-A9B9-3BA80B352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1"/>
            <a:ext cx="12187237" cy="685799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686456"/>
            <a:ext cx="10168014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885" y="485511"/>
            <a:ext cx="10950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indent="35433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27347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68782"/>
              </p:ext>
            </p:extLst>
          </p:nvPr>
        </p:nvGraphicFramePr>
        <p:xfrm>
          <a:off x="372093" y="1259363"/>
          <a:ext cx="11134734" cy="50702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3137417">
                  <a:extLst>
                    <a:ext uri="{9D8B030D-6E8A-4147-A177-3AD203B41FA5}">
                      <a16:colId xmlns:a16="http://schemas.microsoft.com/office/drawing/2014/main" val="540630334"/>
                    </a:ext>
                  </a:extLst>
                </a:gridCol>
                <a:gridCol w="7997317">
                  <a:extLst>
                    <a:ext uri="{9D8B030D-6E8A-4147-A177-3AD203B41FA5}">
                      <a16:colId xmlns:a16="http://schemas.microsoft.com/office/drawing/2014/main" val="3559132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Цель и задачи Проекта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Цель: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Задачи: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548235"/>
                          </a:solidFill>
                          <a:effectLst/>
                        </a:rPr>
                        <a:t>Формулировка в Паспорте и в тексте проекта должна совпадать</a:t>
                      </a:r>
                      <a:endParaRPr lang="ru-RU" sz="2000" b="0" dirty="0"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557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Сроки и этапы реализации Проекта: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2022-2023гг. </a:t>
                      </a:r>
                    </a:p>
                    <a:p>
                      <a:r>
                        <a:rPr lang="ru-RU" sz="1800" b="0" kern="1200" dirty="0">
                          <a:solidFill>
                            <a:srgbClr val="548235"/>
                          </a:solidFill>
                          <a:effectLst/>
                        </a:rPr>
                        <a:t>- первый этап – организационно-мотивационный: </a:t>
                      </a:r>
                      <a:r>
                        <a:rPr lang="ru-RU" sz="1800" b="0" kern="1200" baseline="0" dirty="0">
                          <a:solidFill>
                            <a:srgbClr val="548235"/>
                          </a:solidFill>
                          <a:effectLst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rgbClr val="548235"/>
                          </a:solidFill>
                          <a:effectLst/>
                        </a:rPr>
                        <a:t>апрель 2022 года</a:t>
                      </a:r>
                      <a:endParaRPr lang="ru-RU" sz="2000" b="0" dirty="0">
                        <a:solidFill>
                          <a:srgbClr val="548235"/>
                        </a:solidFill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rgbClr val="548235"/>
                          </a:solidFill>
                          <a:effectLst/>
                        </a:rPr>
                        <a:t>- второй этап – основной: апрель 2022 года- июнь 2023 года</a:t>
                      </a:r>
                      <a:endParaRPr lang="ru-RU" sz="2000" b="0" dirty="0">
                        <a:solidFill>
                          <a:srgbClr val="548235"/>
                        </a:solidFill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rgbClr val="548235"/>
                          </a:solidFill>
                          <a:effectLst/>
                        </a:rPr>
                        <a:t>- третий этап - оценочно-рефлексирующий: июль - август 2023 года</a:t>
                      </a:r>
                      <a:endParaRPr lang="ru-RU" sz="2000" b="0" dirty="0">
                        <a:solidFill>
                          <a:srgbClr val="548235"/>
                        </a:solidFill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rgbClr val="548235"/>
                          </a:solidFill>
                          <a:effectLst/>
                        </a:rPr>
                        <a:t>- четвертый этап – корректирующий:  сентябрь-декабрь 2023 года.</a:t>
                      </a:r>
                      <a:endParaRPr lang="ru-RU" sz="2000" b="0" dirty="0"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561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Источники финансирования Проекта: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0" dirty="0">
                          <a:effectLst/>
                        </a:rPr>
                        <a:t>бюджетные средства:  региональный, </a:t>
                      </a:r>
                      <a:r>
                        <a:rPr lang="ru-RU" sz="2000" b="0" dirty="0">
                          <a:solidFill>
                            <a:srgbClr val="548235"/>
                          </a:solidFill>
                          <a:effectLst/>
                        </a:rPr>
                        <a:t>муниципальный уровни;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763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Критерии оценки результативности Проекта: 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0" dirty="0">
                          <a:effectLst/>
                        </a:rPr>
                        <a:t>полнота достижения заявленных в Проекте целей и задач;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0" dirty="0">
                          <a:effectLst/>
                        </a:rPr>
                        <a:t>реализация возможностей оперативного внесения изменений в Проект;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0" dirty="0">
                          <a:effectLst/>
                        </a:rPr>
                        <a:t>эффективность полученных  результатов  для всех субъектов  образовательных отношений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 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51639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DDF3C78-8ED3-435D-91CA-375B389D47BE}"/>
              </a:ext>
            </a:extLst>
          </p:cNvPr>
          <p:cNvSpPr txBox="1">
            <a:spLocks/>
          </p:cNvSpPr>
          <p:nvPr/>
        </p:nvSpPr>
        <p:spPr>
          <a:xfrm>
            <a:off x="0" y="515004"/>
            <a:ext cx="12191999" cy="6041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9689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AF672A-959F-48CB-9F90-9FA424593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2"/>
            <a:ext cx="9042401" cy="6857999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347C5F3-07D8-40D5-92BA-C5368D16622C}"/>
              </a:ext>
            </a:extLst>
          </p:cNvPr>
          <p:cNvSpPr/>
          <p:nvPr/>
        </p:nvSpPr>
        <p:spPr>
          <a:xfrm>
            <a:off x="405145" y="2046082"/>
            <a:ext cx="11453040" cy="3684761"/>
          </a:xfrm>
          <a:prstGeom prst="rect">
            <a:avLst/>
          </a:prstGeom>
          <a:solidFill>
            <a:srgbClr val="5E955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612A858-7DAD-4622-AC02-E60C1AFCDDA5}"/>
              </a:ext>
            </a:extLst>
          </p:cNvPr>
          <p:cNvSpPr/>
          <p:nvPr/>
        </p:nvSpPr>
        <p:spPr>
          <a:xfrm>
            <a:off x="369480" y="71303"/>
            <a:ext cx="11453040" cy="1404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3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lang="ru-RU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основных структурных компонентов и их характеристика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E8F96E-3B64-49AF-9674-E6D96A2330F7}"/>
              </a:ext>
            </a:extLst>
          </p:cNvPr>
          <p:cNvSpPr/>
          <p:nvPr/>
        </p:nvSpPr>
        <p:spPr>
          <a:xfrm>
            <a:off x="645055" y="2242605"/>
            <a:ext cx="11091600" cy="299015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A7AC39-0FEC-4540-9B44-BDADFAF0CE22}"/>
              </a:ext>
            </a:extLst>
          </p:cNvPr>
          <p:cNvSpPr/>
          <p:nvPr/>
        </p:nvSpPr>
        <p:spPr>
          <a:xfrm>
            <a:off x="716385" y="2522803"/>
            <a:ext cx="1083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повышения качества образования по показателю «% выполнения экзаменационной работы по русскому языку и математике в рамках ГИА» </a:t>
            </a:r>
            <a:r>
              <a:rPr lang="ru-RU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 классы:  математика - с 15% до 25%; русский язык  - с 15% до 30%; 11 классы:  математика - с 15% до 25%; русский язык  - с 15% до 30%)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допустимый уровень: 0-25%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критический уровень: 26-50%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допустимый уровень: 51-75%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уровень: 76-100%</a:t>
            </a:r>
          </a:p>
        </p:txBody>
      </p:sp>
    </p:spTree>
    <p:extLst>
      <p:ext uri="{BB962C8B-B14F-4D97-AF65-F5344CB8AC3E}">
        <p14:creationId xmlns:p14="http://schemas.microsoft.com/office/powerpoint/2010/main" val="148547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41A5575-40F6-41EE-B6ED-09680F755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2751" r="62830" b="-2751"/>
          <a:stretch/>
        </p:blipFill>
        <p:spPr bwMode="auto">
          <a:xfrm>
            <a:off x="9702800" y="-20844"/>
            <a:ext cx="2489200" cy="70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AF672A-959F-48CB-9F90-9FA424593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"/>
            <a:ext cx="9698038" cy="685799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8CBF80D-4A19-42EA-9136-C152AD763C04}"/>
              </a:ext>
            </a:extLst>
          </p:cNvPr>
          <p:cNvSpPr/>
          <p:nvPr/>
        </p:nvSpPr>
        <p:spPr>
          <a:xfrm>
            <a:off x="9073938" y="3647041"/>
            <a:ext cx="1268569" cy="1490082"/>
          </a:xfrm>
          <a:prstGeom prst="rect">
            <a:avLst/>
          </a:prstGeom>
          <a:solidFill>
            <a:srgbClr val="50A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168A90-1FCB-484B-8920-3F52DD4339A4}"/>
              </a:ext>
            </a:extLst>
          </p:cNvPr>
          <p:cNvSpPr/>
          <p:nvPr/>
        </p:nvSpPr>
        <p:spPr>
          <a:xfrm>
            <a:off x="9067945" y="5200139"/>
            <a:ext cx="1264213" cy="14900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DC7BD4-FDA1-4B97-9C7D-2F120B212486}"/>
              </a:ext>
            </a:extLst>
          </p:cNvPr>
          <p:cNvSpPr/>
          <p:nvPr/>
        </p:nvSpPr>
        <p:spPr>
          <a:xfrm>
            <a:off x="9073939" y="2083902"/>
            <a:ext cx="1268569" cy="1490082"/>
          </a:xfrm>
          <a:prstGeom prst="rect">
            <a:avLst/>
          </a:prstGeom>
          <a:solidFill>
            <a:srgbClr val="5E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403F7D5-A619-498B-B535-1695C6AC027C}"/>
              </a:ext>
            </a:extLst>
          </p:cNvPr>
          <p:cNvSpPr/>
          <p:nvPr/>
        </p:nvSpPr>
        <p:spPr>
          <a:xfrm>
            <a:off x="528320" y="2145811"/>
            <a:ext cx="8594040" cy="4498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управления подготовкой учащихся к ГИА, охватывающей прежде всего: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управления (заместитель директора, педагог психолог, учитель-предметник);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управления (организация профильного обучения, педагогическое наставничество, объективное текущее оценивание образовательной деятельности учащихся);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коммуникационные каналы (участие в региональной методической сети, использование услуг консалтинга регионального уровня, участие в региональных обучающих семинарах и др.);</a:t>
            </a:r>
          </a:p>
          <a:p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предметных и общепедагогических  компетенций учителей русского языка и математики через:</a:t>
            </a:r>
          </a:p>
          <a:p>
            <a:pPr marL="285750" indent="-285750" algn="just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услуг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консалтига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регионального уровня учителями русского языка и математики;</a:t>
            </a:r>
          </a:p>
          <a:p>
            <a:pPr marL="285750" indent="-285750" algn="just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модернизацию института наставничества для учителей русского языка и математики.</a:t>
            </a:r>
          </a:p>
          <a:p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41AA17-AA2A-4B94-B567-29F109130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03" y="2351583"/>
            <a:ext cx="981238" cy="9812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A6225F-9CB7-4E52-9DDE-AFD7EC9C4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45" y="3765038"/>
            <a:ext cx="1291267" cy="12931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391612-770B-47D7-ACFF-2582B845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447" y="5486963"/>
            <a:ext cx="1127207" cy="98123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36030B5-6E21-4B3F-BFDD-DC334F03FCC1}"/>
              </a:ext>
            </a:extLst>
          </p:cNvPr>
          <p:cNvSpPr txBox="1">
            <a:spLocks/>
          </p:cNvSpPr>
          <p:nvPr/>
        </p:nvSpPr>
        <p:spPr>
          <a:xfrm>
            <a:off x="558800" y="243840"/>
            <a:ext cx="9174480" cy="1730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основных структурных компонентов и их характеристика</a:t>
            </a:r>
          </a:p>
          <a:p>
            <a:r>
              <a:rPr lang="ru-RU" sz="18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75637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3E530D3-1FEC-423F-99D4-6C4B419616EC}"/>
              </a:ext>
            </a:extLst>
          </p:cNvPr>
          <p:cNvSpPr/>
          <p:nvPr/>
        </p:nvSpPr>
        <p:spPr>
          <a:xfrm>
            <a:off x="1161143" y="933207"/>
            <a:ext cx="11030857" cy="5650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23E17E-F8A0-4C19-99AF-E4739FD38AAE}"/>
              </a:ext>
            </a:extLst>
          </p:cNvPr>
          <p:cNvSpPr/>
          <p:nvPr/>
        </p:nvSpPr>
        <p:spPr>
          <a:xfrm>
            <a:off x="7951302" y="1975562"/>
            <a:ext cx="3874763" cy="979015"/>
          </a:xfrm>
          <a:prstGeom prst="rect">
            <a:avLst/>
          </a:prstGeom>
          <a:solidFill>
            <a:srgbClr val="5E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44944F-35F4-41E7-954F-B46B59DCE05E}"/>
              </a:ext>
            </a:extLst>
          </p:cNvPr>
          <p:cNvSpPr/>
          <p:nvPr/>
        </p:nvSpPr>
        <p:spPr>
          <a:xfrm>
            <a:off x="7971180" y="3624813"/>
            <a:ext cx="3874763" cy="1023880"/>
          </a:xfrm>
          <a:prstGeom prst="rect">
            <a:avLst/>
          </a:prstGeom>
          <a:solidFill>
            <a:srgbClr val="3A9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6BEEF78-53E1-43B7-A264-D2BB35F47FEB}"/>
              </a:ext>
            </a:extLst>
          </p:cNvPr>
          <p:cNvSpPr/>
          <p:nvPr/>
        </p:nvSpPr>
        <p:spPr>
          <a:xfrm>
            <a:off x="7971179" y="5240794"/>
            <a:ext cx="3874763" cy="11310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6517716-C59F-45B3-85B3-D60CB70EA1C3}"/>
              </a:ext>
            </a:extLst>
          </p:cNvPr>
          <p:cNvCxnSpPr>
            <a:cxnSpLocks/>
          </p:cNvCxnSpPr>
          <p:nvPr/>
        </p:nvCxnSpPr>
        <p:spPr>
          <a:xfrm>
            <a:off x="2584174" y="4850379"/>
            <a:ext cx="936266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9E5AACA-999A-403F-83B1-7FAF97CCE7D5}"/>
              </a:ext>
            </a:extLst>
          </p:cNvPr>
          <p:cNvCxnSpPr>
            <a:cxnSpLocks/>
          </p:cNvCxnSpPr>
          <p:nvPr/>
        </p:nvCxnSpPr>
        <p:spPr>
          <a:xfrm>
            <a:off x="2584174" y="3250399"/>
            <a:ext cx="936266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5DF858-C3FB-4C5D-ADE7-2A4765A934A6}"/>
              </a:ext>
            </a:extLst>
          </p:cNvPr>
          <p:cNvSpPr/>
          <p:nvPr/>
        </p:nvSpPr>
        <p:spPr>
          <a:xfrm>
            <a:off x="8079613" y="1786060"/>
            <a:ext cx="3760452" cy="131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 проекта</a:t>
            </a:r>
          </a:p>
          <a:p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06AF93-4B53-4E54-8BB1-F62B18C22344}"/>
              </a:ext>
            </a:extLst>
          </p:cNvPr>
          <p:cNvSpPr/>
          <p:nvPr/>
        </p:nvSpPr>
        <p:spPr>
          <a:xfrm>
            <a:off x="8181567" y="3602301"/>
            <a:ext cx="3658498" cy="113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значимости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AFB293-34CE-4E07-B2E7-531444349B82}"/>
              </a:ext>
            </a:extLst>
          </p:cNvPr>
          <p:cNvSpPr/>
          <p:nvPr/>
        </p:nvSpPr>
        <p:spPr>
          <a:xfrm>
            <a:off x="8181567" y="4958884"/>
            <a:ext cx="3658498" cy="1580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Исходные теоретические положения  проекта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969236C-C53E-4F28-AF97-C5B01A2A03FC}"/>
              </a:ext>
            </a:extLst>
          </p:cNvPr>
          <p:cNvSpPr/>
          <p:nvPr/>
        </p:nvSpPr>
        <p:spPr>
          <a:xfrm>
            <a:off x="1328289" y="494736"/>
            <a:ext cx="10696563" cy="93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  <a:r>
              <a:rPr lang="ru-RU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структурных компонентов и их характеристика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F62C322-B9CB-49A5-A33C-5ECB7B1180C9}"/>
              </a:ext>
            </a:extLst>
          </p:cNvPr>
          <p:cNvSpPr/>
          <p:nvPr/>
        </p:nvSpPr>
        <p:spPr>
          <a:xfrm>
            <a:off x="2731732" y="1774572"/>
            <a:ext cx="4676706" cy="132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Идем от цели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качества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 как показатель качества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показателя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«% выполнения экзаменационной работы по русскому языку и математике в рамках ГИА»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DD14E8A-2885-4B1A-AD2A-323144DA3652}"/>
              </a:ext>
            </a:extLst>
          </p:cNvPr>
          <p:cNvSpPr/>
          <p:nvPr/>
        </p:nvSpPr>
        <p:spPr>
          <a:xfrm>
            <a:off x="2795888" y="3462252"/>
            <a:ext cx="4676706" cy="132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позволит: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обучающемуся достигать запланированных результатов освоения ООП;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педагогам….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родителям…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администрации…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90155B1-23D9-4F88-915E-0E90432D538F}"/>
              </a:ext>
            </a:extLst>
          </p:cNvPr>
          <p:cNvSpPr/>
          <p:nvPr/>
        </p:nvSpPr>
        <p:spPr>
          <a:xfrm>
            <a:off x="2853214" y="5131322"/>
            <a:ext cx="5098087" cy="132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Идем от задач, не забывая о цели</a:t>
            </a:r>
          </a:p>
          <a:p>
            <a:pPr marL="342900" indent="-342900" algn="just">
              <a:buAutoNum type="arabicPeriod"/>
            </a:pP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подготовкой учащихся к ГИА в том числе через:</a:t>
            </a: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предметных и общепедагогических  компетенций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русского языка и математики: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3B0A156-B7B4-4551-9EDD-497C25DE9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55910"/>
          <a:stretch/>
        </p:blipFill>
        <p:spPr bwMode="auto">
          <a:xfrm>
            <a:off x="0" y="1948668"/>
            <a:ext cx="2365797" cy="49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6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68" y="21416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324" y="1179778"/>
            <a:ext cx="11710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Этапы, содержание, методы деятельности,</a:t>
            </a:r>
            <a:r>
              <a:rPr lang="ru-RU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результаты, целевые индикаторы и средства контроля</a:t>
            </a:r>
          </a:p>
          <a:p>
            <a:pPr algn="just"/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02" y="1826109"/>
            <a:ext cx="613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2048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r>
              <a:rPr lang="ru-RU" sz="2400" b="1" dirty="0">
                <a:solidFill>
                  <a:srgbClr val="0072B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5543" y="2537129"/>
          <a:ext cx="11462162" cy="41901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78114">
                  <a:extLst>
                    <a:ext uri="{9D8B030D-6E8A-4147-A177-3AD203B41FA5}">
                      <a16:colId xmlns:a16="http://schemas.microsoft.com/office/drawing/2014/main" val="3062237120"/>
                    </a:ext>
                  </a:extLst>
                </a:gridCol>
                <a:gridCol w="3250184">
                  <a:extLst>
                    <a:ext uri="{9D8B030D-6E8A-4147-A177-3AD203B41FA5}">
                      <a16:colId xmlns:a16="http://schemas.microsoft.com/office/drawing/2014/main" val="680483067"/>
                    </a:ext>
                  </a:extLst>
                </a:gridCol>
                <a:gridCol w="1921132">
                  <a:extLst>
                    <a:ext uri="{9D8B030D-6E8A-4147-A177-3AD203B41FA5}">
                      <a16:colId xmlns:a16="http://schemas.microsoft.com/office/drawing/2014/main" val="390225922"/>
                    </a:ext>
                  </a:extLst>
                </a:gridCol>
                <a:gridCol w="2216129">
                  <a:extLst>
                    <a:ext uri="{9D8B030D-6E8A-4147-A177-3AD203B41FA5}">
                      <a16:colId xmlns:a16="http://schemas.microsoft.com/office/drawing/2014/main" val="2560480947"/>
                    </a:ext>
                  </a:extLst>
                </a:gridCol>
                <a:gridCol w="2596603">
                  <a:extLst>
                    <a:ext uri="{9D8B030D-6E8A-4147-A177-3AD203B41FA5}">
                      <a16:colId xmlns:a16="http://schemas.microsoft.com/office/drawing/2014/main" val="3422199740"/>
                    </a:ext>
                  </a:extLst>
                </a:gridCol>
              </a:tblGrid>
              <a:tr h="60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индикаторы и средства контроля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328820"/>
                  </a:ext>
                </a:extLst>
              </a:tr>
              <a:tr h="1201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Организационно – мотивационный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85697"/>
                  </a:ext>
                </a:extLst>
              </a:tr>
              <a:tr h="586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Основной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698122"/>
                  </a:ext>
                </a:extLst>
              </a:tr>
              <a:tr h="12012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Оценочно -  рефлексирующий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695000"/>
                  </a:ext>
                </a:extLst>
              </a:tr>
              <a:tr h="60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Корректирующий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72735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1C5D81-74E1-4470-BC1F-4A5B91BF2E3B}"/>
              </a:ext>
            </a:extLst>
          </p:cNvPr>
          <p:cNvSpPr/>
          <p:nvPr/>
        </p:nvSpPr>
        <p:spPr>
          <a:xfrm>
            <a:off x="1328289" y="494736"/>
            <a:ext cx="10696563" cy="93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  <a:r>
              <a:rPr lang="ru-RU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структурных компонентов и их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34862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68" y="21416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02" y="1826109"/>
            <a:ext cx="613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2048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r>
              <a:rPr lang="ru-RU" sz="2400" b="1" dirty="0">
                <a:solidFill>
                  <a:srgbClr val="0072B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75078"/>
              </p:ext>
            </p:extLst>
          </p:nvPr>
        </p:nvGraphicFramePr>
        <p:xfrm>
          <a:off x="255033" y="214168"/>
          <a:ext cx="11713191" cy="704602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10486">
                  <a:extLst>
                    <a:ext uri="{9D8B030D-6E8A-4147-A177-3AD203B41FA5}">
                      <a16:colId xmlns:a16="http://schemas.microsoft.com/office/drawing/2014/main" val="3062237120"/>
                    </a:ext>
                  </a:extLst>
                </a:gridCol>
                <a:gridCol w="2563413">
                  <a:extLst>
                    <a:ext uri="{9D8B030D-6E8A-4147-A177-3AD203B41FA5}">
                      <a16:colId xmlns:a16="http://schemas.microsoft.com/office/drawing/2014/main" val="680483067"/>
                    </a:ext>
                  </a:extLst>
                </a:gridCol>
                <a:gridCol w="1921397">
                  <a:extLst>
                    <a:ext uri="{9D8B030D-6E8A-4147-A177-3AD203B41FA5}">
                      <a16:colId xmlns:a16="http://schemas.microsoft.com/office/drawing/2014/main" val="390225922"/>
                    </a:ext>
                  </a:extLst>
                </a:gridCol>
                <a:gridCol w="3064425">
                  <a:extLst>
                    <a:ext uri="{9D8B030D-6E8A-4147-A177-3AD203B41FA5}">
                      <a16:colId xmlns:a16="http://schemas.microsoft.com/office/drawing/2014/main" val="2560480947"/>
                    </a:ext>
                  </a:extLst>
                </a:gridCol>
                <a:gridCol w="2653470">
                  <a:extLst>
                    <a:ext uri="{9D8B030D-6E8A-4147-A177-3AD203B41FA5}">
                      <a16:colId xmlns:a16="http://schemas.microsoft.com/office/drawing/2014/main" val="3422199740"/>
                    </a:ext>
                  </a:extLst>
                </a:gridCol>
              </a:tblGrid>
              <a:tr h="51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индикаторы и средства контроля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328820"/>
                  </a:ext>
                </a:extLst>
              </a:tr>
              <a:tr h="171470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Организационно – мотивационный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апрель 2022г.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проектной группы по  реализации  проекта.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технологии </a:t>
                      </a:r>
                      <a:r>
                        <a:rPr lang="ru-RU" sz="1800" dirty="0" err="1">
                          <a:effectLst/>
                        </a:rPr>
                        <a:t>командообразования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Обеспечение управления проектом: наличие приказа, определяющего  состав проектной группы</a:t>
                      </a:r>
                      <a:r>
                        <a:rPr lang="ru-RU" sz="1800" baseline="0" dirty="0">
                          <a:effectLst/>
                        </a:rPr>
                        <a:t> и  функционал ее членов.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Выполнение календарного плана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 реализации проекта в полном объеме. Результаты мониторинга реализации проекта.</a:t>
                      </a:r>
                    </a:p>
                    <a:p>
                      <a:endParaRPr lang="ru-RU" sz="1800" kern="1200" baseline="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ru-RU" sz="18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85697"/>
                  </a:ext>
                </a:extLst>
              </a:tr>
              <a:tr h="199008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педсовета (совещания), заседания РК по теме </a:t>
                      </a:r>
                      <a:r>
                        <a:rPr lang="ru-RU" sz="1800" dirty="0">
                          <a:solidFill>
                            <a:srgbClr val="548235"/>
                          </a:solidFill>
                          <a:effectLst/>
                        </a:rPr>
                        <a:t>«Повышение</a:t>
                      </a:r>
                      <a:r>
                        <a:rPr lang="ru-RU" sz="1800" baseline="0" dirty="0">
                          <a:solidFill>
                            <a:srgbClr val="548235"/>
                          </a:solidFill>
                          <a:effectLst/>
                        </a:rPr>
                        <a:t> качества образования: миф или реальность</a:t>
                      </a:r>
                      <a:r>
                        <a:rPr lang="ru-RU" sz="1800" dirty="0">
                          <a:solidFill>
                            <a:srgbClr val="548235"/>
                          </a:solidFill>
                          <a:effectLst/>
                        </a:rPr>
                        <a:t>».</a:t>
                      </a:r>
                      <a:endParaRPr lang="ru-RU" sz="1800" dirty="0"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Метод «мотивационная</a:t>
                      </a:r>
                      <a:r>
                        <a:rPr lang="ru-RU" sz="1800" baseline="0" dirty="0">
                          <a:solidFill>
                            <a:srgbClr val="000000"/>
                          </a:solidFill>
                          <a:effectLst/>
                        </a:rPr>
                        <a:t> встреча».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Мотивация школьного сообщества на реализацию проекта.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Вовлечение участников образовательных отношений в реализацию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 проекта: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>
                          <a:solidFill>
                            <a:srgbClr val="548235"/>
                          </a:solidFill>
                          <a:effectLst/>
                        </a:rPr>
                        <a:t>администрация – 100%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>
                          <a:solidFill>
                            <a:srgbClr val="548235"/>
                          </a:solidFill>
                          <a:effectLst/>
                        </a:rPr>
                        <a:t>педагоги – 100%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>
                          <a:solidFill>
                            <a:srgbClr val="548235"/>
                          </a:solidFill>
                          <a:effectLst/>
                        </a:rPr>
                        <a:t>учащиеся – 100%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>
                          <a:solidFill>
                            <a:srgbClr val="548235"/>
                          </a:solidFill>
                          <a:effectLst/>
                        </a:rPr>
                        <a:t>родители – 70%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kern="1200" baseline="0" dirty="0">
                          <a:solidFill>
                            <a:srgbClr val="548235"/>
                          </a:solidFill>
                          <a:effectLst/>
                        </a:rPr>
                        <a:t>(листы регистрации участников мероприятий)</a:t>
                      </a:r>
                      <a:endParaRPr lang="ru-RU" sz="1800" kern="1200" dirty="0"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206235"/>
                  </a:ext>
                </a:extLst>
              </a:tr>
              <a:tr h="10109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Другое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48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686456"/>
            <a:ext cx="10168014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12494"/>
              </p:ext>
            </p:extLst>
          </p:nvPr>
        </p:nvGraphicFramePr>
        <p:xfrm>
          <a:off x="333575" y="426269"/>
          <a:ext cx="11102212" cy="43365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666688">
                  <a:extLst>
                    <a:ext uri="{9D8B030D-6E8A-4147-A177-3AD203B41FA5}">
                      <a16:colId xmlns:a16="http://schemas.microsoft.com/office/drawing/2014/main" val="1240929404"/>
                    </a:ext>
                  </a:extLst>
                </a:gridCol>
                <a:gridCol w="2002421">
                  <a:extLst>
                    <a:ext uri="{9D8B030D-6E8A-4147-A177-3AD203B41FA5}">
                      <a16:colId xmlns:a16="http://schemas.microsoft.com/office/drawing/2014/main" val="2536339625"/>
                    </a:ext>
                  </a:extLst>
                </a:gridCol>
                <a:gridCol w="4433103">
                  <a:extLst>
                    <a:ext uri="{9D8B030D-6E8A-4147-A177-3AD203B41FA5}">
                      <a16:colId xmlns:a16="http://schemas.microsoft.com/office/drawing/2014/main" val="2554096945"/>
                    </a:ext>
                  </a:extLst>
                </a:gridCol>
              </a:tblGrid>
              <a:tr h="850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Этап/содержание деятельности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(перечень мероприятий и взаимосвязанных действий по их выполнению)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 (период) выполнения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4062556010"/>
                  </a:ext>
                </a:extLst>
              </a:tr>
              <a:tr h="2525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Организационно – мотивационный (апрель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2022 г.)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7698"/>
                  </a:ext>
                </a:extLst>
              </a:tr>
              <a:tr h="534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проектной группы по  реализации  проекта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</a:t>
                      </a:r>
                      <a:r>
                        <a:rPr lang="ru-RU" sz="1800" baseline="0" dirty="0">
                          <a:effectLst/>
                        </a:rPr>
                        <a:t> 26 апреля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Обеспечение управления проектом: наличие приказа, определяющего  состав проектной группы</a:t>
                      </a:r>
                      <a:r>
                        <a:rPr lang="ru-RU" sz="1800" baseline="0" dirty="0">
                          <a:effectLst/>
                        </a:rPr>
                        <a:t> и  функционал ее членов.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839786617"/>
                  </a:ext>
                </a:extLst>
              </a:tr>
              <a:tr h="7576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Проведение: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effectLst/>
                        </a:rPr>
                        <a:t>педсовета по теме «Повышение</a:t>
                      </a:r>
                      <a:r>
                        <a:rPr lang="ru-RU" sz="1800" baseline="0" dirty="0">
                          <a:effectLst/>
                        </a:rPr>
                        <a:t> качества образования: миф или реальность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заседания РК по теме  «Повышение</a:t>
                      </a:r>
                      <a:r>
                        <a:rPr lang="ru-RU" sz="1800" baseline="0" dirty="0">
                          <a:effectLst/>
                        </a:rPr>
                        <a:t> качества образования: миф или реальность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 апреля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 апреля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Мотивация школьного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 сообщества на реализацию проекта.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374212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6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6568</TotalTime>
  <Words>1649</Words>
  <Application>Microsoft Office PowerPoint</Application>
  <PresentationFormat>Широкоэкранный</PresentationFormat>
  <Paragraphs>289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Maxim Zlobin</cp:lastModifiedBy>
  <cp:revision>295</cp:revision>
  <dcterms:created xsi:type="dcterms:W3CDTF">2020-06-08T21:27:38Z</dcterms:created>
  <dcterms:modified xsi:type="dcterms:W3CDTF">2022-04-05T10:14:46Z</dcterms:modified>
</cp:coreProperties>
</file>