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295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3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2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7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3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5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5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2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2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5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0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5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EA53-A669-4006-9B28-F9C4B43F955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2C735-F808-4808-A31A-DF7AD4DD6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ort.1obraz.ru/#/document/99/565696194/XA00M3G2M3/" TargetMode="External"/><Relationship Id="rId2" Type="http://schemas.openxmlformats.org/officeDocument/2006/relationships/hyperlink" Target="https://export.1obraz.ru/#/document/99/565696194/XA00M262M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ort.1obraz.ru/#/document/99/565696194/XA00M6U2MJ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ort.1obraz.ru/#/document/99/565696194/XA00M6U2MJ/" TargetMode="External"/><Relationship Id="rId2" Type="http://schemas.openxmlformats.org/officeDocument/2006/relationships/hyperlink" Target="https://export.1obraz.ru/#/document/99/565696194/XA00M6C2M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ort.1obraz.ru/#/document/99/565696194/XA00M7G2MM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Реализация основных образовательных программ на основе сетевого взаимодействия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ГАУДПО ЛО «ИРО»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 сетевого взаимодействия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совместная разработка и реализация учебных планов, образовательных программ;</a:t>
            </a:r>
          </a:p>
          <a:p>
            <a:r>
              <a:rPr lang="ru-RU" dirty="0" smtClean="0"/>
              <a:t>единые формы контроля и оценки качества образовательных результатов школьников;</a:t>
            </a:r>
          </a:p>
          <a:p>
            <a:r>
              <a:rPr lang="ru-RU" dirty="0" smtClean="0"/>
              <a:t>общие методические дни, консультации, семинары и другие формы повышения квалификации педагогов;</a:t>
            </a:r>
          </a:p>
          <a:p>
            <a:r>
              <a:rPr lang="ru-RU" dirty="0" smtClean="0"/>
              <a:t>совместные педагогические советы и родительские собрания;</a:t>
            </a:r>
          </a:p>
          <a:p>
            <a:r>
              <a:rPr lang="ru-RU" dirty="0" smtClean="0"/>
              <a:t>совместные мероприятия с детьми (конкурсы, встречи, олимпиады, соревнования, проекты);</a:t>
            </a:r>
          </a:p>
          <a:p>
            <a:r>
              <a:rPr lang="ru-RU" dirty="0" smtClean="0"/>
              <a:t>выработка единых подходов к экспертизе профессиональной компетентности при аттестации педагогов;</a:t>
            </a:r>
          </a:p>
          <a:p>
            <a:r>
              <a:rPr lang="ru-RU" dirty="0" smtClean="0"/>
              <a:t>разработка комплекса мер по адаптации под-возимых детей в коллективе большой школы;</a:t>
            </a:r>
          </a:p>
          <a:p>
            <a:r>
              <a:rPr lang="ru-RU" dirty="0" smtClean="0"/>
              <a:t>совместное пользование библиотекой, компьютерным классом, спортивным залом, оборудованием, автобусом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09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Сетевая форма </a:t>
            </a:r>
            <a:r>
              <a:rPr lang="ru-RU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образовательных программ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Нормативная база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часть </a:t>
            </a:r>
            <a:r>
              <a:rPr lang="ru-RU" dirty="0"/>
              <a:t>3 статьи 15 Федерального закона от 29 декабря 2012 г. № 273-ФЗ "Об образовании в Российской </a:t>
            </a:r>
            <a:r>
              <a:rPr lang="ru-RU" dirty="0" smtClean="0"/>
              <a:t>Федерации</a:t>
            </a:r>
          </a:p>
          <a:p>
            <a:r>
              <a:rPr lang="ru-RU" dirty="0" smtClean="0"/>
              <a:t>пункт 1, подпункт 4.2.72(4) пункта 4 Положения о Министерстве науки и высшего образования Российской Федерации, </a:t>
            </a:r>
            <a:r>
              <a:rPr lang="ru-RU" dirty="0"/>
              <a:t>утвержденного </a:t>
            </a:r>
            <a:r>
              <a:rPr lang="ru-RU" dirty="0" smtClean="0"/>
              <a:t>постановлением Правительства Российской Федерации от 15 июня 2018 г. № 682</a:t>
            </a:r>
          </a:p>
          <a:p>
            <a:r>
              <a:rPr lang="ru-RU" dirty="0" smtClean="0"/>
              <a:t>пункт 1, подпункт 4.2.7(1) пункта 4 Положения о Министерстве просвещения Российской Федерации, утвержденного постановлением Правительства Российской Федерации от 28 июля 2018 г. № 884 </a:t>
            </a:r>
          </a:p>
          <a:p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России, </a:t>
            </a:r>
            <a:r>
              <a:rPr lang="ru-RU" dirty="0" err="1"/>
              <a:t>Минпросвещения</a:t>
            </a:r>
            <a:r>
              <a:rPr lang="ru-RU" dirty="0"/>
              <a:t> России от 05.08.2020 № 882/391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13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Сетевая форма обеспечивает возможность освоения обучающимися образовательной программы и (или) отдельных учебных предметов, курсов, дисциплин (модулей), практики, иных компонентов, предусмотренных образовательными программами (в том числе различных вида, уровня и (или) направленности), с использованием ресурсов нескольких организаций, осуществляющих образовательную деятельность, включая иностранные, а также, при необходимости, с использованием ресурсов иных организаций  (далее вместе - организации).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9576" y="5895191"/>
            <a:ext cx="7272170" cy="656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Часть 1 статьи 15 Федерального закона от 29 декабря 2012 г. № 273-ФЗ "Об образовании в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62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489"/>
          </a:xfrm>
        </p:spPr>
        <p:txBody>
          <a:bodyPr/>
          <a:lstStyle/>
          <a:p>
            <a:r>
              <a:rPr lang="ru-RU" b="1" dirty="0" smtClean="0"/>
              <a:t>Основные механизмы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0311"/>
            <a:ext cx="10515600" cy="50366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Образовательная деятельность </a:t>
            </a:r>
            <a:r>
              <a:rPr lang="ru-RU" dirty="0" smtClean="0"/>
              <a:t>по образовательной программе, реализуемой с использованием сетевой формы, осуществляется посредством взаимодействия между организациями в соответствии с </a:t>
            </a:r>
            <a:r>
              <a:rPr lang="ru-RU" dirty="0" smtClean="0">
                <a:solidFill>
                  <a:srgbClr val="FF0000"/>
                </a:solidFill>
              </a:rPr>
              <a:t>договором</a:t>
            </a:r>
            <a:r>
              <a:rPr lang="ru-RU" dirty="0" smtClean="0"/>
              <a:t> о сетевой форме реализации образовательной программы </a:t>
            </a:r>
          </a:p>
          <a:p>
            <a:r>
              <a:rPr lang="ru-RU" dirty="0" smtClean="0"/>
              <a:t>Сторонами договора о сетевой форме являются: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базовая организация </a:t>
            </a:r>
            <a:r>
              <a:rPr lang="ru-RU" dirty="0" smtClean="0"/>
              <a:t>- организация, осуществляющая образовательную деятельность, в которую </a:t>
            </a:r>
            <a:r>
              <a:rPr lang="ru-RU" dirty="0" smtClean="0">
                <a:solidFill>
                  <a:srgbClr val="FF0000"/>
                </a:solidFill>
              </a:rPr>
              <a:t>обучающийся принят на обучение </a:t>
            </a:r>
            <a:r>
              <a:rPr lang="ru-RU" dirty="0" smtClean="0"/>
              <a:t>в соответствии со статьей 55 Федерального закона от 29 декабря 2012 г. № 273-ФЗ "Об образовании в Российской Федерации"  и которая несет </a:t>
            </a:r>
            <a:r>
              <a:rPr lang="ru-RU" dirty="0" smtClean="0">
                <a:solidFill>
                  <a:srgbClr val="FF0000"/>
                </a:solidFill>
              </a:rPr>
              <a:t>ответственность за реализацию сетевой образовательной программы</a:t>
            </a:r>
            <a:r>
              <a:rPr lang="ru-RU" dirty="0" smtClean="0"/>
              <a:t>, осуществляет </a:t>
            </a:r>
            <a:r>
              <a:rPr lang="ru-RU" dirty="0" smtClean="0">
                <a:solidFill>
                  <a:srgbClr val="FF0000"/>
                </a:solidFill>
              </a:rPr>
              <a:t>контроль</a:t>
            </a:r>
            <a:r>
              <a:rPr lang="ru-RU" dirty="0" smtClean="0"/>
              <a:t> за участием организаций-участников в реализации сетевой образовательной программы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организация-участник</a:t>
            </a:r>
            <a:r>
              <a:rPr lang="ru-RU" dirty="0" smtClean="0"/>
              <a:t> - организация, осуществляющая образовательную деятельность и реализующая </a:t>
            </a:r>
            <a:r>
              <a:rPr lang="ru-RU" dirty="0" smtClean="0">
                <a:solidFill>
                  <a:srgbClr val="FF0000"/>
                </a:solidFill>
              </a:rPr>
              <a:t>часть сетевой образовательной программы </a:t>
            </a:r>
            <a:r>
              <a:rPr lang="ru-RU" dirty="0" smtClean="0"/>
              <a:t>(отдельные учебные предметы, курсы, дисциплины (модули), практики, иные компоненты) (далее - образовательная организация-участник) и (или) организация (научная организация, медицинская организация, организация культуры, физкультурно-спортивная или иная организация), обладающая </a:t>
            </a:r>
            <a:r>
              <a:rPr lang="ru-RU" dirty="0" smtClean="0">
                <a:solidFill>
                  <a:srgbClr val="FF0000"/>
                </a:solidFill>
              </a:rPr>
              <a:t>ресурсами</a:t>
            </a:r>
            <a:r>
              <a:rPr lang="ru-RU" dirty="0" smtClean="0"/>
              <a:t> для осуществления образовательной деятельности по сетевой образовательной программе (далее - организация, обладающая ресурсами).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2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механизмы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Образовательная организация-</a:t>
            </a:r>
            <a:r>
              <a:rPr lang="ru-RU" dirty="0" smtClean="0">
                <a:solidFill>
                  <a:srgbClr val="FF0000"/>
                </a:solidFill>
              </a:rPr>
              <a:t>участник</a:t>
            </a:r>
            <a:r>
              <a:rPr lang="ru-RU" dirty="0" smtClean="0"/>
              <a:t> (за исключением иностранных образовательных организаций) </a:t>
            </a:r>
            <a:r>
              <a:rPr lang="ru-RU" dirty="0" smtClean="0">
                <a:solidFill>
                  <a:srgbClr val="FF0000"/>
                </a:solidFill>
              </a:rPr>
              <a:t>реализует часть сетевой образовательной программы на основании лицензии </a:t>
            </a:r>
            <a:r>
              <a:rPr lang="ru-RU" dirty="0" smtClean="0"/>
              <a:t>на осуществление образовательной деятельности по соответствующему виду образования, по уровню образования, по профессии, специальности, направлению подготовки (для профессионального образования), по подвиду дополнительного образования, к которым относится соответствующая часть сетевой образовательной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77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Программное обеспечение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Сетевая образовательная </a:t>
            </a:r>
            <a:r>
              <a:rPr lang="ru-RU" dirty="0" smtClean="0">
                <a:solidFill>
                  <a:srgbClr val="FF0000"/>
                </a:solidFill>
              </a:rPr>
              <a:t>программа </a:t>
            </a:r>
            <a:r>
              <a:rPr lang="ru-RU" dirty="0" smtClean="0"/>
              <a:t>в соответствии с договором о сетевой форме </a:t>
            </a:r>
            <a:r>
              <a:rPr lang="ru-RU" dirty="0" smtClean="0">
                <a:solidFill>
                  <a:srgbClr val="FF0000"/>
                </a:solidFill>
              </a:rPr>
              <a:t>утверждается </a:t>
            </a:r>
            <a:r>
              <a:rPr lang="ru-RU" dirty="0" smtClean="0"/>
              <a:t>базовой организацией </a:t>
            </a:r>
            <a:r>
              <a:rPr lang="ru-RU" dirty="0" smtClean="0">
                <a:solidFill>
                  <a:srgbClr val="FF0000"/>
                </a:solidFill>
              </a:rPr>
              <a:t>самостоятельно либо совместно</a:t>
            </a:r>
            <a:r>
              <a:rPr lang="ru-RU" dirty="0" smtClean="0"/>
              <a:t> с образовательной организацией-участником (образовательными организациями-участниками).</a:t>
            </a:r>
          </a:p>
          <a:p>
            <a:r>
              <a:rPr lang="ru-RU" dirty="0" smtClean="0"/>
              <a:t>В случае, когда сетевая образовательная программа утверждается базовой организацией самостоятельно, образовательная организация-</a:t>
            </a:r>
            <a:r>
              <a:rPr lang="ru-RU" dirty="0" smtClean="0">
                <a:solidFill>
                  <a:srgbClr val="FF0000"/>
                </a:solidFill>
              </a:rPr>
              <a:t>участник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разрабатывает</a:t>
            </a:r>
            <a:r>
              <a:rPr lang="ru-RU" dirty="0" smtClean="0"/>
              <a:t>, утверждает и </a:t>
            </a:r>
            <a:r>
              <a:rPr lang="ru-RU" dirty="0" smtClean="0">
                <a:solidFill>
                  <a:srgbClr val="FF0000"/>
                </a:solidFill>
              </a:rPr>
              <a:t>направляет базовой организации для включения в сетевую образовательную программу рабочие программы</a:t>
            </a:r>
            <a:r>
              <a:rPr lang="ru-RU" dirty="0" smtClean="0"/>
              <a:t> реализуемых ею частей (учебных предметов, курсов, дисциплин (модулей), практики, иных компонентов), а также необходимые оценочные и методические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33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Использование сетевой формы предусматривается образовательной программой, на которую осуществляется прием на обучение обучающихся, либо осуществляется переход к использованию сетевой формы в период реализации образовательной программы с внесением изменений в образовательную программу в порядке, установленном локальными нормативными актами базовой организации.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Зачисление в образовательную организацию-участника </a:t>
            </a:r>
            <a:r>
              <a:rPr lang="ru-RU" dirty="0" smtClean="0"/>
              <a:t>при реализации в сетевой форме основных образовательных программ и дополнительных образовательных программ осуществляется </a:t>
            </a:r>
            <a:r>
              <a:rPr lang="ru-RU" dirty="0" smtClean="0">
                <a:solidFill>
                  <a:srgbClr val="FF0000"/>
                </a:solidFill>
              </a:rPr>
              <a:t>путем перевода в указанную организацию без отчисления из базовой организации </a:t>
            </a:r>
            <a:r>
              <a:rPr lang="ru-RU" dirty="0" smtClean="0"/>
              <a:t>в порядке, определяемом локальными нормативными актами указанной организации.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Зачисление обучающихся в организацию, обладающую ресурсами, не производится.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862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Обучающиеся по сетевой образовательной программе </a:t>
            </a:r>
            <a:r>
              <a:rPr lang="ru-RU" dirty="0" smtClean="0"/>
              <a:t>являются </a:t>
            </a:r>
            <a:r>
              <a:rPr lang="ru-RU" dirty="0" smtClean="0">
                <a:solidFill>
                  <a:srgbClr val="FF0000"/>
                </a:solidFill>
              </a:rPr>
              <a:t>обучающимися базовой организации</a:t>
            </a:r>
            <a:r>
              <a:rPr lang="ru-RU" dirty="0" smtClean="0"/>
              <a:t>, а в </a:t>
            </a:r>
            <a:r>
              <a:rPr lang="ru-RU" dirty="0" smtClean="0">
                <a:solidFill>
                  <a:srgbClr val="FF0000"/>
                </a:solidFill>
              </a:rPr>
              <a:t>период реализации части сетевой образовательной программы в образовательной организации-участнике - также обучающимися указанной организации.</a:t>
            </a:r>
          </a:p>
          <a:p>
            <a:r>
              <a:rPr lang="ru-RU" dirty="0" smtClean="0"/>
              <a:t>На период реализации части сетевой образовательной программы в образовательной организации-участнике обучающиеся </a:t>
            </a:r>
            <a:r>
              <a:rPr lang="ru-RU" dirty="0" smtClean="0">
                <a:solidFill>
                  <a:srgbClr val="FF0000"/>
                </a:solidFill>
              </a:rPr>
              <a:t>не отчисляются из базовой организации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307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Освоение части </a:t>
            </a:r>
            <a:r>
              <a:rPr lang="ru-RU" dirty="0" smtClean="0"/>
              <a:t>сетевой образовательной программы в образовательной организации-участнике сопровождается </a:t>
            </a:r>
            <a:r>
              <a:rPr lang="ru-RU" dirty="0" smtClean="0">
                <a:solidFill>
                  <a:srgbClr val="FF0000"/>
                </a:solidFill>
              </a:rPr>
              <a:t>текущим контролем и промежуточной аттестацией</a:t>
            </a:r>
            <a:r>
              <a:rPr lang="ru-RU" dirty="0" smtClean="0"/>
              <a:t>, проводимой в формах, определенных учебным планом сетевой образовательной программы, и в порядке, установленном образовательной организацией-участником.</a:t>
            </a:r>
          </a:p>
          <a:p>
            <a:r>
              <a:rPr lang="ru-RU" dirty="0" smtClean="0"/>
              <a:t>Результаты промежуточной аттестации, проводимой образовательной организацией-участником, являются результатами промежуточной аттестации по сетевой образовательной программе и </a:t>
            </a:r>
            <a:r>
              <a:rPr lang="ru-RU" dirty="0" smtClean="0">
                <a:solidFill>
                  <a:srgbClr val="FF0000"/>
                </a:solidFill>
              </a:rPr>
              <a:t>не требуют зачета в базовой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82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Под сетевым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взаимодей­ствием образовательных организаций подразумевается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</a:rPr>
              <a:t>совместная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организационно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­-педагогическая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деятельность (сотрудничество, партнерство) субъектов образования, опирающаяся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</a:rPr>
              <a:t>единство целей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в решении актуальных проблем, внутренние и инте­грированные ресурсы этих субъектов, реализуемая в рамках устойчивых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</a:rPr>
              <a:t>организаци­онных структур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, синхронизирующих коммуникационные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01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 завершению освоения </a:t>
            </a:r>
            <a:r>
              <a:rPr lang="ru-RU" dirty="0" smtClean="0"/>
              <a:t>в полном объеме части сетевой образовательной программы обучающиеся </a:t>
            </a:r>
            <a:r>
              <a:rPr lang="ru-RU" dirty="0" smtClean="0">
                <a:solidFill>
                  <a:srgbClr val="FF0000"/>
                </a:solidFill>
              </a:rPr>
              <a:t>отчисляются из образовательной организации-участника в связи с завершением обучения.</a:t>
            </a:r>
          </a:p>
          <a:p>
            <a:endParaRPr lang="ru-RU" dirty="0" smtClean="0"/>
          </a:p>
          <a:p>
            <a:r>
              <a:rPr lang="ru-RU" dirty="0" smtClean="0"/>
              <a:t>В случае, если сетевой образовательной программой предусматривается проведение итоговой (государственной итоговой) аттестации обучающихся </a:t>
            </a:r>
            <a:r>
              <a:rPr lang="ru-RU" dirty="0" smtClean="0">
                <a:solidFill>
                  <a:srgbClr val="FF0000"/>
                </a:solidFill>
              </a:rPr>
              <a:t>совместно</a:t>
            </a:r>
            <a:r>
              <a:rPr lang="ru-RU" dirty="0" smtClean="0"/>
              <a:t> базовой организацией и образовательной организацией-участником, отчисление обучающихся осуществляется </a:t>
            </a:r>
            <a:r>
              <a:rPr lang="ru-RU" dirty="0" smtClean="0">
                <a:solidFill>
                  <a:srgbClr val="FF0000"/>
                </a:solidFill>
              </a:rPr>
              <a:t>после проведения итоговой (государственной итоговой) аттестации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880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Лицам, успешно освоившим сетевую образовательную программу и прошедшим итоговую (государственной итоговую) аттестацию (далее - выпускники), базовой организацией выдаются </a:t>
            </a:r>
            <a:r>
              <a:rPr lang="ru-RU" dirty="0" smtClean="0">
                <a:solidFill>
                  <a:srgbClr val="FF0000"/>
                </a:solidFill>
              </a:rPr>
              <a:t>документы об образовании</a:t>
            </a:r>
            <a:r>
              <a:rPr lang="ru-RU" dirty="0" smtClean="0"/>
              <a:t> и (или) о квалификации. В случае, предусмотренном договором о сетевой форме, наряду с указанными документами выпускникам выдаются документы об образовании и (или) о квалификации образовательной организации-участника.</a:t>
            </a:r>
          </a:p>
          <a:p>
            <a:endParaRPr lang="ru-RU" dirty="0" smtClean="0"/>
          </a:p>
          <a:p>
            <a:r>
              <a:rPr lang="ru-RU" dirty="0" smtClean="0"/>
              <a:t>Выдача документов об обучении по сетевым образовательным программам, </a:t>
            </a:r>
            <a:r>
              <a:rPr lang="ru-RU" dirty="0" smtClean="0">
                <a:solidFill>
                  <a:srgbClr val="FF0000"/>
                </a:solidFill>
              </a:rPr>
              <a:t>не предусматривающим проведение итоговой (государственной итоговой) аттестации</a:t>
            </a:r>
            <a:r>
              <a:rPr lang="ru-RU" dirty="0" smtClean="0"/>
              <a:t>, осуществляется в случаях и порядке, предусмотренных </a:t>
            </a:r>
            <a:r>
              <a:rPr lang="ru-RU" dirty="0" smtClean="0">
                <a:solidFill>
                  <a:srgbClr val="FF0000"/>
                </a:solidFill>
              </a:rPr>
              <a:t>договором о сетевой форме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4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Финансовое обеспечение реализации сетевой образовательной программы, в том числе использования ресурсов организаций-участников, определяются </a:t>
            </a:r>
            <a:r>
              <a:rPr lang="ru-RU" dirty="0" smtClean="0">
                <a:solidFill>
                  <a:srgbClr val="FF0000"/>
                </a:solidFill>
              </a:rPr>
              <a:t>договором</a:t>
            </a:r>
            <a:r>
              <a:rPr lang="ru-RU" dirty="0" smtClean="0"/>
              <a:t> о сетевой форме.</a:t>
            </a:r>
          </a:p>
          <a:p>
            <a:endParaRPr lang="ru-RU" dirty="0" smtClean="0"/>
          </a:p>
          <a:p>
            <a:r>
              <a:rPr lang="ru-RU" dirty="0" smtClean="0"/>
              <a:t>Организации-участники </a:t>
            </a:r>
            <a:r>
              <a:rPr lang="ru-RU" dirty="0" smtClean="0">
                <a:solidFill>
                  <a:srgbClr val="FF0000"/>
                </a:solidFill>
              </a:rPr>
              <a:t>не вправе взимать плату </a:t>
            </a:r>
            <a:r>
              <a:rPr lang="ru-RU" dirty="0" smtClean="0"/>
              <a:t>с обучающихся за реализацию части сетевой образовательной программы и (или) предоставление ресурсов для ее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783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случае </a:t>
            </a:r>
            <a:r>
              <a:rPr lang="ru-RU" dirty="0" smtClean="0">
                <a:solidFill>
                  <a:srgbClr val="FF0000"/>
                </a:solidFill>
              </a:rPr>
              <a:t>невозможности участия </a:t>
            </a:r>
            <a:r>
              <a:rPr lang="ru-RU" dirty="0" smtClean="0"/>
              <a:t>организации-участника в реализации сетевой образовательной программы (в том числе в связи с прекращением ее деятельности, приостановлением действия или аннулированием лицензии на осуществление образовательной деятельности образовательной организации-участника) </a:t>
            </a:r>
            <a:r>
              <a:rPr lang="ru-RU" dirty="0" smtClean="0">
                <a:solidFill>
                  <a:srgbClr val="FF0000"/>
                </a:solidFill>
              </a:rPr>
              <a:t>договор о сетевой форме подлежит изменению </a:t>
            </a:r>
            <a:r>
              <a:rPr lang="ru-RU" dirty="0" smtClean="0"/>
              <a:t>и (или) расторжению, а реализация оставшихся частей сетевой образовательной программы осуществляется базовой организацией без использования сетевой формы после внесения изменений в образовательную программу в порядке, определяемом локальными нормативными актами указанной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969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Нормирование сетевой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наличии обучающихся, </a:t>
            </a:r>
            <a:r>
              <a:rPr lang="ru-RU" dirty="0" smtClean="0">
                <a:solidFill>
                  <a:srgbClr val="FF0000"/>
                </a:solidFill>
              </a:rPr>
              <a:t>не завершивших </a:t>
            </a:r>
            <a:r>
              <a:rPr lang="ru-RU" dirty="0" smtClean="0"/>
              <a:t>освоение сетевой образовательной программы </a:t>
            </a:r>
            <a:r>
              <a:rPr lang="ru-RU" dirty="0" smtClean="0">
                <a:solidFill>
                  <a:srgbClr val="FF0000"/>
                </a:solidFill>
              </a:rPr>
              <a:t>в установленный срок </a:t>
            </a:r>
            <a:r>
              <a:rPr lang="ru-RU" dirty="0" smtClean="0"/>
              <a:t>(в том числе в связи с академическим отпуском, отпуском по беременности и родам, отпуском по уходу за ребенком до достижения им возраста трех лет), по истечении срока договора о сетевой форме указанный </a:t>
            </a:r>
            <a:r>
              <a:rPr lang="ru-RU" dirty="0" smtClean="0">
                <a:solidFill>
                  <a:srgbClr val="FF0000"/>
                </a:solidFill>
              </a:rPr>
              <a:t>договор может быть продлен</a:t>
            </a:r>
            <a:r>
              <a:rPr lang="ru-RU" dirty="0" smtClean="0"/>
              <a:t>, либо реализация оставшихся частей образовательной программы </a:t>
            </a:r>
            <a:r>
              <a:rPr lang="ru-RU" dirty="0" smtClean="0">
                <a:solidFill>
                  <a:srgbClr val="FF0000"/>
                </a:solidFill>
              </a:rPr>
              <a:t>осуществляется базовой организацией без использования сетевой формы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С согласия </a:t>
            </a:r>
            <a:r>
              <a:rPr lang="ru-RU" dirty="0" smtClean="0"/>
              <a:t>указанных обучающихся или родителей (законных представителей) несовершеннолетних обучающихся, не имеющих основного общего образования, может быть осуществлен переход на другую сетевую образовательную программу, реализуемую в соответствии с иным договором о сетевой 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реализации сетевых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может осуществляться </a:t>
            </a:r>
            <a:r>
              <a:rPr lang="ru-RU" dirty="0" smtClean="0">
                <a:solidFill>
                  <a:srgbClr val="FF0000"/>
                </a:solidFill>
              </a:rPr>
              <a:t>в форме очной, очно-заочной или заочной</a:t>
            </a:r>
            <a:r>
              <a:rPr lang="ru-RU" dirty="0" smtClean="0"/>
              <a:t>; с использованием (применением) дистанционных образовательных технологий и (или) с использованием электронных образовательных ресурсов.</a:t>
            </a:r>
          </a:p>
          <a:p>
            <a:r>
              <a:rPr lang="ru-RU" dirty="0" smtClean="0"/>
              <a:t>Информирование о программах посредством: официального сайта школы; объявлений, размещенных на информационных стендах школы; личных собеседований с обучающимися; иными доступными способами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576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Разработка сетевой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Школа вместе с образовательной организацией-участником определяет в </a:t>
            </a:r>
            <a:r>
              <a:rPr lang="ru-RU" dirty="0" smtClean="0">
                <a:solidFill>
                  <a:srgbClr val="FF0000"/>
                </a:solidFill>
              </a:rPr>
              <a:t>договоре</a:t>
            </a:r>
            <a:r>
              <a:rPr lang="ru-RU" dirty="0" smtClean="0"/>
              <a:t> о сетевой форме реализации образовательных программ </a:t>
            </a:r>
            <a:r>
              <a:rPr lang="ru-RU" dirty="0" smtClean="0">
                <a:solidFill>
                  <a:srgbClr val="FF0000"/>
                </a:solidFill>
              </a:rPr>
              <a:t>порядок совместной разработки и утверждения (согласования) сетевой образовательной программы.</a:t>
            </a:r>
          </a:p>
          <a:p>
            <a:r>
              <a:rPr lang="ru-RU" dirty="0" smtClean="0"/>
              <a:t>В школе сетевую образовательную программу </a:t>
            </a:r>
            <a:r>
              <a:rPr lang="ru-RU" dirty="0" smtClean="0">
                <a:solidFill>
                  <a:srgbClr val="FF0000"/>
                </a:solidFill>
              </a:rPr>
              <a:t>утверждает директор </a:t>
            </a:r>
            <a:r>
              <a:rPr lang="ru-RU" dirty="0" smtClean="0"/>
              <a:t>после ее рассмотрения педагогическим советом школы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учебном плане </a:t>
            </a:r>
            <a:r>
              <a:rPr lang="ru-RU" dirty="0" smtClean="0"/>
              <a:t>сетевой образовательной программы указываются образовательные </a:t>
            </a:r>
            <a:r>
              <a:rPr lang="ru-RU" dirty="0" smtClean="0">
                <a:solidFill>
                  <a:srgbClr val="FF0000"/>
                </a:solidFill>
              </a:rPr>
              <a:t>организации-участники</a:t>
            </a:r>
            <a:r>
              <a:rPr lang="ru-RU" dirty="0" smtClean="0"/>
              <a:t>, ответственные за конкретные части сетевой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863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сетевого взаимодействия. Ответственный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015" y="1559858"/>
            <a:ext cx="11339457" cy="5099125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определение механизма сетевого взаимодействия, в том числе обеспечение подготовки для утверждения сетевой образовательной программы, отдельных ее компонентов или определение порядка использования материально-технической базы и ресурсов образовательной организации,</a:t>
            </a:r>
          </a:p>
          <a:p>
            <a:r>
              <a:rPr lang="ru-RU" sz="2000" dirty="0" smtClean="0"/>
              <a:t> в зависимости  от условий договора о сетевой форме реализации образовательных программ;</a:t>
            </a:r>
          </a:p>
          <a:p>
            <a:r>
              <a:rPr lang="ru-RU" sz="2000" dirty="0" smtClean="0"/>
              <a:t>подготовительные мероприятия по созданию и (или) оформлению комплекта документов для организации сетевого взаимодействия;</a:t>
            </a:r>
          </a:p>
          <a:p>
            <a:r>
              <a:rPr lang="ru-RU" sz="2000" dirty="0" smtClean="0"/>
              <a:t>подготовка к заключению договора о сетевой форме реализации образовательной программы;</a:t>
            </a:r>
          </a:p>
          <a:p>
            <a:r>
              <a:rPr lang="ru-RU" sz="2000" dirty="0" smtClean="0"/>
              <a:t>информирование обучающихся об образовательных программах, которые могут быть реализованы в сетевой форме;</a:t>
            </a:r>
          </a:p>
          <a:p>
            <a:r>
              <a:rPr lang="ru-RU" sz="2000" dirty="0" smtClean="0"/>
              <a:t>контроль выполнения условий заключенного договора о сетевой форме реализации образовательной программы в части, касающейся обязанностей образовательной организации;</a:t>
            </a:r>
          </a:p>
          <a:p>
            <a:r>
              <a:rPr lang="ru-RU" sz="2000" dirty="0" smtClean="0"/>
              <a:t>контроль за состоянием организационно-технического обеспечения реализации сетевой образовательной программы;</a:t>
            </a:r>
          </a:p>
          <a:p>
            <a:r>
              <a:rPr lang="ru-RU" sz="2000" dirty="0" smtClean="0"/>
              <a:t>планирование финансового обеспечения реализации сетевой образовательной программы;</a:t>
            </a:r>
          </a:p>
          <a:p>
            <a:r>
              <a:rPr lang="ru-RU" sz="2000" dirty="0" smtClean="0"/>
              <a:t>анализ результатов реализации сетевой образовательной программы.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7833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сетевого взаимодействия. Обучающийся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и режим использования обучающимися учебной литературы, пособий и иных учебных материалов, а также материально-технического оборудования при освоении части сетевой образовательной программы, реализуемой другой образовательной организацией, осуществляется в порядке, предусмотренном договором о сетевой форме реализации образовательной программы</a:t>
            </a:r>
          </a:p>
          <a:p>
            <a:r>
              <a:rPr lang="ru-RU" dirty="0" smtClean="0"/>
              <a:t>Обучающиеся проходят промежуточную аттестацию по сетевой образовательной программе в школе в порядке, установленном школой и сетевой образовательной программой.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547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сетевого взаимодействия. Обучающийся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освоении обучающимися части сетевой образовательной программы, реализуемой образовательной организацией-участником, текущий контроль успеваемости и промежуточную аттестацию проводит образовательная организация-участник в порядке, установленном сетевой образовательной программой и локальными нормативными актами образовательной организации-участника.</a:t>
            </a:r>
          </a:p>
          <a:p>
            <a:r>
              <a:rPr lang="ru-RU" dirty="0" smtClean="0"/>
              <a:t>Результаты промежуточной аттестации образовательная организация-участник предоставляет базовой организации в порядке, определенном договором о сетевой форме реализации образовательной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1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Преимуществами формирования единого культурно-образовательного про­странства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синхронизация процессов для получения запланированных результатов, которая повышает скорость и связ­ность целого, называемого сетью; </a:t>
            </a:r>
            <a:endParaRPr lang="ru-RU" dirty="0" smtClean="0"/>
          </a:p>
          <a:p>
            <a:r>
              <a:rPr lang="ru-RU" dirty="0" smtClean="0"/>
              <a:t>открытость </a:t>
            </a:r>
            <a:r>
              <a:rPr lang="ru-RU" dirty="0"/>
              <a:t>информационного взаимодействия (решения принимаются на основе информации); </a:t>
            </a:r>
            <a:endParaRPr lang="ru-RU" dirty="0" smtClean="0"/>
          </a:p>
          <a:p>
            <a:r>
              <a:rPr lang="ru-RU" dirty="0" smtClean="0"/>
              <a:t>направленность </a:t>
            </a:r>
            <a:r>
              <a:rPr lang="ru-RU" dirty="0"/>
              <a:t>на решение </a:t>
            </a:r>
            <a:r>
              <a:rPr lang="ru-RU" dirty="0" smtClean="0"/>
              <a:t>актуальных </a:t>
            </a:r>
            <a:r>
              <a:rPr lang="ru-RU" dirty="0"/>
              <a:t>проблем образовательных организаций; обеспечение единства целей и </a:t>
            </a:r>
            <a:r>
              <a:rPr lang="ru-RU" dirty="0" smtClean="0"/>
              <a:t>задач; </a:t>
            </a:r>
          </a:p>
          <a:p>
            <a:r>
              <a:rPr lang="ru-RU" dirty="0" smtClean="0"/>
              <a:t>взаимная </a:t>
            </a:r>
            <a:r>
              <a:rPr lang="ru-RU" dirty="0"/>
              <a:t>заинтересованность и </a:t>
            </a:r>
            <a:r>
              <a:rPr lang="ru-RU" dirty="0" err="1"/>
              <a:t>мотивированность</a:t>
            </a:r>
            <a:r>
              <a:rPr lang="ru-RU" dirty="0"/>
              <a:t> всех субъектов на </a:t>
            </a:r>
            <a:r>
              <a:rPr lang="ru-RU" dirty="0" smtClean="0"/>
              <a:t>положительный </a:t>
            </a:r>
            <a:r>
              <a:rPr lang="ru-RU" dirty="0"/>
              <a:t>результат; </a:t>
            </a:r>
            <a:endParaRPr lang="ru-RU" dirty="0" smtClean="0"/>
          </a:p>
          <a:p>
            <a:r>
              <a:rPr lang="ru-RU" dirty="0" smtClean="0"/>
              <a:t>возможность </a:t>
            </a:r>
            <a:r>
              <a:rPr lang="ru-RU" dirty="0"/>
              <a:t>интеграции ресурсов организаций в </a:t>
            </a:r>
            <a:r>
              <a:rPr lang="ru-RU" dirty="0" smtClean="0"/>
              <a:t>содержании, </a:t>
            </a:r>
            <a:r>
              <a:rPr lang="ru-RU" dirty="0"/>
              <a:t>формах и методах работы (в том числе личных ресурсов педагогических </a:t>
            </a:r>
            <a:r>
              <a:rPr lang="ru-RU" dirty="0" smtClean="0"/>
              <a:t>работников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упрощение </a:t>
            </a:r>
            <a:r>
              <a:rPr lang="ru-RU" dirty="0"/>
              <a:t>коммуникации между субъектами </a:t>
            </a:r>
          </a:p>
        </p:txBody>
      </p:sp>
    </p:spTree>
    <p:extLst>
      <p:ext uri="{BB962C8B-B14F-4D97-AF65-F5344CB8AC3E}">
        <p14:creationId xmlns:p14="http://schemas.microsoft.com/office/powerpoint/2010/main" val="4118512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сетевого взаимодействия. Обучающийся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Обучающиеся проходят итоговую (государственную итоговую) аттестацию по сетевой образовательной программе в школе, в случае если она выступает в качестве базовой организации, в порядке, определенном законодательством РФ и локальными нормативными актами школы. Участие образовательной организации-участника в проведении итоговой (государственной итоговой) аттестации определяется договором о сетевой форме реализации образовательной программы.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141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Финансовые условия реализации сетевой образовательной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определяется договором о сетевой форме реализации образовательной программы</a:t>
            </a:r>
          </a:p>
          <a:p>
            <a:r>
              <a:rPr lang="ru-RU" dirty="0" smtClean="0"/>
              <a:t>Финансирование сетевого взаимодействия может осуществляться за счет:</a:t>
            </a:r>
          </a:p>
          <a:p>
            <a:pPr marL="0" indent="0">
              <a:buNone/>
            </a:pPr>
            <a:r>
              <a:rPr lang="ru-RU" dirty="0" smtClean="0"/>
              <a:t>- средств субсидии на финансовое обеспечение выполнения государственного</a:t>
            </a:r>
          </a:p>
          <a:p>
            <a:pPr marL="0" indent="0">
              <a:buNone/>
            </a:pPr>
            <a:r>
              <a:rPr lang="ru-RU" dirty="0" smtClean="0"/>
              <a:t>(муниципального) задания;</a:t>
            </a:r>
          </a:p>
          <a:p>
            <a:pPr marL="0" indent="0">
              <a:buNone/>
            </a:pPr>
            <a:r>
              <a:rPr lang="ru-RU" dirty="0" smtClean="0"/>
              <a:t>–средств, полученных от приносящей доход деятельности, предусмотренной</a:t>
            </a:r>
          </a:p>
          <a:p>
            <a:pPr marL="0" indent="0">
              <a:buNone/>
            </a:pPr>
            <a:r>
              <a:rPr lang="ru-RU" dirty="0" smtClean="0"/>
              <a:t>уставом образовательной организации;</a:t>
            </a:r>
          </a:p>
          <a:p>
            <a:pPr marL="0" indent="0">
              <a:buNone/>
            </a:pPr>
            <a:r>
              <a:rPr lang="ru-RU" dirty="0" smtClean="0"/>
              <a:t>–средств, получаемых от государственных и частных фондов, в том числе</a:t>
            </a:r>
          </a:p>
          <a:p>
            <a:pPr marL="0" indent="0">
              <a:buNone/>
            </a:pPr>
            <a:r>
              <a:rPr lang="ru-RU" dirty="0" smtClean="0"/>
              <a:t>международных;</a:t>
            </a:r>
          </a:p>
          <a:p>
            <a:pPr marL="0" indent="0">
              <a:buNone/>
            </a:pPr>
            <a:r>
              <a:rPr lang="ru-RU" dirty="0" smtClean="0"/>
              <a:t>–добровольных пожертвований и целевых взносов физических и юридических</a:t>
            </a:r>
          </a:p>
          <a:p>
            <a:pPr marL="0" indent="0">
              <a:buNone/>
            </a:pPr>
            <a:r>
              <a:rPr lang="ru-RU" dirty="0" smtClean="0"/>
              <a:t>лиц (в том числе иностранных);</a:t>
            </a:r>
          </a:p>
          <a:p>
            <a:pPr marL="0" indent="0">
              <a:buNone/>
            </a:pPr>
            <a:r>
              <a:rPr lang="ru-RU" dirty="0" smtClean="0"/>
              <a:t>–иных поступлений в соответствии с законодательством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656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Финансовые условия реализации сетевой образовательной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Для определения необходимого финансового обеспечения реализации совместной образовательной программы в рамках сетевого взаимодействия школа может применять </a:t>
            </a:r>
            <a:r>
              <a:rPr lang="ru-RU" dirty="0" smtClean="0">
                <a:solidFill>
                  <a:srgbClr val="FF0000"/>
                </a:solidFill>
              </a:rPr>
              <a:t>метод нормативно-</a:t>
            </a:r>
            <a:r>
              <a:rPr lang="ru-RU" dirty="0" err="1" smtClean="0">
                <a:solidFill>
                  <a:srgbClr val="FF0000"/>
                </a:solidFill>
              </a:rPr>
              <a:t>подушевого</a:t>
            </a:r>
            <a:r>
              <a:rPr lang="ru-RU" dirty="0" smtClean="0">
                <a:solidFill>
                  <a:srgbClr val="FF0000"/>
                </a:solidFill>
              </a:rPr>
              <a:t> финансирования</a:t>
            </a:r>
            <a:r>
              <a:rPr lang="ru-RU" dirty="0" smtClean="0"/>
              <a:t>. В соответствии с таким методом определяются затраты на одного обучающегося и (или) на иную единицу образовательной услуги при реализации сетевой образовательной программы.</a:t>
            </a:r>
          </a:p>
          <a:p>
            <a:r>
              <a:rPr lang="ru-RU" dirty="0" smtClean="0"/>
              <a:t>Стоимость образовательной услуги при реализации сетевой образовательной программы </a:t>
            </a:r>
            <a:r>
              <a:rPr lang="ru-RU" dirty="0" smtClean="0">
                <a:solidFill>
                  <a:srgbClr val="FF0000"/>
                </a:solidFill>
              </a:rPr>
              <a:t>не может быть больше </a:t>
            </a:r>
            <a:r>
              <a:rPr lang="ru-RU" dirty="0" smtClean="0"/>
              <a:t>стоимости данной услуги при реализации сходной образовательной программы в образовательной организации без применения сетевой формы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30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Распределение обязанностей между участниками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партнер не ведет образовательную деятельность, он не вправе участвовать в разработке сетевых программ, обучать по ним, проводить аттестацию. Он может только предоставлять ресурсы. Например, педагогов, оборудование.</a:t>
            </a:r>
          </a:p>
          <a:p>
            <a:r>
              <a:rPr lang="ru-RU" dirty="0" smtClean="0"/>
              <a:t>Если партнер ведет образовательную деятельность, в документах потребуется разделить функции: кто утверждает программу, принимает на обучение, проводит аттестацию и выдает документы об обучении.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80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r>
              <a:rPr lang="ru-RU" b="1" dirty="0" smtClean="0"/>
              <a:t>Распределение обязанностей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735986"/>
              </p:ext>
            </p:extLst>
          </p:nvPr>
        </p:nvGraphicFramePr>
        <p:xfrm>
          <a:off x="225909" y="1233954"/>
          <a:ext cx="11811897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24">
                  <a:extLst>
                    <a:ext uri="{9D8B030D-6E8A-4147-A177-3AD203B41FA5}">
                      <a16:colId xmlns:a16="http://schemas.microsoft.com/office/drawing/2014/main" val="3049298029"/>
                    </a:ext>
                  </a:extLst>
                </a:gridCol>
                <a:gridCol w="3586333">
                  <a:extLst>
                    <a:ext uri="{9D8B030D-6E8A-4147-A177-3AD203B41FA5}">
                      <a16:colId xmlns:a16="http://schemas.microsoft.com/office/drawing/2014/main" val="3430267267"/>
                    </a:ext>
                  </a:extLst>
                </a:gridCol>
                <a:gridCol w="4190805">
                  <a:extLst>
                    <a:ext uri="{9D8B030D-6E8A-4147-A177-3AD203B41FA5}">
                      <a16:colId xmlns:a16="http://schemas.microsoft.com/office/drawing/2014/main" val="1723113843"/>
                    </a:ext>
                  </a:extLst>
                </a:gridCol>
                <a:gridCol w="2377935">
                  <a:extLst>
                    <a:ext uri="{9D8B030D-6E8A-4147-A177-3AD203B41FA5}">
                      <a16:colId xmlns:a16="http://schemas.microsoft.com/office/drawing/2014/main" val="2353546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Организация-партнер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Нормативный акт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09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Утвердить сетевую программу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 или вместе с организацией-партнером – порядок нужно прописать в договоре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Должна разработать и передать школе часть сетевой программы, которую будет реализовывать. Иностранная организация‑партнер составляет часть программы на том языке, на котором будет обучать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Пункт 6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Порядка, утв. приказом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 05.08.2020 № 882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1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Принять детей на обучение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 весь период освоения программы. Когда ученики обучаются у сетевого партнера, они числятся и в школе, и у партнера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на время, за которое ученики освоят часть сетевой программы, которую должен реализовать партнер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Пункты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10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13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Порядка, утв. приказом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 05.08.2020 № 882/391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0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420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Распределение обязанностей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157541"/>
              </p:ext>
            </p:extLst>
          </p:nvPr>
        </p:nvGraphicFramePr>
        <p:xfrm>
          <a:off x="376518" y="1330773"/>
          <a:ext cx="11639776" cy="477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256">
                  <a:extLst>
                    <a:ext uri="{9D8B030D-6E8A-4147-A177-3AD203B41FA5}">
                      <a16:colId xmlns:a16="http://schemas.microsoft.com/office/drawing/2014/main" val="3000259420"/>
                    </a:ext>
                  </a:extLst>
                </a:gridCol>
                <a:gridCol w="3700632">
                  <a:extLst>
                    <a:ext uri="{9D8B030D-6E8A-4147-A177-3AD203B41FA5}">
                      <a16:colId xmlns:a16="http://schemas.microsoft.com/office/drawing/2014/main" val="1942323224"/>
                    </a:ext>
                  </a:extLst>
                </a:gridCol>
                <a:gridCol w="2909944">
                  <a:extLst>
                    <a:ext uri="{9D8B030D-6E8A-4147-A177-3AD203B41FA5}">
                      <a16:colId xmlns:a16="http://schemas.microsoft.com/office/drawing/2014/main" val="3703118526"/>
                    </a:ext>
                  </a:extLst>
                </a:gridCol>
                <a:gridCol w="2909944">
                  <a:extLst>
                    <a:ext uri="{9D8B030D-6E8A-4147-A177-3AD203B41FA5}">
                      <a16:colId xmlns:a16="http://schemas.microsoft.com/office/drawing/2014/main" val="2504896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Организация-партнер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Нормативный акт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9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промежуточную аттестацию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 том порядке, который указала в локальных актах и сетевой программе. Если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ромежуточную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аттестацию провел партнер, то результаты засчитывают, а аттестацию в этой части уже не проводят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 той части программы, которую реализует. Делать это можно по формам из сетевой программы или в порядке, который установила сама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Пункты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12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13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Порядка, утв. приказом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 05.08.2020 № 882/391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3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Выдать документ об обучении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Если сетевую программу разработали целиком на основной или средний уровень образования, аттестаты выдает школа. Их получат только те ученики, которые успешно прошли аттестацию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Сетевой партнер может выдавать дополнительные документы об обучении – если такое предусмотрели в договоре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4"/>
                        </a:rPr>
                        <a:t>Пункт 14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Порядка, утв. приказом </a:t>
                      </a:r>
                      <a:r>
                        <a:rPr lang="ru-RU" sz="2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от 05.08.2020 № 882/391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3882801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7275" y="6217920"/>
            <a:ext cx="11804725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Если сетевая программа не предусматривает аттестацию, ученикам нужно выдать документы об обучении, которые предусмотрели в договоре. Это может сделать и школа, и организация‑партнер</a:t>
            </a:r>
          </a:p>
        </p:txBody>
      </p:sp>
    </p:spTree>
    <p:extLst>
      <p:ext uri="{BB962C8B-B14F-4D97-AF65-F5344CB8AC3E}">
        <p14:creationId xmlns:p14="http://schemas.microsoft.com/office/powerpoint/2010/main" val="4152270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Локальные акты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сетевой форме можно реализовывать не только всю программу, но и </a:t>
            </a:r>
            <a:r>
              <a:rPr lang="ru-RU" dirty="0" smtClean="0">
                <a:solidFill>
                  <a:srgbClr val="FF0000"/>
                </a:solidFill>
              </a:rPr>
              <a:t>части программ </a:t>
            </a:r>
            <a:r>
              <a:rPr lang="ru-RU" dirty="0" smtClean="0"/>
              <a:t>любого вида, уровня или направленности (п. 3 Порядка, 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,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05.08.2020 № 882/391)</a:t>
            </a:r>
          </a:p>
          <a:p>
            <a:r>
              <a:rPr lang="ru-RU" dirty="0" smtClean="0"/>
              <a:t>Чтобы зафиксировать порядок работы с партнерами, нужно разработать три основных документа. Это </a:t>
            </a:r>
            <a:r>
              <a:rPr lang="ru-RU" dirty="0" smtClean="0">
                <a:solidFill>
                  <a:srgbClr val="FF0000"/>
                </a:solidFill>
              </a:rPr>
              <a:t>Положение</a:t>
            </a:r>
            <a:r>
              <a:rPr lang="ru-RU" dirty="0" smtClean="0"/>
              <a:t> о сетевом взаимодействии, </a:t>
            </a:r>
            <a:r>
              <a:rPr lang="ru-RU" dirty="0" smtClean="0">
                <a:solidFill>
                  <a:srgbClr val="FF0000"/>
                </a:solidFill>
              </a:rPr>
              <a:t>договор и сетевая образовательная про</a:t>
            </a:r>
            <a:r>
              <a:rPr lang="ru-RU" dirty="0" smtClean="0"/>
              <a:t>грамма. Затем понадобится составить поименные списки учеников, приказы об их переводе в сетевую организацию, расписание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96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Договор о сетевой форме реализации образовательных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 договоре нужно зафиксировать, </a:t>
            </a:r>
            <a:r>
              <a:rPr lang="ru-RU" dirty="0">
                <a:solidFill>
                  <a:srgbClr val="FF0000"/>
                </a:solidFill>
              </a:rPr>
              <a:t>кто утверждает</a:t>
            </a:r>
            <a:r>
              <a:rPr lang="ru-RU" dirty="0"/>
              <a:t> сетевую образовательную программу и на какой срок она рассчитана, сколько детей по ней обучите.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необходимо уточнить, какую </a:t>
            </a:r>
            <a:r>
              <a:rPr lang="ru-RU" dirty="0">
                <a:solidFill>
                  <a:srgbClr val="FF0000"/>
                </a:solidFill>
              </a:rPr>
              <a:t>часть реализует образовательная организация-участник </a:t>
            </a:r>
            <a:r>
              <a:rPr lang="ru-RU" dirty="0"/>
              <a:t>или какие ресурсы она предоставляет, если не ведет образовательную деятельность.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понадобится указать </a:t>
            </a:r>
            <a:r>
              <a:rPr lang="ru-RU" dirty="0">
                <a:solidFill>
                  <a:srgbClr val="FF0000"/>
                </a:solidFill>
              </a:rPr>
              <a:t>модель финансирования</a:t>
            </a:r>
            <a:r>
              <a:rPr lang="ru-RU" dirty="0"/>
              <a:t>, которую используете</a:t>
            </a:r>
          </a:p>
        </p:txBody>
      </p:sp>
    </p:spTree>
    <p:extLst>
      <p:ext uri="{BB962C8B-B14F-4D97-AF65-F5344CB8AC3E}">
        <p14:creationId xmlns:p14="http://schemas.microsoft.com/office/powerpoint/2010/main" val="4093373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Уточните модель финансирования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Минпросвещения</a:t>
            </a:r>
            <a:r>
              <a:rPr lang="ru-RU" dirty="0" smtClean="0"/>
              <a:t> выделяет четыре основные модели, которые можно использовать. </a:t>
            </a:r>
          </a:p>
          <a:p>
            <a:r>
              <a:rPr lang="ru-RU" dirty="0" smtClean="0"/>
              <a:t>Две из них не предполагают оплаты – взаимозачет оказанных друг другу услуг и безвозмездное взаимодействие. </a:t>
            </a:r>
          </a:p>
          <a:p>
            <a:r>
              <a:rPr lang="ru-RU" dirty="0" smtClean="0"/>
              <a:t>Остальные две – оплата по договору о сетевой форме реализации программ и комбинированные формы оплаты. В качестве источника финансирования услуг сетевого партнера школа может использовать часть субсидии на государственное или муниципальное задание, средства от приносящей доход деятельности, деньги от государственных и частных фондов, пожертвования и взносы (п. 4 </a:t>
            </a:r>
            <a:r>
              <a:rPr lang="ru-RU" dirty="0" err="1" smtClean="0"/>
              <a:t>Методрекомендаций</a:t>
            </a:r>
            <a:r>
              <a:rPr lang="ru-RU" dirty="0" smtClean="0"/>
              <a:t>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28.06.2019 № МР-81/02вн).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51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Как поступить, если ученик не освоил сетевую программу, а срок действия договора о сетевой форме заканчивается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Если ученик болел или не мог посещать занятия в сетевой форме по другой причине, а срок сетевого взаимодействия подходит к концу, школе нужно действовать одним из трех способов. Первый вариант – </a:t>
            </a:r>
            <a:r>
              <a:rPr lang="ru-RU" dirty="0">
                <a:solidFill>
                  <a:srgbClr val="FF0000"/>
                </a:solidFill>
              </a:rPr>
              <a:t>продлить срок договора</a:t>
            </a:r>
            <a:r>
              <a:rPr lang="ru-RU" dirty="0"/>
              <a:t>, второй – </a:t>
            </a:r>
            <a:r>
              <a:rPr lang="ru-RU" dirty="0">
                <a:solidFill>
                  <a:srgbClr val="FF0000"/>
                </a:solidFill>
              </a:rPr>
              <a:t>обучать ребенка самостоятельно</a:t>
            </a:r>
            <a:r>
              <a:rPr lang="ru-RU" dirty="0"/>
              <a:t>, без участия сетевого партнера, третий – перевести школьника на другую сетевую программу.</a:t>
            </a:r>
          </a:p>
          <a:p>
            <a:r>
              <a:rPr lang="ru-RU" dirty="0"/>
              <a:t>Чтобы продлить срок договора, понадобится заключить дополнительное соглашение к договору о сетевой реализации программ. Если организация- участник отказывается продлевать договор, нужно организовать обучение ребенка самостоятельно. Для этого потребуется изменить образовательную программу.</a:t>
            </a:r>
          </a:p>
          <a:p>
            <a:r>
              <a:rPr lang="ru-RU" dirty="0"/>
              <a:t>Также можно перевести ученика на другую сетевую программу, которую реализуете по другому договору. Для этого необходимо получить согласие родителей ребенка или самого ученика, если он уже получил основное общее образование </a:t>
            </a:r>
            <a:r>
              <a:rPr lang="ru-RU" dirty="0" smtClean="0"/>
              <a:t>(п. 17 Порядка</a:t>
            </a:r>
            <a:r>
              <a:rPr lang="ru-RU" dirty="0"/>
              <a:t>, утв. приказом </a:t>
            </a:r>
            <a:r>
              <a:rPr lang="ru-RU" dirty="0" err="1"/>
              <a:t>Минобрнауки</a:t>
            </a:r>
            <a:r>
              <a:rPr lang="ru-RU" dirty="0"/>
              <a:t>, </a:t>
            </a:r>
            <a:r>
              <a:rPr lang="ru-RU" dirty="0" err="1"/>
              <a:t>Минпросвещения</a:t>
            </a:r>
            <a:r>
              <a:rPr lang="ru-RU" dirty="0"/>
              <a:t> от 05.08.2020 № 882/391).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25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a typeface="Courier New" panose="02070309020205020404" pitchFamily="49" charset="0"/>
              </a:rPr>
              <a:t>модели «школа — родительская общественность — центр занятости», </a:t>
            </a:r>
            <a:endParaRPr lang="ru-RU" sz="3200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«</a:t>
            </a:r>
            <a:r>
              <a:rPr lang="ru-RU" sz="3200" dirty="0">
                <a:solidFill>
                  <a:srgbClr val="000000"/>
                </a:solidFill>
                <a:ea typeface="Courier New" panose="02070309020205020404" pitchFamily="49" charset="0"/>
              </a:rPr>
              <a:t>школа — родительская общественность — ор­ганизации, осуществляющие профессиональное высшее образование», </a:t>
            </a:r>
            <a:endParaRPr lang="ru-RU" sz="3200" dirty="0" smtClean="0">
              <a:solidFill>
                <a:srgbClr val="000000"/>
              </a:solidFill>
              <a:ea typeface="Courier New" panose="02070309020205020404" pitchFamily="49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ea typeface="Courier New" panose="02070309020205020404" pitchFamily="49" charset="0"/>
              </a:rPr>
              <a:t>«</a:t>
            </a:r>
            <a:r>
              <a:rPr lang="ru-RU" sz="3200" dirty="0">
                <a:solidFill>
                  <a:srgbClr val="000000"/>
                </a:solidFill>
                <a:ea typeface="Courier New" panose="02070309020205020404" pitchFamily="49" charset="0"/>
              </a:rPr>
              <a:t>школа </a:t>
            </a:r>
            <a:r>
              <a:rPr lang="ru-RU" sz="3200" b="0" i="0" u="none" strike="noStrike" spc="35" dirty="0" smtClean="0">
                <a:solidFill>
                  <a:srgbClr val="000000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— </a:t>
            </a:r>
            <a:r>
              <a:rPr lang="ru-RU" sz="3200" dirty="0">
                <a:solidFill>
                  <a:srgbClr val="000000"/>
                </a:solidFill>
                <a:ea typeface="Courier New" panose="02070309020205020404" pitchFamily="49" charset="0"/>
              </a:rPr>
              <a:t>организации, осуществляющие профессиональное и высшее образование </a:t>
            </a:r>
            <a:r>
              <a:rPr lang="ru-RU" sz="3200" b="0" i="0" u="none" strike="noStrike" spc="35" dirty="0" smtClean="0">
                <a:solidFill>
                  <a:srgbClr val="000000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— </a:t>
            </a:r>
            <a:r>
              <a:rPr lang="ru-RU" sz="3200" dirty="0">
                <a:solidFill>
                  <a:srgbClr val="000000"/>
                </a:solidFill>
                <a:ea typeface="Courier New" panose="02070309020205020404" pitchFamily="49" charset="0"/>
              </a:rPr>
              <a:t>организации, осуществляющие дополнительное профессиональное образование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3229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Положение определяет порядок реализации сетевого взаимодействия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- </a:t>
            </a:r>
            <a:r>
              <a:rPr lang="ru-RU" sz="3600" dirty="0" smtClean="0"/>
              <a:t>Общие положения.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Цели и задачи реализации сетевой формы образовательных программ.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Порядок реализации сетевого взаимодействия.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Организационное обеспечение сетевого взаимодействия.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Правовое обеспечение реализации образовательных программ в сетевой форме.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Статус обучающихся (слушателей) при реализации сетевой образовательной программы.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Финансовые условия обучения.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- Иные разделы (на усмотрение общеобразовательной организации).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442284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0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Совместная образовательная программа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48" y="753035"/>
            <a:ext cx="10515600" cy="54562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актуальность и новизна программы;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теоретические идеи и практическую значимость;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отличительные особенности;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цели и задачи образовательной программы;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основные формы и методы;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прогнозируемые результаты;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механизм оценки образовательных результатов;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формы подведения итогов реализации программы;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организационно-педагогические условия реализации программы;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режим занятий;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учебный план;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календарный учебный график;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содержание программы;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методическое обеспечение;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материально-техническое обеспечение;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- список рекомендуемой литературы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1325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12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 мероприятий ОО для реализации образовательных программ в сетевой форме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191016"/>
              </p:ext>
            </p:extLst>
          </p:nvPr>
        </p:nvGraphicFramePr>
        <p:xfrm>
          <a:off x="365759" y="1416834"/>
          <a:ext cx="1166129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645">
                  <a:extLst>
                    <a:ext uri="{9D8B030D-6E8A-4147-A177-3AD203B41FA5}">
                      <a16:colId xmlns:a16="http://schemas.microsoft.com/office/drawing/2014/main" val="1496966421"/>
                    </a:ext>
                  </a:extLst>
                </a:gridCol>
                <a:gridCol w="5830645">
                  <a:extLst>
                    <a:ext uri="{9D8B030D-6E8A-4147-A177-3AD203B41FA5}">
                      <a16:colId xmlns:a16="http://schemas.microsoft.com/office/drawing/2014/main" val="2347925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Мероприятие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Результат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0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Проведение оценки оснащенности и достаточности собственных материально-технических, кадровых и иных ресурсов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Аналитическая справка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4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Определение перечня возможных направлений для организации сетевого взаимодействия с организациями-партнерами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Аналитическая справка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Поиск организации-партнера (оценка его материально-технического, инфраструктурного и кадрового потенциала)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Пул организаций-партнеров с описанием имеющегося материально-технического, инфраструктурного и кадрового потенциала, специфики организаций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16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519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</a:rPr>
              <a:t>План мероприятий ОО для реализации образовательных программ в сетевой форме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496171"/>
              </p:ext>
            </p:extLst>
          </p:nvPr>
        </p:nvGraphicFramePr>
        <p:xfrm>
          <a:off x="118334" y="1825625"/>
          <a:ext cx="1196250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256">
                  <a:extLst>
                    <a:ext uri="{9D8B030D-6E8A-4147-A177-3AD203B41FA5}">
                      <a16:colId xmlns:a16="http://schemas.microsoft.com/office/drawing/2014/main" val="234739474"/>
                    </a:ext>
                  </a:extLst>
                </a:gridCol>
                <a:gridCol w="5786248">
                  <a:extLst>
                    <a:ext uri="{9D8B030D-6E8A-4147-A177-3AD203B41FA5}">
                      <a16:colId xmlns:a16="http://schemas.microsoft.com/office/drawing/2014/main" val="2228340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Мероприятие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Результат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66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Определение механизмов взаимодействия общеобразовательной организации с организацией-партнером, в том числе финансового обеспечения реализации образовательных программ в сетевой форме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Решения согласительных совещаний, переговоров и т.п.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1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Разработка и утверждение положения о реализации образовательных программ в сетевой форме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Приказ общеобразовательной организации "Об утверждении Положения о сетевой форме реализации образовательных программ"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40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Внесение изменений в действующие локальные акты общеобразовательной организации, регламентирующие порядок сетевого взаимодействия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Акты общеобразовательной организации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1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222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81" y="1607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План мероприятий ОО для реализации образовательных программ в сетевой форме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177011"/>
              </p:ext>
            </p:extLst>
          </p:nvPr>
        </p:nvGraphicFramePr>
        <p:xfrm>
          <a:off x="527124" y="1473798"/>
          <a:ext cx="11833412" cy="523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6706">
                  <a:extLst>
                    <a:ext uri="{9D8B030D-6E8A-4147-A177-3AD203B41FA5}">
                      <a16:colId xmlns:a16="http://schemas.microsoft.com/office/drawing/2014/main" val="182992635"/>
                    </a:ext>
                  </a:extLst>
                </a:gridCol>
                <a:gridCol w="5916706">
                  <a:extLst>
                    <a:ext uri="{9D8B030D-6E8A-4147-A177-3AD203B41FA5}">
                      <a16:colId xmlns:a16="http://schemas.microsoft.com/office/drawing/2014/main" val="3727645409"/>
                    </a:ext>
                  </a:extLst>
                </a:gridCol>
              </a:tblGrid>
              <a:tr h="481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Мероприятие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Результат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230528"/>
                  </a:ext>
                </a:extLst>
              </a:tr>
              <a:tr h="7217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Разработка и утверждение совместной образовательной программы с организацией-партнером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Совместно разработанная образовательная программа, рабочая программа по учебному предмету «_____»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973264"/>
                  </a:ext>
                </a:extLst>
              </a:tr>
              <a:tr h="7217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Заключение договора о сетевой форме реализации образовательной программы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Договор о сетевой форме реализации образовательной программы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05927"/>
                  </a:ext>
                </a:extLst>
              </a:tr>
              <a:tr h="10311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Информирование обучающихся о реализации соответствующей образовательной программы в сетевой форме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Информационные материалы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4628"/>
                  </a:ext>
                </a:extLst>
              </a:tr>
              <a:tr h="721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Прием обучающихся на обучение по соответствующей образовательной программе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Приказы о зачислении обучающихся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6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2068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623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План мероприятий ОО для реализации образовательных программ в сетевой форме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545415"/>
              </p:ext>
            </p:extLst>
          </p:nvPr>
        </p:nvGraphicFramePr>
        <p:xfrm>
          <a:off x="129092" y="1043492"/>
          <a:ext cx="11930230" cy="595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5802">
                  <a:extLst>
                    <a:ext uri="{9D8B030D-6E8A-4147-A177-3AD203B41FA5}">
                      <a16:colId xmlns:a16="http://schemas.microsoft.com/office/drawing/2014/main" val="1604142892"/>
                    </a:ext>
                  </a:extLst>
                </a:gridCol>
                <a:gridCol w="5504428">
                  <a:extLst>
                    <a:ext uri="{9D8B030D-6E8A-4147-A177-3AD203B41FA5}">
                      <a16:colId xmlns:a16="http://schemas.microsoft.com/office/drawing/2014/main" val="3731416252"/>
                    </a:ext>
                  </a:extLst>
                </a:gridCol>
              </a:tblGrid>
              <a:tr h="51675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Мероприятие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Результат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02222"/>
                  </a:ext>
                </a:extLst>
              </a:tr>
              <a:tr h="1602503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Организация образовательного процесса по соответствующей образовательной программе в сетевой форме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Разработанные учебно-методические комплексы, контрольные измерительные материалы, результаты обучения по образовательной программе, (в </a:t>
                      </a:r>
                      <a:r>
                        <a:rPr lang="ru-RU" sz="2200" dirty="0" err="1" smtClean="0"/>
                        <a:t>т.ч</a:t>
                      </a:r>
                      <a:r>
                        <a:rPr lang="ru-RU" sz="2200" dirty="0" smtClean="0"/>
                        <a:t>. результаты проверочных работ, защищенные проекты и т.п.)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14098"/>
                  </a:ext>
                </a:extLst>
              </a:tr>
              <a:tr h="718583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Оценка эффективности реализации совместной образовательной программы в сетевой форме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Аналитические материалы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813111"/>
                  </a:ext>
                </a:extLst>
              </a:tr>
              <a:tr h="1312433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Выдача обучающимся документов о прохождении обучения/освоении соответствующей образовательной программы в сетевой форме (при необходимости)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Сертификаты, дипломы, удостоверения и т.п.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8749"/>
                  </a:ext>
                </a:extLst>
              </a:tr>
              <a:tr h="113685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Взаиморасчеты сторон по договору о реализации образовательной программы в сетевой форме (при необходимости)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Акты приемки работ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4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1227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882"/>
          </a:xfrm>
        </p:spPr>
        <p:txBody>
          <a:bodyPr/>
          <a:lstStyle/>
          <a:p>
            <a:r>
              <a:rPr lang="ru-RU" b="1" dirty="0" smtClean="0"/>
              <a:t>Внесение изменений в локальные акты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76" y="1097280"/>
            <a:ext cx="11532198" cy="542185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правила приема обучающихся, режим занятий обучающихся, формы,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организацией, обучающимися и (или) родителями (законными представителями) обучающихся в связи с использованием сетевой формы реализации образовательной программы;</a:t>
            </a:r>
          </a:p>
          <a:p>
            <a:r>
              <a:rPr lang="ru-RU" dirty="0"/>
              <a:t>- правила и порядок зачисления обучающегося в соответствующую учебную группу (класс) и (или) предоставление обучающемуся возможности осваивать образовательную программу (часть образовательной программы), рабочую программу в рамках сетевой формы взаимодействия;</a:t>
            </a:r>
          </a:p>
          <a:p>
            <a:r>
              <a:rPr lang="ru-RU" dirty="0"/>
              <a:t>- порядок изменения образовательных отношений как по инициативе обучающегося, родителей (законных представителей) несовершеннолетнего обучающегося, так и по инициативе общеобразовательной организации;</a:t>
            </a:r>
          </a:p>
          <a:p>
            <a:r>
              <a:rPr lang="ru-RU" dirty="0"/>
              <a:t>- правила учета и формы предоставления сведений о посещаемости занятий обучающимися по образовательным программам согласно договору между образовательной организацией и организацией-партнером;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3280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1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Внесение изменений в </a:t>
            </a:r>
            <a:r>
              <a:rPr lang="ru-RU" b="1" dirty="0" smtClean="0">
                <a:solidFill>
                  <a:prstClr val="black"/>
                </a:solidFill>
              </a:rPr>
              <a:t>локальные акты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941" y="1194099"/>
            <a:ext cx="11542955" cy="54971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порядок учета результатов текущего контроля успеваемости и промежуточной аттестации обучающихся посредством ведения сетевых классных журналов в бумажном и (или) электронном виде (электронных классных журналов) в соответствии с законодательством;</a:t>
            </a:r>
          </a:p>
          <a:p>
            <a:r>
              <a:rPr lang="ru-RU" dirty="0"/>
              <a:t>- правила и порядок реализации академической мобильности (сопровождения) обучающихся к месту обучения в рамках реализации сетевой формы до места обучения в организации-партнере и обратно в общеобразовательную организацию, а также определение ответственных лиц, осуществляющих такое сопровождение;</a:t>
            </a:r>
          </a:p>
          <a:p>
            <a:r>
              <a:rPr lang="ru-RU" dirty="0"/>
              <a:t>- порядок итоговой аттестации обучающихся по разработанным совместным образовательным программам в рамках сетевого взаимодействия;</a:t>
            </a:r>
          </a:p>
          <a:p>
            <a:r>
              <a:rPr lang="ru-RU" dirty="0"/>
              <a:t>- порядок зачета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 (в случае реализации сетевой формы с организацией, не имеющей лицензии на основное общее и среднее общее образование).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1841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</a:rPr>
              <a:t>Внесение изменений в локальные акты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случае необходимости общеобразовательная организация и организация-партнер подготавливают документы для переоформления приложения к лицензии общеобразовательной организации и организации-партнера на право осуществления образовательной деятельности в части сведений о местах осуществления образовательной деятельности в случаях, когда в соответствии с договором о сетевой форме предполагается систематическое проведение учебных занятий и иных мероприятий, предусмотренных образовательной программой, вне мест осуществления образовательной деятельности, указанных в действующей лицензии.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7178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Целевой показатель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2020 год – 10 %</a:t>
            </a:r>
          </a:p>
          <a:p>
            <a:r>
              <a:rPr lang="ru-RU" dirty="0" smtClean="0"/>
              <a:t>2024 год – не менее 70 % ОО будут реализовывать ОП в сетевой форме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6532" y="4475181"/>
            <a:ext cx="9262334" cy="1570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Методические</a:t>
            </a:r>
            <a:r>
              <a:rPr lang="ru-RU" sz="2000" dirty="0"/>
              <a:t> </a:t>
            </a:r>
            <a:r>
              <a:rPr lang="ru-RU" sz="2000" b="1" dirty="0"/>
              <a:t>рекомендации</a:t>
            </a:r>
            <a:r>
              <a:rPr lang="ru-RU" sz="2000" dirty="0"/>
              <a:t> </a:t>
            </a:r>
            <a:r>
              <a:rPr lang="ru-RU" sz="2000" b="1" dirty="0"/>
              <a:t>для</a:t>
            </a:r>
            <a:r>
              <a:rPr lang="ru-RU" sz="2000" dirty="0"/>
              <a:t> </a:t>
            </a:r>
            <a:r>
              <a:rPr lang="ru-RU" sz="2000" b="1" dirty="0"/>
              <a:t>субъектов</a:t>
            </a:r>
            <a:r>
              <a:rPr lang="ru-RU" sz="2000" dirty="0"/>
              <a:t> </a:t>
            </a:r>
            <a:r>
              <a:rPr lang="ru-RU" sz="2000" b="1" dirty="0"/>
              <a:t>Российской</a:t>
            </a:r>
            <a:r>
              <a:rPr lang="ru-RU" sz="2000" dirty="0"/>
              <a:t> </a:t>
            </a:r>
            <a:r>
              <a:rPr lang="ru-RU" sz="2000" b="1" dirty="0"/>
              <a:t>Федерации</a:t>
            </a:r>
            <a:r>
              <a:rPr lang="ru-RU" sz="2000" dirty="0"/>
              <a:t> </a:t>
            </a:r>
            <a:r>
              <a:rPr lang="ru-RU" sz="2000" b="1" dirty="0"/>
              <a:t>по</a:t>
            </a:r>
            <a:r>
              <a:rPr lang="ru-RU" sz="2000" dirty="0"/>
              <a:t> </a:t>
            </a:r>
            <a:r>
              <a:rPr lang="ru-RU" sz="2000" b="1" dirty="0"/>
              <a:t>вопросам</a:t>
            </a:r>
            <a:r>
              <a:rPr lang="ru-RU" sz="2000" dirty="0"/>
              <a:t> </a:t>
            </a:r>
            <a:r>
              <a:rPr lang="ru-RU" sz="2000" b="1" dirty="0"/>
              <a:t>реализации</a:t>
            </a:r>
            <a:r>
              <a:rPr lang="ru-RU" sz="2000" dirty="0"/>
              <a:t> </a:t>
            </a:r>
            <a:r>
              <a:rPr lang="ru-RU" sz="2000" b="1" dirty="0"/>
              <a:t>основных</a:t>
            </a:r>
            <a:r>
              <a:rPr lang="ru-RU" sz="2000" dirty="0"/>
              <a:t> </a:t>
            </a:r>
            <a:r>
              <a:rPr lang="ru-RU" sz="2000" b="1" dirty="0"/>
              <a:t>и</a:t>
            </a:r>
            <a:r>
              <a:rPr lang="ru-RU" sz="2000" dirty="0"/>
              <a:t> </a:t>
            </a:r>
            <a:r>
              <a:rPr lang="ru-RU" sz="2000" b="1" dirty="0"/>
              <a:t>дополнительных</a:t>
            </a:r>
            <a:r>
              <a:rPr lang="ru-RU" sz="2000" dirty="0"/>
              <a:t> </a:t>
            </a:r>
            <a:r>
              <a:rPr lang="ru-RU" sz="2000" b="1" dirty="0"/>
              <a:t>общеобразовательных</a:t>
            </a:r>
            <a:r>
              <a:rPr lang="ru-RU" sz="2000" dirty="0"/>
              <a:t> </a:t>
            </a:r>
            <a:r>
              <a:rPr lang="ru-RU" sz="2000" b="1" dirty="0"/>
              <a:t>программ</a:t>
            </a:r>
            <a:r>
              <a:rPr lang="ru-RU" sz="2000" dirty="0"/>
              <a:t> </a:t>
            </a:r>
            <a:r>
              <a:rPr lang="ru-RU" sz="2000" b="1" dirty="0"/>
              <a:t>в</a:t>
            </a:r>
            <a:r>
              <a:rPr lang="ru-RU" sz="2000" dirty="0"/>
              <a:t> </a:t>
            </a:r>
            <a:r>
              <a:rPr lang="ru-RU" sz="2000" b="1" dirty="0"/>
              <a:t>сетевой</a:t>
            </a:r>
            <a:r>
              <a:rPr lang="ru-RU" sz="2000" dirty="0"/>
              <a:t> </a:t>
            </a:r>
            <a:r>
              <a:rPr lang="ru-RU" sz="2000" b="1" dirty="0"/>
              <a:t>форме</a:t>
            </a:r>
            <a:r>
              <a:rPr lang="ru-RU" sz="2000" dirty="0"/>
              <a:t>" (утв. </a:t>
            </a:r>
            <a:r>
              <a:rPr lang="ru-RU" sz="2000" dirty="0" err="1"/>
              <a:t>Минпросвещения</a:t>
            </a:r>
            <a:r>
              <a:rPr lang="ru-RU" sz="2000" dirty="0"/>
              <a:t> России 28.06.2019 </a:t>
            </a:r>
            <a:r>
              <a:rPr lang="ru-RU" sz="2000" dirty="0" smtClean="0"/>
              <a:t>N МР-81/02вн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521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Горизонтальная — при взаимодействии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организаций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, реализующих программы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одинакового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уровня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предполагает реализацию образовательной программы или отдельных модулей с использованием </a:t>
            </a:r>
            <a:r>
              <a:rPr lang="ru-RU" dirty="0" smtClean="0">
                <a:solidFill>
                  <a:srgbClr val="FF0000"/>
                </a:solidFill>
              </a:rPr>
              <a:t>ресурсов</a:t>
            </a:r>
            <a:r>
              <a:rPr lang="ru-RU" dirty="0" smtClean="0"/>
              <a:t> другой организации одного уровня, что позволяет повысить качество образования за счет объединения интеллектуальных ресурсов, создание единой информационно-образовательной среды одного уровня образования, общей методической и технологической базы.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52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Вертикальная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образуется «линейка»,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объединение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организаций, реализующих образовательные программы разного уровня, частичное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использование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(заимствование) контента более сильных организаций для формирования результатов обучающихся разных уровней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ru-RU" dirty="0" smtClean="0"/>
              <a:t>дает желательный результат, если осуществляется концентрация ресурсов в образовательных центрах, опорных, базовых школах, ресурсных центрах, которые позволяют </a:t>
            </a:r>
            <a:r>
              <a:rPr lang="ru-RU" dirty="0" smtClean="0">
                <a:solidFill>
                  <a:srgbClr val="FF0000"/>
                </a:solidFill>
              </a:rPr>
              <a:t>аккумулировать дополнительные финансовые средства</a:t>
            </a:r>
          </a:p>
          <a:p>
            <a:r>
              <a:rPr lang="ru-RU" dirty="0" smtClean="0"/>
              <a:t>проектирование </a:t>
            </a:r>
            <a:r>
              <a:rPr lang="ru-RU" dirty="0" smtClean="0">
                <a:solidFill>
                  <a:srgbClr val="FF0000"/>
                </a:solidFill>
              </a:rPr>
              <a:t>единой программы деятельности</a:t>
            </a:r>
            <a:r>
              <a:rPr lang="ru-RU" dirty="0" smtClean="0"/>
              <a:t>, которая будет обладать мобильностью для перераспределения ресурсов для создания единого образовательного пространства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70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Модели </a:t>
            </a:r>
            <a:r>
              <a:rPr lang="ru-RU" b="1" spc="5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сетевого взаимодей­ствия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многоуровневый и многопрофильный образовательный комплекс (создается единое юридическое лицо, объединяющее организации (школа, детский сад, организация дополнительного образования детей) с сохранением работоспособности всех зданий);</a:t>
            </a:r>
          </a:p>
          <a:p>
            <a:r>
              <a:rPr lang="ru-RU" dirty="0" smtClean="0"/>
              <a:t>опорная школа с сетью филиалов (создается единое юридическое лицо, объединяющее среднюю школу (в качестве опорной) и основные или начальные малокомплектных и малочисленных школы (в качестве филиалов), реализующие в том числе программы дошкольного образования);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14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" dirty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Модели сетевого взаимодей­ствия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школьный округ — сотрудничество образовательных организаций всех типов на основе соглашения о сотрудничестве и плана совместной деятельности (паритетные отношения юридически самостоятельных организаций);</a:t>
            </a:r>
          </a:p>
          <a:p>
            <a:r>
              <a:rPr lang="ru-RU" dirty="0" smtClean="0"/>
              <a:t>школьный округ — совместная реализация образовательных программ в сетевых формах (программ учебных предметов, элективных курсов, программ внеурочной деятельности) на основе утвержденной партнерами образовательной программы (части программы) и договора о сетевой форме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94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" dirty="0" smtClean="0">
                <a:solidFill>
                  <a:srgbClr val="000000"/>
                </a:solidFill>
                <a:ea typeface="Courier New" panose="02070309020205020404" pitchFamily="49" charset="0"/>
                <a:cs typeface="Times New Roman" panose="02020603050405020304" pitchFamily="18" charset="0"/>
              </a:rPr>
              <a:t>Модели сетевого взаимодей­ствия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социальное партнерство (взаимодействие между школой и образовательными организациями разных типов, организациями культуры, спорта, общественными организациями) на основе договоров простого товарищества, соглашений (единовременного или постоянного характера), совместных проектов и плана совместной деятельности;</a:t>
            </a:r>
          </a:p>
          <a:p>
            <a:r>
              <a:rPr lang="ru-RU" dirty="0" smtClean="0"/>
              <a:t>взаимодействие в рамках инновационной инфраструктуры через различные способы распространения опыта (статус региональной инновационной площадки обязывает школу работать для повышения профессионализма руководителей и педагогов других школ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964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3531</Words>
  <Application>Microsoft Office PowerPoint</Application>
  <PresentationFormat>Широкоэкранный</PresentationFormat>
  <Paragraphs>254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Arial Unicode MS</vt:lpstr>
      <vt:lpstr>Calibri</vt:lpstr>
      <vt:lpstr>Calibri Light</vt:lpstr>
      <vt:lpstr>Courier New</vt:lpstr>
      <vt:lpstr>Times New Roman</vt:lpstr>
      <vt:lpstr>Тема Office</vt:lpstr>
      <vt:lpstr>Реализация основных образовательных программ на основе сетевого взаимодействия</vt:lpstr>
      <vt:lpstr>Основные понятия</vt:lpstr>
      <vt:lpstr>Преимуществами формирования единого культурно-образовательного про­странства </vt:lpstr>
      <vt:lpstr>Модели</vt:lpstr>
      <vt:lpstr>Горизонтальная — при взаимодействии организаций, реализующих программы одинакового уровня</vt:lpstr>
      <vt:lpstr>Вертикальная модель</vt:lpstr>
      <vt:lpstr>Модели сетевого взаимодей­ствия</vt:lpstr>
      <vt:lpstr>Модели сетевого взаимодей­ствия</vt:lpstr>
      <vt:lpstr>Модели сетевого взаимодей­ствия</vt:lpstr>
      <vt:lpstr>Формы сетевого взаимодействия</vt:lpstr>
      <vt:lpstr>Сетевая форма реализации образовательных программ</vt:lpstr>
      <vt:lpstr>Нормативная база</vt:lpstr>
      <vt:lpstr>Определение</vt:lpstr>
      <vt:lpstr>Основные механизмы</vt:lpstr>
      <vt:lpstr>Основные механизмы</vt:lpstr>
      <vt:lpstr>Программное обеспечение</vt:lpstr>
      <vt:lpstr>Нормирование сетевой формы</vt:lpstr>
      <vt:lpstr>Нормирование сетевой формы</vt:lpstr>
      <vt:lpstr>Нормирование сетевой формы</vt:lpstr>
      <vt:lpstr>Нормирование сетевой формы</vt:lpstr>
      <vt:lpstr>Нормирование сетевой формы</vt:lpstr>
      <vt:lpstr>Нормирование сетевой формы</vt:lpstr>
      <vt:lpstr>Нормирование сетевой формы</vt:lpstr>
      <vt:lpstr>Нормирование сетевой формы</vt:lpstr>
      <vt:lpstr>Особенности реализации сетевых программ</vt:lpstr>
      <vt:lpstr>Разработка сетевой программы</vt:lpstr>
      <vt:lpstr>Организация сетевого взаимодействия. Ответственный </vt:lpstr>
      <vt:lpstr>Организация сетевого взаимодействия. Обучающийся</vt:lpstr>
      <vt:lpstr>Организация сетевого взаимодействия. Обучающийся</vt:lpstr>
      <vt:lpstr>Организация сетевого взаимодействия. Обучающийся</vt:lpstr>
      <vt:lpstr>Финансовые условия реализации сетевой образовательной программы</vt:lpstr>
      <vt:lpstr>Финансовые условия реализации сетевой образовательной программы</vt:lpstr>
      <vt:lpstr>Распределение обязанностей между участниками</vt:lpstr>
      <vt:lpstr>Распределение обязанностей</vt:lpstr>
      <vt:lpstr>Распределение обязанностей</vt:lpstr>
      <vt:lpstr>Локальные акты</vt:lpstr>
      <vt:lpstr>Договор о сетевой форме реализации образовательных программ</vt:lpstr>
      <vt:lpstr>Уточните модель финансирования</vt:lpstr>
      <vt:lpstr>Как поступить, если ученик не освоил сетевую программу, а срок действия договора о сетевой форме заканчивается</vt:lpstr>
      <vt:lpstr>Положение определяет порядок реализации сетевого взаимодействия</vt:lpstr>
      <vt:lpstr>Совместная образовательная программа </vt:lpstr>
      <vt:lpstr>План мероприятий ОО для реализации образовательных программ в сетевой форме</vt:lpstr>
      <vt:lpstr>План мероприятий ОО для реализации образовательных программ в сетевой форме</vt:lpstr>
      <vt:lpstr>План мероприятий ОО для реализации образовательных программ в сетевой форме</vt:lpstr>
      <vt:lpstr>План мероприятий ОО для реализации образовательных программ в сетевой форме</vt:lpstr>
      <vt:lpstr>Внесение изменений в локальные акты</vt:lpstr>
      <vt:lpstr>Внесение изменений в локальные акты</vt:lpstr>
      <vt:lpstr>Внесение изменений в локальные акты</vt:lpstr>
      <vt:lpstr>Целевой показатель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основных образовательных программ на основе сетевого взаимодействия</dc:title>
  <dc:creator>PC-n</dc:creator>
  <cp:lastModifiedBy>PC-n</cp:lastModifiedBy>
  <cp:revision>17</cp:revision>
  <dcterms:created xsi:type="dcterms:W3CDTF">2021-04-12T10:38:54Z</dcterms:created>
  <dcterms:modified xsi:type="dcterms:W3CDTF">2021-04-13T07:26:42Z</dcterms:modified>
</cp:coreProperties>
</file>