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549" r:id="rId2"/>
    <p:sldId id="584" r:id="rId3"/>
    <p:sldId id="599" r:id="rId4"/>
    <p:sldId id="590" r:id="rId5"/>
    <p:sldId id="591" r:id="rId6"/>
    <p:sldId id="592" r:id="rId7"/>
    <p:sldId id="587" r:id="rId8"/>
    <p:sldId id="598" r:id="rId9"/>
    <p:sldId id="588" r:id="rId10"/>
    <p:sldId id="589" r:id="rId11"/>
    <p:sldId id="594" r:id="rId12"/>
    <p:sldId id="595" r:id="rId13"/>
    <p:sldId id="596" r:id="rId14"/>
    <p:sldId id="597" r:id="rId15"/>
    <p:sldId id="585" r:id="rId16"/>
  </p:sldIdLst>
  <p:sldSz cx="12192000" cy="6858000"/>
  <p:notesSz cx="6858000" cy="9144000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CBAD"/>
    <a:srgbClr val="660033"/>
    <a:srgbClr val="FFFF66"/>
    <a:srgbClr val="003366"/>
    <a:srgbClr val="000099"/>
    <a:srgbClr val="0033CC"/>
    <a:srgbClr val="0066CC"/>
    <a:srgbClr val="CCFFFF"/>
    <a:srgbClr val="66CCFF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9657" autoAdjust="0"/>
  </p:normalViewPr>
  <p:slideViewPr>
    <p:cSldViewPr snapToGrid="0">
      <p:cViewPr varScale="1">
        <p:scale>
          <a:sx n="113" d="100"/>
          <a:sy n="113" d="100"/>
        </p:scale>
        <p:origin x="1896" y="402"/>
      </p:cViewPr>
      <p:guideLst>
        <p:guide orient="horz" pos="2160"/>
        <p:guide pos="3840"/>
      </p:guideLst>
    </p:cSldViewPr>
  </p:slideViewPr>
  <p:notesTextViewPr>
    <p:cViewPr>
      <p:scale>
        <a:sx n="125" d="100"/>
        <a:sy n="125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smtClean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/>
            </a:lvl1pPr>
          </a:lstStyle>
          <a:p>
            <a:pPr>
              <a:defRPr/>
            </a:pPr>
            <a:fld id="{53AE7B4B-890B-4572-B2AD-2BCDCD953DAA}" type="datetimeFigureOut">
              <a:rPr lang="ru-RU"/>
              <a:pPr>
                <a:defRPr/>
              </a:pPr>
              <a:t>08.06.2022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smtClean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2AC95A16-9CFE-4BEE-A916-B0C99B061E9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150244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5AE96A-AC18-44F8-BDAD-6980DA403CBB}" type="datetimeFigureOut">
              <a:rPr lang="ru-RU"/>
              <a:pPr>
                <a:defRPr/>
              </a:pPr>
              <a:t>08.06.2022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5930B3-6ED0-40CE-9787-FEB80EF079A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27582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10000">
        <p14:vortex dir="r"/>
      </p:transition>
    </mc:Choice>
    <mc:Fallback xmlns="">
      <p:transition spd="slow" advClick="0" advTm="10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6CC5B3-31DD-4DC4-BAAB-359E0B668B88}" type="datetimeFigureOut">
              <a:rPr lang="ru-RU"/>
              <a:pPr>
                <a:defRPr/>
              </a:pPr>
              <a:t>08.06.2022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83B646-4675-44AF-8758-8C8C53E2BA0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9892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10000">
        <p14:vortex dir="r"/>
      </p:transition>
    </mc:Choice>
    <mc:Fallback xmlns="">
      <p:transition spd="slow" advClick="0" advTm="10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E255AE-CC1B-42CC-A1FF-271DB66963D3}" type="datetimeFigureOut">
              <a:rPr lang="ru-RU"/>
              <a:pPr>
                <a:defRPr/>
              </a:pPr>
              <a:t>08.06.2022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BED593-EBE6-4BE1-9122-B403DD65009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14639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10000">
        <p14:vortex dir="r"/>
      </p:transition>
    </mc:Choice>
    <mc:Fallback xmlns="">
      <p:transition spd="slow" advClick="0" advTm="10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9579F1-704A-45E3-B453-CBF525FA95C7}" type="datetimeFigureOut">
              <a:rPr lang="ru-RU"/>
              <a:pPr>
                <a:defRPr/>
              </a:pPr>
              <a:t>08.06.2022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512E40-8F56-47A9-B2E7-390B6624ACF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33042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10000">
        <p14:vortex dir="r"/>
      </p:transition>
    </mc:Choice>
    <mc:Fallback xmlns="">
      <p:transition spd="slow" advClick="0" advTm="10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D4721D-30E3-4676-B409-7B940573568D}" type="datetimeFigureOut">
              <a:rPr lang="ru-RU"/>
              <a:pPr>
                <a:defRPr/>
              </a:pPr>
              <a:t>08.06.2022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4E9B16-38EC-4FF4-9053-B0205CC3E34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45270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10000">
        <p14:vortex dir="r"/>
      </p:transition>
    </mc:Choice>
    <mc:Fallback xmlns="">
      <p:transition spd="slow" advClick="0" advTm="10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A80462-1948-422D-B295-A166E548F18A}" type="datetimeFigureOut">
              <a:rPr lang="ru-RU"/>
              <a:pPr>
                <a:defRPr/>
              </a:pPr>
              <a:t>08.06.2022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195646-FD27-4769-BE50-523F03EFAD9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32594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10000">
        <p14:vortex dir="r"/>
      </p:transition>
    </mc:Choice>
    <mc:Fallback xmlns="">
      <p:transition spd="slow" advClick="0" advTm="10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F73FF9-990A-44D7-AE25-FE6AFA99FD56}" type="datetimeFigureOut">
              <a:rPr lang="ru-RU"/>
              <a:pPr>
                <a:defRPr/>
              </a:pPr>
              <a:t>08.06.2022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61310A-FA16-4EF3-A9FE-1A1629986AE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48328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10000">
        <p14:vortex dir="r"/>
      </p:transition>
    </mc:Choice>
    <mc:Fallback xmlns="">
      <p:transition spd="slow" advClick="0" advTm="10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726A5F-D41A-466F-A5AC-CA1957CBF7B9}" type="datetimeFigureOut">
              <a:rPr lang="ru-RU"/>
              <a:pPr>
                <a:defRPr/>
              </a:pPr>
              <a:t>08.06.2022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641398-B775-447D-9A42-A35BAC133B8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3963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10000">
        <p14:vortex dir="r"/>
      </p:transition>
    </mc:Choice>
    <mc:Fallback xmlns="">
      <p:transition spd="slow" advClick="0" advTm="10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9F777E-8FBA-45A5-A2B6-E047DFCF4BB7}" type="datetimeFigureOut">
              <a:rPr lang="ru-RU"/>
              <a:pPr>
                <a:defRPr/>
              </a:pPr>
              <a:t>08.06.2022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1F07F8-E97E-4F3C-8228-0C61CBAD9F7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1010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10000">
        <p14:vortex dir="r"/>
      </p:transition>
    </mc:Choice>
    <mc:Fallback xmlns="">
      <p:transition spd="slow" advClick="0" advTm="10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5E0EC7-82B0-4D54-A2B7-75C2E6957D5F}" type="datetimeFigureOut">
              <a:rPr lang="ru-RU"/>
              <a:pPr>
                <a:defRPr/>
              </a:pPr>
              <a:t>08.06.2022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DF26F8-6D19-41E8-981C-9451002ECD1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70981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10000">
        <p14:vortex dir="r"/>
      </p:transition>
    </mc:Choice>
    <mc:Fallback xmlns="">
      <p:transition spd="slow" advClick="0" advTm="10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A5D0B4-4E20-41EE-A581-BEE4C14046A6}" type="datetimeFigureOut">
              <a:rPr lang="ru-RU"/>
              <a:pPr>
                <a:defRPr/>
              </a:pPr>
              <a:t>08.06.2022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589DCE-8842-4BD6-91A1-C59101F8F0B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73949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10000">
        <p14:vortex dir="r"/>
      </p:transition>
    </mc:Choice>
    <mc:Fallback xmlns="">
      <p:transition spd="slow" advClick="0" advTm="10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5DFCBCA-74BD-4A6C-B40C-3D490B668B92}" type="datetimeFigureOut">
              <a:rPr lang="ru-RU"/>
              <a:pPr>
                <a:defRPr/>
              </a:pPr>
              <a:t>08.06.2022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21C8A30A-A850-44C3-9568-51E61AC263D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3000" advClick="0" advTm="10000">
        <p14:vortex dir="r"/>
      </p:transition>
    </mc:Choice>
    <mc:Fallback xmlns="">
      <p:transition spd="slow" advClick="0" advTm="10000">
        <p:fade/>
      </p:transition>
    </mc:Fallback>
  </mc:AlternateConten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1" fontAlgn="base" hangingPunct="1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hyperlink" Target="http://www.iro48.ru/" TargetMode="External"/><Relationship Id="rId4" Type="http://schemas.openxmlformats.org/officeDocument/2006/relationships/hyperlink" Target="mailto:admiuu@mail.ru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hyperlink" Target="http://www.iro48.ru/" TargetMode="External"/><Relationship Id="rId4" Type="http://schemas.openxmlformats.org/officeDocument/2006/relationships/hyperlink" Target="mailto:admiuu@mail.ru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hyperlink" Target="http://www.iro48.ru/" TargetMode="External"/><Relationship Id="rId4" Type="http://schemas.openxmlformats.org/officeDocument/2006/relationships/hyperlink" Target="mailto:admiuu@mail.ru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hyperlink" Target="http://www.iro48.ru/" TargetMode="External"/><Relationship Id="rId4" Type="http://schemas.openxmlformats.org/officeDocument/2006/relationships/hyperlink" Target="mailto:admiuu@mail.ru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hyperlink" Target="http://www.iro48.ru/" TargetMode="External"/><Relationship Id="rId4" Type="http://schemas.openxmlformats.org/officeDocument/2006/relationships/hyperlink" Target="mailto:admiuu@mail.ru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hyperlink" Target="http://www.iro48.ru/" TargetMode="External"/><Relationship Id="rId4" Type="http://schemas.openxmlformats.org/officeDocument/2006/relationships/hyperlink" Target="mailto:admiuu@mail.ru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hyperlink" Target="http://www.iro48.ru/" TargetMode="External"/><Relationship Id="rId4" Type="http://schemas.openxmlformats.org/officeDocument/2006/relationships/hyperlink" Target="mailto:admiuu@mail.ru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hyperlink" Target="http://www.iro48.ru/" TargetMode="External"/><Relationship Id="rId4" Type="http://schemas.openxmlformats.org/officeDocument/2006/relationships/hyperlink" Target="mailto:admiuu@mail.ru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hyperlink" Target="http://www.iro48.ru/" TargetMode="External"/><Relationship Id="rId4" Type="http://schemas.openxmlformats.org/officeDocument/2006/relationships/hyperlink" Target="mailto:admiuu@mail.ru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hyperlink" Target="http://www.iro48.ru/" TargetMode="External"/><Relationship Id="rId4" Type="http://schemas.openxmlformats.org/officeDocument/2006/relationships/hyperlink" Target="mailto:admiuu@mail.ru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hyperlink" Target="http://www.iro48.ru/" TargetMode="External"/><Relationship Id="rId4" Type="http://schemas.openxmlformats.org/officeDocument/2006/relationships/hyperlink" Target="mailto:admiuu@mail.ru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hyperlink" Target="http://www.iro48.ru/" TargetMode="External"/><Relationship Id="rId4" Type="http://schemas.openxmlformats.org/officeDocument/2006/relationships/hyperlink" Target="mailto:admiuu@mail.ru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hyperlink" Target="http://www.iro48.ru/" TargetMode="External"/><Relationship Id="rId4" Type="http://schemas.openxmlformats.org/officeDocument/2006/relationships/hyperlink" Target="mailto:admiuu@mail.ru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hyperlink" Target="http://www.iro48.ru/" TargetMode="External"/><Relationship Id="rId4" Type="http://schemas.openxmlformats.org/officeDocument/2006/relationships/hyperlink" Target="mailto:admiuu@mail.ru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Local Users\kiselev\Desktop\2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1087" y="-93137"/>
            <a:ext cx="3795315" cy="2334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-542928" y="1363901"/>
            <a:ext cx="13211175" cy="987424"/>
          </a:xfrm>
          <a:prstGeom prst="rect">
            <a:avLst/>
          </a:prstGeom>
          <a:solidFill>
            <a:srgbClr val="00B050">
              <a:alpha val="70000"/>
            </a:srgb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3" name="TextBox 102"/>
          <p:cNvSpPr txBox="1"/>
          <p:nvPr/>
        </p:nvSpPr>
        <p:spPr>
          <a:xfrm>
            <a:off x="4729669" y="1349782"/>
            <a:ext cx="25135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Blade Runner Movie Font" panose="020B0703020202090204" pitchFamily="34" charset="0"/>
              </a:rPr>
              <a:t>INFO</a:t>
            </a:r>
            <a:endParaRPr lang="ru-RU" sz="60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-33340" y="3240231"/>
            <a:ext cx="12192000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7500" b="1" dirty="0" smtClean="0">
                <a:solidFill>
                  <a:srgbClr val="00B050"/>
                </a:solidFill>
                <a:latin typeface="Georgia" panose="02040502050405020303" pitchFamily="18" charset="0"/>
              </a:rPr>
              <a:t>В ЭТОТ ДЕНЬ…</a:t>
            </a:r>
            <a:endParaRPr lang="ru-RU" sz="7500" dirty="0">
              <a:solidFill>
                <a:srgbClr val="00B050"/>
              </a:solidFill>
              <a:latin typeface="Georgia" panose="02040502050405020303" pitchFamily="18" charset="0"/>
            </a:endParaRPr>
          </a:p>
        </p:txBody>
      </p:sp>
      <p:pic>
        <p:nvPicPr>
          <p:cNvPr id="11" name="Picture 2" descr="T:\!Логотипы ИРО\brandbook-6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667"/>
          <a:stretch/>
        </p:blipFill>
        <p:spPr bwMode="auto">
          <a:xfrm>
            <a:off x="4739876" y="5786290"/>
            <a:ext cx="2645568" cy="543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1138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10000">
        <p14:flythrough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03" grpId="0"/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AutoShape 2" descr="https://cloclo25.cloud.mail.ru/thumb/xw1/%D0%98%D0%BD%D1%84%D0%BE%D0%B7%D0%BE%D0%BD%D0%B0%2018.12%20-%2031.12/20.12.jpg?x-email=ibc.iro48%40mail.ru"/>
          <p:cNvSpPr>
            <a:spLocks noChangeAspect="1" noChangeArrowheads="1"/>
          </p:cNvSpPr>
          <p:nvPr/>
        </p:nvSpPr>
        <p:spPr bwMode="auto">
          <a:xfrm>
            <a:off x="-3032125" y="-135572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pic>
        <p:nvPicPr>
          <p:cNvPr id="13" name="Picture 2" descr="T:\!Логотипы ИРО\brandbook-6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6667"/>
          <a:stretch/>
        </p:blipFill>
        <p:spPr bwMode="auto">
          <a:xfrm>
            <a:off x="4739878" y="6147594"/>
            <a:ext cx="2645568" cy="543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462394" y="6163099"/>
            <a:ext cx="3755923" cy="8822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800"/>
              </a:lnSpc>
            </a:pPr>
            <a:r>
              <a:rPr lang="ru-RU" sz="900" i="1" dirty="0">
                <a:solidFill>
                  <a:srgbClr val="00B050"/>
                </a:solidFill>
              </a:rPr>
              <a:t>398035 Липецкая область, </a:t>
            </a:r>
            <a:r>
              <a:rPr lang="ru-RU" sz="900" i="1" dirty="0" smtClean="0">
                <a:solidFill>
                  <a:srgbClr val="00B050"/>
                </a:solidFill>
              </a:rPr>
              <a:t>г</a:t>
            </a:r>
            <a:r>
              <a:rPr lang="ru-RU" sz="900" i="1" dirty="0">
                <a:solidFill>
                  <a:srgbClr val="00B050"/>
                </a:solidFill>
              </a:rPr>
              <a:t>. Липецк, ул. Циолковского, д. </a:t>
            </a:r>
            <a:r>
              <a:rPr lang="ru-RU" sz="900" i="1" dirty="0" smtClean="0">
                <a:solidFill>
                  <a:srgbClr val="00B050"/>
                </a:solidFill>
              </a:rPr>
              <a:t>18</a:t>
            </a:r>
          </a:p>
          <a:p>
            <a:pPr>
              <a:lnSpc>
                <a:spcPts val="800"/>
              </a:lnSpc>
            </a:pPr>
            <a:r>
              <a:rPr lang="ru-RU" sz="900" i="1" dirty="0" smtClean="0">
                <a:solidFill>
                  <a:srgbClr val="00B050"/>
                </a:solidFill>
              </a:rPr>
              <a:t>Телефон:+7(4742)32-94-60  </a:t>
            </a:r>
            <a:endParaRPr lang="en-US" sz="900" i="1" dirty="0" smtClean="0">
              <a:solidFill>
                <a:srgbClr val="00B050"/>
              </a:solidFill>
            </a:endParaRPr>
          </a:p>
          <a:p>
            <a:pPr>
              <a:lnSpc>
                <a:spcPts val="800"/>
              </a:lnSpc>
            </a:pPr>
            <a:endParaRPr lang="ru-RU" sz="900" i="1" dirty="0" smtClean="0">
              <a:solidFill>
                <a:srgbClr val="00B050"/>
              </a:solidFill>
            </a:endParaRPr>
          </a:p>
          <a:p>
            <a:pPr>
              <a:lnSpc>
                <a:spcPts val="800"/>
              </a:lnSpc>
            </a:pPr>
            <a:r>
              <a:rPr lang="ru-RU" sz="900" i="1" dirty="0" smtClean="0">
                <a:solidFill>
                  <a:srgbClr val="00B050"/>
                </a:solidFill>
              </a:rPr>
              <a:t>Е</a:t>
            </a:r>
            <a:r>
              <a:rPr lang="en-US" sz="900" i="1" dirty="0" smtClean="0">
                <a:solidFill>
                  <a:srgbClr val="00B050"/>
                </a:solidFill>
              </a:rPr>
              <a:t>-mail: </a:t>
            </a:r>
            <a:r>
              <a:rPr lang="en-US" sz="900" i="1" dirty="0" smtClean="0">
                <a:solidFill>
                  <a:srgbClr val="70AD47">
                    <a:lumMod val="75000"/>
                  </a:srgbClr>
                </a:solidFill>
                <a:hlinkClick r:id="rId4"/>
              </a:rPr>
              <a:t>admiuu@mail.ru</a:t>
            </a:r>
            <a:endParaRPr lang="ru-RU" sz="900" i="1" dirty="0" smtClean="0">
              <a:solidFill>
                <a:srgbClr val="70AD47">
                  <a:lumMod val="75000"/>
                </a:srgbClr>
              </a:solidFill>
            </a:endParaRPr>
          </a:p>
          <a:p>
            <a:pPr>
              <a:lnSpc>
                <a:spcPts val="800"/>
              </a:lnSpc>
            </a:pPr>
            <a:r>
              <a:rPr lang="ru-RU" sz="900" i="1" dirty="0" smtClean="0">
                <a:solidFill>
                  <a:srgbClr val="00B050"/>
                </a:solidFill>
              </a:rPr>
              <a:t>Сайт</a:t>
            </a:r>
            <a:r>
              <a:rPr lang="en-US" sz="900" i="1" dirty="0" smtClean="0">
                <a:solidFill>
                  <a:srgbClr val="00B050"/>
                </a:solidFill>
              </a:rPr>
              <a:t>: </a:t>
            </a:r>
            <a:r>
              <a:rPr lang="en-US" sz="900" i="1" dirty="0" smtClean="0">
                <a:solidFill>
                  <a:srgbClr val="70AD47">
                    <a:lumMod val="75000"/>
                  </a:srgbClr>
                </a:solidFill>
                <a:hlinkClick r:id="rId5"/>
              </a:rPr>
              <a:t>http</a:t>
            </a:r>
            <a:r>
              <a:rPr lang="en-US" sz="900" i="1" dirty="0">
                <a:solidFill>
                  <a:srgbClr val="70AD47">
                    <a:lumMod val="75000"/>
                  </a:srgbClr>
                </a:solidFill>
                <a:hlinkClick r:id="rId5"/>
              </a:rPr>
              <a:t>://</a:t>
            </a:r>
            <a:r>
              <a:rPr lang="en-US" sz="900" i="1" dirty="0" smtClean="0">
                <a:solidFill>
                  <a:srgbClr val="70AD47">
                    <a:lumMod val="75000"/>
                  </a:srgbClr>
                </a:solidFill>
                <a:hlinkClick r:id="rId5"/>
              </a:rPr>
              <a:t>www.iro48.ru</a:t>
            </a:r>
            <a:endParaRPr lang="ru-RU" sz="900" i="1" dirty="0" smtClean="0">
              <a:solidFill>
                <a:srgbClr val="70AD47">
                  <a:lumMod val="75000"/>
                </a:srgbClr>
              </a:solidFill>
            </a:endParaRPr>
          </a:p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4" name="AutoShape 2" descr="https://cloclo25.cloud.mail.ru/thumb/xw1/%D0%98%D0%BD%D1%84%D0%BE%D0%B7%D0%BE%D0%BD%D0%B0%2018.12%20-%2031.12/20.12.jpg?x-email=ibc.iro48%40mail.ru"/>
          <p:cNvSpPr>
            <a:spLocks noChangeAspect="1" noChangeArrowheads="1"/>
          </p:cNvSpPr>
          <p:nvPr/>
        </p:nvSpPr>
        <p:spPr bwMode="auto">
          <a:xfrm>
            <a:off x="-3032125" y="-135572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cxnSp>
        <p:nvCxnSpPr>
          <p:cNvPr id="17" name="Прямая соединительная линия 16"/>
          <p:cNvCxnSpPr/>
          <p:nvPr/>
        </p:nvCxnSpPr>
        <p:spPr>
          <a:xfrm>
            <a:off x="-174171" y="44227"/>
            <a:ext cx="13211625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" name="Скругленный прямоугольник 104"/>
          <p:cNvSpPr/>
          <p:nvPr/>
        </p:nvSpPr>
        <p:spPr>
          <a:xfrm>
            <a:off x="4889500" y="1074915"/>
            <a:ext cx="7302500" cy="5002725"/>
          </a:xfrm>
          <a:prstGeom prst="roundRect">
            <a:avLst>
              <a:gd name="adj" fmla="val 0"/>
            </a:avLst>
          </a:prstGeom>
          <a:noFill/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2200" i="1" dirty="0">
                <a:solidFill>
                  <a:srgbClr val="003366"/>
                </a:solidFill>
              </a:rPr>
              <a:t>	</a:t>
            </a:r>
            <a:r>
              <a:rPr lang="ru-RU" sz="2800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Ежегодно 14 июня в разных странах мира отмечают Всемирный день донора </a:t>
            </a:r>
            <a:r>
              <a:rPr lang="ru-RU" sz="2800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крови.</a:t>
            </a:r>
          </a:p>
          <a:p>
            <a:pPr algn="just"/>
            <a:r>
              <a:rPr lang="ru-RU" sz="2800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Ежесекундно во всем мире у людей любого возраста и происхождения возникает потребность в переливании крови по жизненным показаниям. И переливание крови и продуктов крови ежегодно позволяет спасать миллионы человеческих жизней.</a:t>
            </a:r>
          </a:p>
        </p:txBody>
      </p:sp>
      <p:sp>
        <p:nvSpPr>
          <p:cNvPr id="106" name="Скругленный прямоугольник 105"/>
          <p:cNvSpPr/>
          <p:nvPr/>
        </p:nvSpPr>
        <p:spPr>
          <a:xfrm>
            <a:off x="2704337" y="270194"/>
            <a:ext cx="8988130" cy="530479"/>
          </a:xfrm>
          <a:prstGeom prst="roundRect">
            <a:avLst>
              <a:gd name="adj" fmla="val 4379"/>
            </a:avLst>
          </a:prstGeom>
          <a:noFill/>
          <a:ln w="38100" cmpd="sng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indent="457200" algn="ctr"/>
            <a:r>
              <a:rPr lang="ru-RU" sz="3200" b="1" i="1" dirty="0">
                <a:solidFill>
                  <a:srgbClr val="00B050"/>
                </a:solidFill>
              </a:rPr>
              <a:t>Всемирный день донора крови </a:t>
            </a:r>
          </a:p>
        </p:txBody>
      </p:sp>
      <p:cxnSp>
        <p:nvCxnSpPr>
          <p:cNvPr id="27" name="Прямая соединительная линия 26"/>
          <p:cNvCxnSpPr/>
          <p:nvPr/>
        </p:nvCxnSpPr>
        <p:spPr>
          <a:xfrm>
            <a:off x="4864100" y="1163539"/>
            <a:ext cx="25400" cy="4593964"/>
          </a:xfrm>
          <a:prstGeom prst="line">
            <a:avLst/>
          </a:prstGeom>
          <a:ln w="3175">
            <a:solidFill>
              <a:schemeClr val="accent3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Прямая соединительная линия 107"/>
          <p:cNvCxnSpPr/>
          <p:nvPr/>
        </p:nvCxnSpPr>
        <p:spPr>
          <a:xfrm>
            <a:off x="-440515" y="6120369"/>
            <a:ext cx="13211625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Прямая соединительная линия 108"/>
          <p:cNvCxnSpPr/>
          <p:nvPr/>
        </p:nvCxnSpPr>
        <p:spPr>
          <a:xfrm>
            <a:off x="2704337" y="1023713"/>
            <a:ext cx="13211625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Группа 21"/>
          <p:cNvGrpSpPr/>
          <p:nvPr/>
        </p:nvGrpSpPr>
        <p:grpSpPr>
          <a:xfrm>
            <a:off x="551554" y="34924"/>
            <a:ext cx="1816100" cy="1128615"/>
            <a:chOff x="551554" y="161924"/>
            <a:chExt cx="1816100" cy="1128615"/>
          </a:xfrm>
        </p:grpSpPr>
        <p:sp>
          <p:nvSpPr>
            <p:cNvPr id="7" name="Скругленный прямоугольник 6"/>
            <p:cNvSpPr/>
            <p:nvPr/>
          </p:nvSpPr>
          <p:spPr>
            <a:xfrm>
              <a:off x="551554" y="265895"/>
              <a:ext cx="1816100" cy="1024644"/>
            </a:xfrm>
            <a:prstGeom prst="roundRect">
              <a:avLst/>
            </a:prstGeom>
            <a:solidFill>
              <a:schemeClr val="bg2"/>
            </a:solidFill>
            <a:ln w="6350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Овал 7"/>
            <p:cNvSpPr/>
            <p:nvPr/>
          </p:nvSpPr>
          <p:spPr>
            <a:xfrm>
              <a:off x="755810" y="296620"/>
              <a:ext cx="144000" cy="144000"/>
            </a:xfrm>
            <a:prstGeom prst="ellipse">
              <a:avLst/>
            </a:prstGeom>
            <a:solidFill>
              <a:srgbClr val="00B050">
                <a:alpha val="50000"/>
              </a:srgb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8" name="Овал 37"/>
            <p:cNvSpPr/>
            <p:nvPr/>
          </p:nvSpPr>
          <p:spPr>
            <a:xfrm>
              <a:off x="1403481" y="296620"/>
              <a:ext cx="144000" cy="144000"/>
            </a:xfrm>
            <a:prstGeom prst="ellipse">
              <a:avLst/>
            </a:prstGeom>
            <a:solidFill>
              <a:srgbClr val="00B050">
                <a:alpha val="50000"/>
              </a:srgb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9" name="Овал 38"/>
            <p:cNvSpPr/>
            <p:nvPr/>
          </p:nvSpPr>
          <p:spPr>
            <a:xfrm>
              <a:off x="2064377" y="296620"/>
              <a:ext cx="144000" cy="144000"/>
            </a:xfrm>
            <a:prstGeom prst="ellipse">
              <a:avLst/>
            </a:prstGeom>
            <a:solidFill>
              <a:srgbClr val="00B050">
                <a:alpha val="50000"/>
              </a:srgb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Скругленный прямоугольник 8"/>
            <p:cNvSpPr/>
            <p:nvPr/>
          </p:nvSpPr>
          <p:spPr>
            <a:xfrm>
              <a:off x="766691" y="161925"/>
              <a:ext cx="128587" cy="23527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 w="6350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1" name="Скругленный прямоугольник 40"/>
            <p:cNvSpPr/>
            <p:nvPr/>
          </p:nvSpPr>
          <p:spPr>
            <a:xfrm>
              <a:off x="1414362" y="161925"/>
              <a:ext cx="128587" cy="23527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 w="6350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2" name="Скругленный прямоугольник 41"/>
            <p:cNvSpPr/>
            <p:nvPr/>
          </p:nvSpPr>
          <p:spPr>
            <a:xfrm>
              <a:off x="2075258" y="161924"/>
              <a:ext cx="128587" cy="23527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 w="6350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3" name="Скругленный прямоугольник 42"/>
            <p:cNvSpPr/>
            <p:nvPr/>
          </p:nvSpPr>
          <p:spPr>
            <a:xfrm>
              <a:off x="662414" y="526002"/>
              <a:ext cx="751948" cy="624637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6350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000" b="1" dirty="0" smtClean="0">
                  <a:solidFill>
                    <a:srgbClr val="00B050"/>
                  </a:solidFill>
                  <a:latin typeface="Bookman Old Style" panose="02050604050505020204" pitchFamily="18" charset="0"/>
                </a:rPr>
                <a:t>14</a:t>
              </a:r>
              <a:endParaRPr lang="ru-RU" sz="3000" b="1" dirty="0">
                <a:solidFill>
                  <a:srgbClr val="00B050"/>
                </a:solidFill>
                <a:latin typeface="Bookman Old Style" panose="02050604050505020204" pitchFamily="18" charset="0"/>
              </a:endParaRPr>
            </a:p>
          </p:txBody>
        </p:sp>
        <p:grpSp>
          <p:nvGrpSpPr>
            <p:cNvPr id="11" name="Группа 10"/>
            <p:cNvGrpSpPr/>
            <p:nvPr/>
          </p:nvGrpSpPr>
          <p:grpSpPr>
            <a:xfrm>
              <a:off x="1455640" y="526002"/>
              <a:ext cx="847733" cy="431564"/>
              <a:chOff x="3514459" y="2671474"/>
              <a:chExt cx="847733" cy="431564"/>
            </a:xfrm>
          </p:grpSpPr>
          <p:sp>
            <p:nvSpPr>
              <p:cNvPr id="46" name="Скругленный прямоугольник 45"/>
              <p:cNvSpPr/>
              <p:nvPr/>
            </p:nvSpPr>
            <p:spPr>
              <a:xfrm>
                <a:off x="3756820" y="2671474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47" name="Скругленный прямоугольник 46"/>
              <p:cNvSpPr/>
              <p:nvPr/>
            </p:nvSpPr>
            <p:spPr>
              <a:xfrm>
                <a:off x="3879853" y="2671474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48" name="Скругленный прямоугольник 47"/>
              <p:cNvSpPr/>
              <p:nvPr/>
            </p:nvSpPr>
            <p:spPr>
              <a:xfrm>
                <a:off x="4001561" y="2671474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0" name="Скругленный прямоугольник 69"/>
              <p:cNvSpPr/>
              <p:nvPr/>
            </p:nvSpPr>
            <p:spPr>
              <a:xfrm>
                <a:off x="4124594" y="2671474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1" name="Скругленный прямоугольник 70"/>
              <p:cNvSpPr/>
              <p:nvPr/>
            </p:nvSpPr>
            <p:spPr>
              <a:xfrm>
                <a:off x="4246302" y="2671474"/>
                <a:ext cx="114565" cy="80290"/>
              </a:xfrm>
              <a:prstGeom prst="roundRect">
                <a:avLst/>
              </a:prstGeom>
              <a:solidFill>
                <a:srgbClr val="00B050"/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3" name="Скругленный прямоугольник 72"/>
              <p:cNvSpPr/>
              <p:nvPr/>
            </p:nvSpPr>
            <p:spPr>
              <a:xfrm>
                <a:off x="3514459" y="2760327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4" name="Скругленный прямоугольник 73"/>
              <p:cNvSpPr/>
              <p:nvPr/>
            </p:nvSpPr>
            <p:spPr>
              <a:xfrm>
                <a:off x="3635111" y="2760327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5" name="Скругленный прямоугольник 74"/>
              <p:cNvSpPr/>
              <p:nvPr/>
            </p:nvSpPr>
            <p:spPr>
              <a:xfrm>
                <a:off x="3756819" y="2760327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6" name="Скругленный прямоугольник 75"/>
              <p:cNvSpPr/>
              <p:nvPr/>
            </p:nvSpPr>
            <p:spPr>
              <a:xfrm>
                <a:off x="3879852" y="2760327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7" name="Скругленный прямоугольник 76"/>
              <p:cNvSpPr/>
              <p:nvPr/>
            </p:nvSpPr>
            <p:spPr>
              <a:xfrm>
                <a:off x="4001560" y="2760327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8" name="Скругленный прямоугольник 77"/>
              <p:cNvSpPr/>
              <p:nvPr/>
            </p:nvSpPr>
            <p:spPr>
              <a:xfrm>
                <a:off x="4124593" y="2760327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9" name="Скругленный прямоугольник 78"/>
              <p:cNvSpPr/>
              <p:nvPr/>
            </p:nvSpPr>
            <p:spPr>
              <a:xfrm>
                <a:off x="4246301" y="2760327"/>
                <a:ext cx="114565" cy="80290"/>
              </a:xfrm>
              <a:prstGeom prst="roundRect">
                <a:avLst/>
              </a:prstGeom>
              <a:solidFill>
                <a:srgbClr val="00B050"/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0" name="Скругленный прямоугольник 79"/>
              <p:cNvSpPr/>
              <p:nvPr/>
            </p:nvSpPr>
            <p:spPr>
              <a:xfrm>
                <a:off x="3515785" y="2847760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1" name="Скругленный прямоугольник 80"/>
              <p:cNvSpPr/>
              <p:nvPr/>
            </p:nvSpPr>
            <p:spPr>
              <a:xfrm>
                <a:off x="3636437" y="2847760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2" name="Скругленный прямоугольник 81"/>
              <p:cNvSpPr/>
              <p:nvPr/>
            </p:nvSpPr>
            <p:spPr>
              <a:xfrm>
                <a:off x="3758145" y="2847760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3" name="Скругленный прямоугольник 82"/>
              <p:cNvSpPr/>
              <p:nvPr/>
            </p:nvSpPr>
            <p:spPr>
              <a:xfrm>
                <a:off x="3881178" y="2847760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4" name="Скругленный прямоугольник 83"/>
              <p:cNvSpPr/>
              <p:nvPr/>
            </p:nvSpPr>
            <p:spPr>
              <a:xfrm>
                <a:off x="4002886" y="2847760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5" name="Скругленный прямоугольник 84"/>
              <p:cNvSpPr/>
              <p:nvPr/>
            </p:nvSpPr>
            <p:spPr>
              <a:xfrm>
                <a:off x="4125919" y="2847760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6" name="Скругленный прямоугольник 85"/>
              <p:cNvSpPr/>
              <p:nvPr/>
            </p:nvSpPr>
            <p:spPr>
              <a:xfrm>
                <a:off x="4247627" y="2847760"/>
                <a:ext cx="114565" cy="80290"/>
              </a:xfrm>
              <a:prstGeom prst="roundRect">
                <a:avLst/>
              </a:prstGeom>
              <a:solidFill>
                <a:srgbClr val="00B050"/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7" name="Скругленный прямоугольник 86"/>
              <p:cNvSpPr/>
              <p:nvPr/>
            </p:nvSpPr>
            <p:spPr>
              <a:xfrm>
                <a:off x="3515784" y="2935193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8" name="Скругленный прямоугольник 87"/>
              <p:cNvSpPr/>
              <p:nvPr/>
            </p:nvSpPr>
            <p:spPr>
              <a:xfrm>
                <a:off x="3636436" y="2935193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9" name="Скругленный прямоугольник 88"/>
              <p:cNvSpPr/>
              <p:nvPr/>
            </p:nvSpPr>
            <p:spPr>
              <a:xfrm>
                <a:off x="3758144" y="2935193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0" name="Скругленный прямоугольник 89"/>
              <p:cNvSpPr/>
              <p:nvPr/>
            </p:nvSpPr>
            <p:spPr>
              <a:xfrm>
                <a:off x="3881177" y="2935193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1" name="Скругленный прямоугольник 90"/>
              <p:cNvSpPr/>
              <p:nvPr/>
            </p:nvSpPr>
            <p:spPr>
              <a:xfrm>
                <a:off x="4002885" y="2935193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2" name="Скругленный прямоугольник 91"/>
              <p:cNvSpPr/>
              <p:nvPr/>
            </p:nvSpPr>
            <p:spPr>
              <a:xfrm>
                <a:off x="4125918" y="2935193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3" name="Скругленный прямоугольник 92"/>
              <p:cNvSpPr/>
              <p:nvPr/>
            </p:nvSpPr>
            <p:spPr>
              <a:xfrm>
                <a:off x="4247626" y="2935193"/>
                <a:ext cx="114565" cy="80290"/>
              </a:xfrm>
              <a:prstGeom prst="roundRect">
                <a:avLst/>
              </a:prstGeom>
              <a:solidFill>
                <a:srgbClr val="00B050"/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4" name="Скругленный прямоугольник 93"/>
              <p:cNvSpPr/>
              <p:nvPr/>
            </p:nvSpPr>
            <p:spPr>
              <a:xfrm>
                <a:off x="3515784" y="3022748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5" name="Скругленный прямоугольник 94"/>
              <p:cNvSpPr/>
              <p:nvPr/>
            </p:nvSpPr>
            <p:spPr>
              <a:xfrm>
                <a:off x="3636436" y="3022748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6" name="Скругленный прямоугольник 95"/>
              <p:cNvSpPr/>
              <p:nvPr/>
            </p:nvSpPr>
            <p:spPr>
              <a:xfrm>
                <a:off x="3758144" y="3022748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7" name="Скругленный прямоугольник 96"/>
              <p:cNvSpPr/>
              <p:nvPr/>
            </p:nvSpPr>
            <p:spPr>
              <a:xfrm>
                <a:off x="3881177" y="3022748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8" name="Скругленный прямоугольник 97"/>
              <p:cNvSpPr/>
              <p:nvPr/>
            </p:nvSpPr>
            <p:spPr>
              <a:xfrm>
                <a:off x="4002885" y="3022748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</p:grpSp>
        <p:sp>
          <p:nvSpPr>
            <p:cNvPr id="101" name="Скругленный прямоугольник 100"/>
            <p:cNvSpPr/>
            <p:nvPr/>
          </p:nvSpPr>
          <p:spPr>
            <a:xfrm>
              <a:off x="1403481" y="989712"/>
              <a:ext cx="964172" cy="188689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b="1" i="1" dirty="0" smtClean="0">
                  <a:solidFill>
                    <a:srgbClr val="00B050"/>
                  </a:solidFill>
                  <a:latin typeface="Bookman Old Style" panose="02050604050505020204" pitchFamily="18" charset="0"/>
                </a:rPr>
                <a:t>июня</a:t>
              </a:r>
              <a:endParaRPr lang="ru-RU" b="1" i="1" dirty="0">
                <a:solidFill>
                  <a:srgbClr val="00B050"/>
                </a:solidFill>
                <a:latin typeface="Bookman Old Style" panose="02050604050505020204" pitchFamily="18" charset="0"/>
              </a:endParaRPr>
            </a:p>
          </p:txBody>
        </p:sp>
        <p:cxnSp>
          <p:nvCxnSpPr>
            <p:cNvPr id="104" name="Прямая соединительная линия 103"/>
            <p:cNvCxnSpPr/>
            <p:nvPr/>
          </p:nvCxnSpPr>
          <p:spPr>
            <a:xfrm>
              <a:off x="587375" y="481329"/>
              <a:ext cx="1743455" cy="0"/>
            </a:xfrm>
            <a:prstGeom prst="line">
              <a:avLst/>
            </a:prstGeom>
            <a:ln w="31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4209" y="1635063"/>
            <a:ext cx="4525669" cy="3849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396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14:prism isContent="1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AutoShape 2" descr="https://cloclo25.cloud.mail.ru/thumb/xw1/%D0%98%D0%BD%D1%84%D0%BE%D0%B7%D0%BE%D0%BD%D0%B0%2018.12%20-%2031.12/20.12.jpg?x-email=ibc.iro48%40mail.ru"/>
          <p:cNvSpPr>
            <a:spLocks noChangeAspect="1" noChangeArrowheads="1"/>
          </p:cNvSpPr>
          <p:nvPr/>
        </p:nvSpPr>
        <p:spPr bwMode="auto">
          <a:xfrm>
            <a:off x="-3032125" y="-135572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pic>
        <p:nvPicPr>
          <p:cNvPr id="13" name="Picture 2" descr="T:\!Логотипы ИРО\brandbook-6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6667"/>
          <a:stretch/>
        </p:blipFill>
        <p:spPr bwMode="auto">
          <a:xfrm>
            <a:off x="4739878" y="6147594"/>
            <a:ext cx="2645568" cy="543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462394" y="6163099"/>
            <a:ext cx="3755923" cy="8822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800"/>
              </a:lnSpc>
            </a:pPr>
            <a:r>
              <a:rPr lang="ru-RU" sz="900" i="1" dirty="0">
                <a:solidFill>
                  <a:srgbClr val="00B050"/>
                </a:solidFill>
              </a:rPr>
              <a:t>398035 Липецкая область, </a:t>
            </a:r>
            <a:r>
              <a:rPr lang="ru-RU" sz="900" i="1" dirty="0" smtClean="0">
                <a:solidFill>
                  <a:srgbClr val="00B050"/>
                </a:solidFill>
              </a:rPr>
              <a:t>г</a:t>
            </a:r>
            <a:r>
              <a:rPr lang="ru-RU" sz="900" i="1" dirty="0">
                <a:solidFill>
                  <a:srgbClr val="00B050"/>
                </a:solidFill>
              </a:rPr>
              <a:t>. Липецк, ул. Циолковского, д. </a:t>
            </a:r>
            <a:r>
              <a:rPr lang="ru-RU" sz="900" i="1" dirty="0" smtClean="0">
                <a:solidFill>
                  <a:srgbClr val="00B050"/>
                </a:solidFill>
              </a:rPr>
              <a:t>18</a:t>
            </a:r>
          </a:p>
          <a:p>
            <a:pPr>
              <a:lnSpc>
                <a:spcPts val="800"/>
              </a:lnSpc>
            </a:pPr>
            <a:r>
              <a:rPr lang="ru-RU" sz="900" i="1" dirty="0" smtClean="0">
                <a:solidFill>
                  <a:srgbClr val="00B050"/>
                </a:solidFill>
              </a:rPr>
              <a:t>Телефон:+7(4742)32-94-60  </a:t>
            </a:r>
            <a:endParaRPr lang="en-US" sz="900" i="1" dirty="0" smtClean="0">
              <a:solidFill>
                <a:srgbClr val="00B050"/>
              </a:solidFill>
            </a:endParaRPr>
          </a:p>
          <a:p>
            <a:pPr>
              <a:lnSpc>
                <a:spcPts val="800"/>
              </a:lnSpc>
            </a:pPr>
            <a:endParaRPr lang="ru-RU" sz="900" i="1" dirty="0" smtClean="0">
              <a:solidFill>
                <a:srgbClr val="00B050"/>
              </a:solidFill>
            </a:endParaRPr>
          </a:p>
          <a:p>
            <a:pPr>
              <a:lnSpc>
                <a:spcPts val="800"/>
              </a:lnSpc>
            </a:pPr>
            <a:r>
              <a:rPr lang="ru-RU" sz="900" i="1" dirty="0" smtClean="0">
                <a:solidFill>
                  <a:srgbClr val="00B050"/>
                </a:solidFill>
              </a:rPr>
              <a:t>Е</a:t>
            </a:r>
            <a:r>
              <a:rPr lang="en-US" sz="900" i="1" dirty="0" smtClean="0">
                <a:solidFill>
                  <a:srgbClr val="00B050"/>
                </a:solidFill>
              </a:rPr>
              <a:t>-mail: </a:t>
            </a:r>
            <a:r>
              <a:rPr lang="en-US" sz="900" i="1" dirty="0" smtClean="0">
                <a:solidFill>
                  <a:srgbClr val="70AD47">
                    <a:lumMod val="75000"/>
                  </a:srgbClr>
                </a:solidFill>
                <a:hlinkClick r:id="rId4"/>
              </a:rPr>
              <a:t>admiuu@mail.ru</a:t>
            </a:r>
            <a:endParaRPr lang="ru-RU" sz="900" i="1" dirty="0" smtClean="0">
              <a:solidFill>
                <a:srgbClr val="70AD47">
                  <a:lumMod val="75000"/>
                </a:srgbClr>
              </a:solidFill>
            </a:endParaRPr>
          </a:p>
          <a:p>
            <a:pPr>
              <a:lnSpc>
                <a:spcPts val="800"/>
              </a:lnSpc>
            </a:pPr>
            <a:r>
              <a:rPr lang="ru-RU" sz="900" i="1" dirty="0" smtClean="0">
                <a:solidFill>
                  <a:srgbClr val="00B050"/>
                </a:solidFill>
              </a:rPr>
              <a:t>Сайт</a:t>
            </a:r>
            <a:r>
              <a:rPr lang="en-US" sz="900" i="1" dirty="0" smtClean="0">
                <a:solidFill>
                  <a:srgbClr val="00B050"/>
                </a:solidFill>
              </a:rPr>
              <a:t>: </a:t>
            </a:r>
            <a:r>
              <a:rPr lang="en-US" sz="900" i="1" dirty="0" smtClean="0">
                <a:solidFill>
                  <a:srgbClr val="70AD47">
                    <a:lumMod val="75000"/>
                  </a:srgbClr>
                </a:solidFill>
                <a:hlinkClick r:id="rId5"/>
              </a:rPr>
              <a:t>http</a:t>
            </a:r>
            <a:r>
              <a:rPr lang="en-US" sz="900" i="1" dirty="0">
                <a:solidFill>
                  <a:srgbClr val="70AD47">
                    <a:lumMod val="75000"/>
                  </a:srgbClr>
                </a:solidFill>
                <a:hlinkClick r:id="rId5"/>
              </a:rPr>
              <a:t>://</a:t>
            </a:r>
            <a:r>
              <a:rPr lang="en-US" sz="900" i="1" dirty="0" smtClean="0">
                <a:solidFill>
                  <a:srgbClr val="70AD47">
                    <a:lumMod val="75000"/>
                  </a:srgbClr>
                </a:solidFill>
                <a:hlinkClick r:id="rId5"/>
              </a:rPr>
              <a:t>www.iro48.ru</a:t>
            </a:r>
            <a:endParaRPr lang="ru-RU" sz="900" i="1" dirty="0" smtClean="0">
              <a:solidFill>
                <a:srgbClr val="70AD47">
                  <a:lumMod val="75000"/>
                </a:srgbClr>
              </a:solidFill>
            </a:endParaRPr>
          </a:p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4" name="AutoShape 2" descr="https://cloclo25.cloud.mail.ru/thumb/xw1/%D0%98%D0%BD%D1%84%D0%BE%D0%B7%D0%BE%D0%BD%D0%B0%2018.12%20-%2031.12/20.12.jpg?x-email=ibc.iro48%40mail.ru"/>
          <p:cNvSpPr>
            <a:spLocks noChangeAspect="1" noChangeArrowheads="1"/>
          </p:cNvSpPr>
          <p:nvPr/>
        </p:nvSpPr>
        <p:spPr bwMode="auto">
          <a:xfrm>
            <a:off x="-3032125" y="-135572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cxnSp>
        <p:nvCxnSpPr>
          <p:cNvPr id="17" name="Прямая соединительная линия 16"/>
          <p:cNvCxnSpPr/>
          <p:nvPr/>
        </p:nvCxnSpPr>
        <p:spPr>
          <a:xfrm>
            <a:off x="-174171" y="44227"/>
            <a:ext cx="13211625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" name="Скругленный прямоугольник 104"/>
          <p:cNvSpPr/>
          <p:nvPr/>
        </p:nvSpPr>
        <p:spPr>
          <a:xfrm>
            <a:off x="4889500" y="1074915"/>
            <a:ext cx="7302500" cy="5002725"/>
          </a:xfrm>
          <a:prstGeom prst="roundRect">
            <a:avLst>
              <a:gd name="adj" fmla="val 0"/>
            </a:avLst>
          </a:prstGeom>
          <a:noFill/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2200" i="1" dirty="0">
                <a:solidFill>
                  <a:srgbClr val="003366"/>
                </a:solidFill>
              </a:rPr>
              <a:t>	</a:t>
            </a:r>
            <a:r>
              <a:rPr lang="ru-RU" sz="2800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Ежегодно в третье воскресенье июня в </a:t>
            </a:r>
            <a:r>
              <a:rPr lang="ru-RU" sz="2800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России, </a:t>
            </a:r>
            <a:r>
              <a:rPr lang="ru-RU" sz="2800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 многолетней традиции, отмечают День медицинского работника (День медика</a:t>
            </a:r>
            <a:r>
              <a:rPr lang="ru-RU" sz="2800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).</a:t>
            </a:r>
          </a:p>
          <a:p>
            <a:pPr algn="just"/>
            <a:r>
              <a:rPr lang="ru-RU" sz="2800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Профессия врача одна из самых старейших в мире, и в настоящее время она востребована буквально везде. Каждый из нас хотя бы раз в жизни обращался к доктору за помощью и лечением</a:t>
            </a:r>
            <a:r>
              <a:rPr lang="ru-RU" sz="2800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ru-RU" sz="2800" dirty="0">
              <a:solidFill>
                <a:srgbClr val="0033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6" name="Скругленный прямоугольник 105"/>
          <p:cNvSpPr/>
          <p:nvPr/>
        </p:nvSpPr>
        <p:spPr>
          <a:xfrm>
            <a:off x="2704337" y="270194"/>
            <a:ext cx="8988130" cy="530479"/>
          </a:xfrm>
          <a:prstGeom prst="roundRect">
            <a:avLst>
              <a:gd name="adj" fmla="val 4379"/>
            </a:avLst>
          </a:prstGeom>
          <a:noFill/>
          <a:ln w="38100" cmpd="sng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indent="457200" algn="ctr"/>
            <a:r>
              <a:rPr lang="ru-RU" sz="3200" b="1" i="1" dirty="0">
                <a:solidFill>
                  <a:srgbClr val="00B050"/>
                </a:solidFill>
              </a:rPr>
              <a:t>День медицинского работника </a:t>
            </a:r>
          </a:p>
        </p:txBody>
      </p:sp>
      <p:cxnSp>
        <p:nvCxnSpPr>
          <p:cNvPr id="27" name="Прямая соединительная линия 26"/>
          <p:cNvCxnSpPr/>
          <p:nvPr/>
        </p:nvCxnSpPr>
        <p:spPr>
          <a:xfrm>
            <a:off x="4864100" y="1163539"/>
            <a:ext cx="25400" cy="4593964"/>
          </a:xfrm>
          <a:prstGeom prst="line">
            <a:avLst/>
          </a:prstGeom>
          <a:ln w="3175">
            <a:solidFill>
              <a:schemeClr val="accent3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Прямая соединительная линия 107"/>
          <p:cNvCxnSpPr/>
          <p:nvPr/>
        </p:nvCxnSpPr>
        <p:spPr>
          <a:xfrm>
            <a:off x="-440515" y="6120369"/>
            <a:ext cx="13211625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Прямая соединительная линия 108"/>
          <p:cNvCxnSpPr/>
          <p:nvPr/>
        </p:nvCxnSpPr>
        <p:spPr>
          <a:xfrm>
            <a:off x="2704337" y="1023713"/>
            <a:ext cx="13211625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Группа 21"/>
          <p:cNvGrpSpPr/>
          <p:nvPr/>
        </p:nvGrpSpPr>
        <p:grpSpPr>
          <a:xfrm>
            <a:off x="551554" y="34924"/>
            <a:ext cx="1816100" cy="1128615"/>
            <a:chOff x="551554" y="161924"/>
            <a:chExt cx="1816100" cy="1128615"/>
          </a:xfrm>
        </p:grpSpPr>
        <p:sp>
          <p:nvSpPr>
            <p:cNvPr id="7" name="Скругленный прямоугольник 6"/>
            <p:cNvSpPr/>
            <p:nvPr/>
          </p:nvSpPr>
          <p:spPr>
            <a:xfrm>
              <a:off x="551554" y="265895"/>
              <a:ext cx="1816100" cy="1024644"/>
            </a:xfrm>
            <a:prstGeom prst="roundRect">
              <a:avLst/>
            </a:prstGeom>
            <a:solidFill>
              <a:schemeClr val="bg2"/>
            </a:solidFill>
            <a:ln w="6350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Овал 7"/>
            <p:cNvSpPr/>
            <p:nvPr/>
          </p:nvSpPr>
          <p:spPr>
            <a:xfrm>
              <a:off x="755810" y="296620"/>
              <a:ext cx="144000" cy="144000"/>
            </a:xfrm>
            <a:prstGeom prst="ellipse">
              <a:avLst/>
            </a:prstGeom>
            <a:solidFill>
              <a:srgbClr val="00B050">
                <a:alpha val="50000"/>
              </a:srgb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8" name="Овал 37"/>
            <p:cNvSpPr/>
            <p:nvPr/>
          </p:nvSpPr>
          <p:spPr>
            <a:xfrm>
              <a:off x="1403481" y="296620"/>
              <a:ext cx="144000" cy="144000"/>
            </a:xfrm>
            <a:prstGeom prst="ellipse">
              <a:avLst/>
            </a:prstGeom>
            <a:solidFill>
              <a:srgbClr val="00B050">
                <a:alpha val="50000"/>
              </a:srgb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9" name="Овал 38"/>
            <p:cNvSpPr/>
            <p:nvPr/>
          </p:nvSpPr>
          <p:spPr>
            <a:xfrm>
              <a:off x="2064377" y="296620"/>
              <a:ext cx="144000" cy="144000"/>
            </a:xfrm>
            <a:prstGeom prst="ellipse">
              <a:avLst/>
            </a:prstGeom>
            <a:solidFill>
              <a:srgbClr val="00B050">
                <a:alpha val="50000"/>
              </a:srgb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Скругленный прямоугольник 8"/>
            <p:cNvSpPr/>
            <p:nvPr/>
          </p:nvSpPr>
          <p:spPr>
            <a:xfrm>
              <a:off x="766691" y="161925"/>
              <a:ext cx="128587" cy="23527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 w="6350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1" name="Скругленный прямоугольник 40"/>
            <p:cNvSpPr/>
            <p:nvPr/>
          </p:nvSpPr>
          <p:spPr>
            <a:xfrm>
              <a:off x="1414362" y="161925"/>
              <a:ext cx="128587" cy="23527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 w="6350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2" name="Скругленный прямоугольник 41"/>
            <p:cNvSpPr/>
            <p:nvPr/>
          </p:nvSpPr>
          <p:spPr>
            <a:xfrm>
              <a:off x="2075258" y="161924"/>
              <a:ext cx="128587" cy="23527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 w="6350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3" name="Скругленный прямоугольник 42"/>
            <p:cNvSpPr/>
            <p:nvPr/>
          </p:nvSpPr>
          <p:spPr>
            <a:xfrm>
              <a:off x="662414" y="526002"/>
              <a:ext cx="751948" cy="624637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6350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000" b="1" dirty="0" smtClean="0">
                  <a:solidFill>
                    <a:srgbClr val="00B050"/>
                  </a:solidFill>
                  <a:latin typeface="Bookman Old Style" panose="02050604050505020204" pitchFamily="18" charset="0"/>
                </a:rPr>
                <a:t>21</a:t>
              </a:r>
              <a:endParaRPr lang="ru-RU" sz="3000" b="1" dirty="0">
                <a:solidFill>
                  <a:srgbClr val="00B050"/>
                </a:solidFill>
                <a:latin typeface="Bookman Old Style" panose="02050604050505020204" pitchFamily="18" charset="0"/>
              </a:endParaRPr>
            </a:p>
          </p:txBody>
        </p:sp>
        <p:grpSp>
          <p:nvGrpSpPr>
            <p:cNvPr id="11" name="Группа 10"/>
            <p:cNvGrpSpPr/>
            <p:nvPr/>
          </p:nvGrpSpPr>
          <p:grpSpPr>
            <a:xfrm>
              <a:off x="1455640" y="526002"/>
              <a:ext cx="847733" cy="431564"/>
              <a:chOff x="3514459" y="2671474"/>
              <a:chExt cx="847733" cy="431564"/>
            </a:xfrm>
          </p:grpSpPr>
          <p:sp>
            <p:nvSpPr>
              <p:cNvPr id="46" name="Скругленный прямоугольник 45"/>
              <p:cNvSpPr/>
              <p:nvPr/>
            </p:nvSpPr>
            <p:spPr>
              <a:xfrm>
                <a:off x="3756820" y="2671474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47" name="Скругленный прямоугольник 46"/>
              <p:cNvSpPr/>
              <p:nvPr/>
            </p:nvSpPr>
            <p:spPr>
              <a:xfrm>
                <a:off x="3879853" y="2671474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48" name="Скругленный прямоугольник 47"/>
              <p:cNvSpPr/>
              <p:nvPr/>
            </p:nvSpPr>
            <p:spPr>
              <a:xfrm>
                <a:off x="4001561" y="2671474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0" name="Скругленный прямоугольник 69"/>
              <p:cNvSpPr/>
              <p:nvPr/>
            </p:nvSpPr>
            <p:spPr>
              <a:xfrm>
                <a:off x="4124594" y="2671474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1" name="Скругленный прямоугольник 70"/>
              <p:cNvSpPr/>
              <p:nvPr/>
            </p:nvSpPr>
            <p:spPr>
              <a:xfrm>
                <a:off x="4246302" y="2671474"/>
                <a:ext cx="114565" cy="80290"/>
              </a:xfrm>
              <a:prstGeom prst="roundRect">
                <a:avLst/>
              </a:prstGeom>
              <a:solidFill>
                <a:srgbClr val="00B050"/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3" name="Скругленный прямоугольник 72"/>
              <p:cNvSpPr/>
              <p:nvPr/>
            </p:nvSpPr>
            <p:spPr>
              <a:xfrm>
                <a:off x="3514459" y="2760327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4" name="Скругленный прямоугольник 73"/>
              <p:cNvSpPr/>
              <p:nvPr/>
            </p:nvSpPr>
            <p:spPr>
              <a:xfrm>
                <a:off x="3635111" y="2760327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5" name="Скругленный прямоугольник 74"/>
              <p:cNvSpPr/>
              <p:nvPr/>
            </p:nvSpPr>
            <p:spPr>
              <a:xfrm>
                <a:off x="3756819" y="2760327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6" name="Скругленный прямоугольник 75"/>
              <p:cNvSpPr/>
              <p:nvPr/>
            </p:nvSpPr>
            <p:spPr>
              <a:xfrm>
                <a:off x="3879852" y="2760327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7" name="Скругленный прямоугольник 76"/>
              <p:cNvSpPr/>
              <p:nvPr/>
            </p:nvSpPr>
            <p:spPr>
              <a:xfrm>
                <a:off x="4001560" y="2760327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8" name="Скругленный прямоугольник 77"/>
              <p:cNvSpPr/>
              <p:nvPr/>
            </p:nvSpPr>
            <p:spPr>
              <a:xfrm>
                <a:off x="4124593" y="2760327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9" name="Скругленный прямоугольник 78"/>
              <p:cNvSpPr/>
              <p:nvPr/>
            </p:nvSpPr>
            <p:spPr>
              <a:xfrm>
                <a:off x="4246301" y="2760327"/>
                <a:ext cx="114565" cy="80290"/>
              </a:xfrm>
              <a:prstGeom prst="roundRect">
                <a:avLst/>
              </a:prstGeom>
              <a:solidFill>
                <a:srgbClr val="00B050"/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0" name="Скругленный прямоугольник 79"/>
              <p:cNvSpPr/>
              <p:nvPr/>
            </p:nvSpPr>
            <p:spPr>
              <a:xfrm>
                <a:off x="3515785" y="2847760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1" name="Скругленный прямоугольник 80"/>
              <p:cNvSpPr/>
              <p:nvPr/>
            </p:nvSpPr>
            <p:spPr>
              <a:xfrm>
                <a:off x="3636437" y="2847760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2" name="Скругленный прямоугольник 81"/>
              <p:cNvSpPr/>
              <p:nvPr/>
            </p:nvSpPr>
            <p:spPr>
              <a:xfrm>
                <a:off x="3758145" y="2847760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3" name="Скругленный прямоугольник 82"/>
              <p:cNvSpPr/>
              <p:nvPr/>
            </p:nvSpPr>
            <p:spPr>
              <a:xfrm>
                <a:off x="3881178" y="2847760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4" name="Скругленный прямоугольник 83"/>
              <p:cNvSpPr/>
              <p:nvPr/>
            </p:nvSpPr>
            <p:spPr>
              <a:xfrm>
                <a:off x="4002886" y="2847760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5" name="Скругленный прямоугольник 84"/>
              <p:cNvSpPr/>
              <p:nvPr/>
            </p:nvSpPr>
            <p:spPr>
              <a:xfrm>
                <a:off x="4125919" y="2847760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6" name="Скругленный прямоугольник 85"/>
              <p:cNvSpPr/>
              <p:nvPr/>
            </p:nvSpPr>
            <p:spPr>
              <a:xfrm>
                <a:off x="4247627" y="2847760"/>
                <a:ext cx="114565" cy="80290"/>
              </a:xfrm>
              <a:prstGeom prst="roundRect">
                <a:avLst/>
              </a:prstGeom>
              <a:solidFill>
                <a:srgbClr val="00B050"/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7" name="Скругленный прямоугольник 86"/>
              <p:cNvSpPr/>
              <p:nvPr/>
            </p:nvSpPr>
            <p:spPr>
              <a:xfrm>
                <a:off x="3515784" y="2935193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8" name="Скругленный прямоугольник 87"/>
              <p:cNvSpPr/>
              <p:nvPr/>
            </p:nvSpPr>
            <p:spPr>
              <a:xfrm>
                <a:off x="3636436" y="2935193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9" name="Скругленный прямоугольник 88"/>
              <p:cNvSpPr/>
              <p:nvPr/>
            </p:nvSpPr>
            <p:spPr>
              <a:xfrm>
                <a:off x="3758144" y="2935193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0" name="Скругленный прямоугольник 89"/>
              <p:cNvSpPr/>
              <p:nvPr/>
            </p:nvSpPr>
            <p:spPr>
              <a:xfrm>
                <a:off x="3881177" y="2935193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1" name="Скругленный прямоугольник 90"/>
              <p:cNvSpPr/>
              <p:nvPr/>
            </p:nvSpPr>
            <p:spPr>
              <a:xfrm>
                <a:off x="4002885" y="2935193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2" name="Скругленный прямоугольник 91"/>
              <p:cNvSpPr/>
              <p:nvPr/>
            </p:nvSpPr>
            <p:spPr>
              <a:xfrm>
                <a:off x="4125918" y="2935193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3" name="Скругленный прямоугольник 92"/>
              <p:cNvSpPr/>
              <p:nvPr/>
            </p:nvSpPr>
            <p:spPr>
              <a:xfrm>
                <a:off x="4247626" y="2935193"/>
                <a:ext cx="114565" cy="80290"/>
              </a:xfrm>
              <a:prstGeom prst="roundRect">
                <a:avLst/>
              </a:prstGeom>
              <a:solidFill>
                <a:srgbClr val="00B050"/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4" name="Скругленный прямоугольник 93"/>
              <p:cNvSpPr/>
              <p:nvPr/>
            </p:nvSpPr>
            <p:spPr>
              <a:xfrm>
                <a:off x="3515784" y="3022748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5" name="Скругленный прямоугольник 94"/>
              <p:cNvSpPr/>
              <p:nvPr/>
            </p:nvSpPr>
            <p:spPr>
              <a:xfrm>
                <a:off x="3636436" y="3022748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6" name="Скругленный прямоугольник 95"/>
              <p:cNvSpPr/>
              <p:nvPr/>
            </p:nvSpPr>
            <p:spPr>
              <a:xfrm>
                <a:off x="3758144" y="3022748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7" name="Скругленный прямоугольник 96"/>
              <p:cNvSpPr/>
              <p:nvPr/>
            </p:nvSpPr>
            <p:spPr>
              <a:xfrm>
                <a:off x="3881177" y="3022748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8" name="Скругленный прямоугольник 97"/>
              <p:cNvSpPr/>
              <p:nvPr/>
            </p:nvSpPr>
            <p:spPr>
              <a:xfrm>
                <a:off x="4002885" y="3022748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</p:grpSp>
        <p:sp>
          <p:nvSpPr>
            <p:cNvPr id="101" name="Скругленный прямоугольник 100"/>
            <p:cNvSpPr/>
            <p:nvPr/>
          </p:nvSpPr>
          <p:spPr>
            <a:xfrm>
              <a:off x="1403481" y="989712"/>
              <a:ext cx="964172" cy="188689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b="1" i="1" dirty="0" smtClean="0">
                  <a:solidFill>
                    <a:srgbClr val="00B050"/>
                  </a:solidFill>
                  <a:latin typeface="Bookman Old Style" panose="02050604050505020204" pitchFamily="18" charset="0"/>
                </a:rPr>
                <a:t>июня</a:t>
              </a:r>
              <a:endParaRPr lang="ru-RU" b="1" i="1" dirty="0">
                <a:solidFill>
                  <a:srgbClr val="00B050"/>
                </a:solidFill>
                <a:latin typeface="Bookman Old Style" panose="02050604050505020204" pitchFamily="18" charset="0"/>
              </a:endParaRPr>
            </a:p>
          </p:txBody>
        </p:sp>
        <p:cxnSp>
          <p:nvCxnSpPr>
            <p:cNvPr id="104" name="Прямая соединительная линия 103"/>
            <p:cNvCxnSpPr/>
            <p:nvPr/>
          </p:nvCxnSpPr>
          <p:spPr>
            <a:xfrm>
              <a:off x="587375" y="481329"/>
              <a:ext cx="1743455" cy="0"/>
            </a:xfrm>
            <a:prstGeom prst="line">
              <a:avLst/>
            </a:prstGeom>
            <a:ln w="31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6"/>
          <a:srcRect l="16406"/>
          <a:stretch/>
        </p:blipFill>
        <p:spPr>
          <a:xfrm>
            <a:off x="164043" y="2030887"/>
            <a:ext cx="4486334" cy="3308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725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14:prism isContent="1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AutoShape 2" descr="https://cloclo25.cloud.mail.ru/thumb/xw1/%D0%98%D0%BD%D1%84%D0%BE%D0%B7%D0%BE%D0%BD%D0%B0%2018.12%20-%2031.12/20.12.jpg?x-email=ibc.iro48%40mail.ru"/>
          <p:cNvSpPr>
            <a:spLocks noChangeAspect="1" noChangeArrowheads="1"/>
          </p:cNvSpPr>
          <p:nvPr/>
        </p:nvSpPr>
        <p:spPr bwMode="auto">
          <a:xfrm>
            <a:off x="-3032125" y="-135572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pic>
        <p:nvPicPr>
          <p:cNvPr id="13" name="Picture 2" descr="T:\!Логотипы ИРО\brandbook-6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6667"/>
          <a:stretch/>
        </p:blipFill>
        <p:spPr bwMode="auto">
          <a:xfrm>
            <a:off x="4739878" y="6147594"/>
            <a:ext cx="2645568" cy="543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462394" y="6163099"/>
            <a:ext cx="3755923" cy="8822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800"/>
              </a:lnSpc>
            </a:pPr>
            <a:r>
              <a:rPr lang="ru-RU" sz="900" i="1" dirty="0">
                <a:solidFill>
                  <a:srgbClr val="00B050"/>
                </a:solidFill>
              </a:rPr>
              <a:t>398035 Липецкая область, </a:t>
            </a:r>
            <a:r>
              <a:rPr lang="ru-RU" sz="900" i="1" dirty="0" smtClean="0">
                <a:solidFill>
                  <a:srgbClr val="00B050"/>
                </a:solidFill>
              </a:rPr>
              <a:t>г</a:t>
            </a:r>
            <a:r>
              <a:rPr lang="ru-RU" sz="900" i="1" dirty="0">
                <a:solidFill>
                  <a:srgbClr val="00B050"/>
                </a:solidFill>
              </a:rPr>
              <a:t>. Липецк, ул. Циолковского, д. </a:t>
            </a:r>
            <a:r>
              <a:rPr lang="ru-RU" sz="900" i="1" dirty="0" smtClean="0">
                <a:solidFill>
                  <a:srgbClr val="00B050"/>
                </a:solidFill>
              </a:rPr>
              <a:t>18</a:t>
            </a:r>
          </a:p>
          <a:p>
            <a:pPr>
              <a:lnSpc>
                <a:spcPts val="800"/>
              </a:lnSpc>
            </a:pPr>
            <a:r>
              <a:rPr lang="ru-RU" sz="900" i="1" dirty="0" smtClean="0">
                <a:solidFill>
                  <a:srgbClr val="00B050"/>
                </a:solidFill>
              </a:rPr>
              <a:t>Телефон:+7(4742)32-94-60  </a:t>
            </a:r>
            <a:endParaRPr lang="en-US" sz="900" i="1" dirty="0" smtClean="0">
              <a:solidFill>
                <a:srgbClr val="00B050"/>
              </a:solidFill>
            </a:endParaRPr>
          </a:p>
          <a:p>
            <a:pPr>
              <a:lnSpc>
                <a:spcPts val="800"/>
              </a:lnSpc>
            </a:pPr>
            <a:endParaRPr lang="ru-RU" sz="900" i="1" dirty="0" smtClean="0">
              <a:solidFill>
                <a:srgbClr val="00B050"/>
              </a:solidFill>
            </a:endParaRPr>
          </a:p>
          <a:p>
            <a:pPr>
              <a:lnSpc>
                <a:spcPts val="800"/>
              </a:lnSpc>
            </a:pPr>
            <a:r>
              <a:rPr lang="ru-RU" sz="900" i="1" dirty="0" smtClean="0">
                <a:solidFill>
                  <a:srgbClr val="00B050"/>
                </a:solidFill>
              </a:rPr>
              <a:t>Е</a:t>
            </a:r>
            <a:r>
              <a:rPr lang="en-US" sz="900" i="1" dirty="0" smtClean="0">
                <a:solidFill>
                  <a:srgbClr val="00B050"/>
                </a:solidFill>
              </a:rPr>
              <a:t>-mail: </a:t>
            </a:r>
            <a:r>
              <a:rPr lang="en-US" sz="900" i="1" dirty="0" smtClean="0">
                <a:solidFill>
                  <a:srgbClr val="70AD47">
                    <a:lumMod val="75000"/>
                  </a:srgbClr>
                </a:solidFill>
                <a:hlinkClick r:id="rId4"/>
              </a:rPr>
              <a:t>admiuu@mail.ru</a:t>
            </a:r>
            <a:endParaRPr lang="ru-RU" sz="900" i="1" dirty="0" smtClean="0">
              <a:solidFill>
                <a:srgbClr val="70AD47">
                  <a:lumMod val="75000"/>
                </a:srgbClr>
              </a:solidFill>
            </a:endParaRPr>
          </a:p>
          <a:p>
            <a:pPr>
              <a:lnSpc>
                <a:spcPts val="800"/>
              </a:lnSpc>
            </a:pPr>
            <a:r>
              <a:rPr lang="ru-RU" sz="900" i="1" dirty="0" smtClean="0">
                <a:solidFill>
                  <a:srgbClr val="00B050"/>
                </a:solidFill>
              </a:rPr>
              <a:t>Сайт</a:t>
            </a:r>
            <a:r>
              <a:rPr lang="en-US" sz="900" i="1" dirty="0" smtClean="0">
                <a:solidFill>
                  <a:srgbClr val="00B050"/>
                </a:solidFill>
              </a:rPr>
              <a:t>: </a:t>
            </a:r>
            <a:r>
              <a:rPr lang="en-US" sz="900" i="1" dirty="0" smtClean="0">
                <a:solidFill>
                  <a:srgbClr val="70AD47">
                    <a:lumMod val="75000"/>
                  </a:srgbClr>
                </a:solidFill>
                <a:hlinkClick r:id="rId5"/>
              </a:rPr>
              <a:t>http</a:t>
            </a:r>
            <a:r>
              <a:rPr lang="en-US" sz="900" i="1" dirty="0">
                <a:solidFill>
                  <a:srgbClr val="70AD47">
                    <a:lumMod val="75000"/>
                  </a:srgbClr>
                </a:solidFill>
                <a:hlinkClick r:id="rId5"/>
              </a:rPr>
              <a:t>://</a:t>
            </a:r>
            <a:r>
              <a:rPr lang="en-US" sz="900" i="1" dirty="0" smtClean="0">
                <a:solidFill>
                  <a:srgbClr val="70AD47">
                    <a:lumMod val="75000"/>
                  </a:srgbClr>
                </a:solidFill>
                <a:hlinkClick r:id="rId5"/>
              </a:rPr>
              <a:t>www.iro48.ru</a:t>
            </a:r>
            <a:endParaRPr lang="ru-RU" sz="900" i="1" dirty="0" smtClean="0">
              <a:solidFill>
                <a:srgbClr val="70AD47">
                  <a:lumMod val="75000"/>
                </a:srgbClr>
              </a:solidFill>
            </a:endParaRPr>
          </a:p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4" name="AutoShape 2" descr="https://cloclo25.cloud.mail.ru/thumb/xw1/%D0%98%D0%BD%D1%84%D0%BE%D0%B7%D0%BE%D0%BD%D0%B0%2018.12%20-%2031.12/20.12.jpg?x-email=ibc.iro48%40mail.ru"/>
          <p:cNvSpPr>
            <a:spLocks noChangeAspect="1" noChangeArrowheads="1"/>
          </p:cNvSpPr>
          <p:nvPr/>
        </p:nvSpPr>
        <p:spPr bwMode="auto">
          <a:xfrm>
            <a:off x="-3032125" y="-135572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cxnSp>
        <p:nvCxnSpPr>
          <p:cNvPr id="17" name="Прямая соединительная линия 16"/>
          <p:cNvCxnSpPr/>
          <p:nvPr/>
        </p:nvCxnSpPr>
        <p:spPr>
          <a:xfrm>
            <a:off x="-174171" y="44227"/>
            <a:ext cx="13211625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" name="Скругленный прямоугольник 104"/>
          <p:cNvSpPr/>
          <p:nvPr/>
        </p:nvSpPr>
        <p:spPr>
          <a:xfrm>
            <a:off x="4889500" y="1074915"/>
            <a:ext cx="7302500" cy="5002725"/>
          </a:xfrm>
          <a:prstGeom prst="roundRect">
            <a:avLst>
              <a:gd name="adj" fmla="val 0"/>
            </a:avLst>
          </a:prstGeom>
          <a:noFill/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2200" i="1" dirty="0">
                <a:solidFill>
                  <a:srgbClr val="003366"/>
                </a:solidFill>
              </a:rPr>
              <a:t>	</a:t>
            </a:r>
            <a:r>
              <a:rPr lang="ru-RU" sz="2800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 многих странах мира в третье воскресенье июня празднуется День </a:t>
            </a:r>
            <a:r>
              <a:rPr lang="ru-RU" sz="2800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отца.</a:t>
            </a:r>
            <a:endParaRPr lang="ru-RU" sz="2800" dirty="0">
              <a:solidFill>
                <a:srgbClr val="0033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r>
              <a:rPr lang="ru-RU" sz="2800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Начали </a:t>
            </a:r>
            <a:r>
              <a:rPr lang="ru-RU" sz="2800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его праздновать в Америке. Женщина по имени </a:t>
            </a:r>
            <a:r>
              <a:rPr lang="ru-RU" sz="2800" dirty="0" err="1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Сонора</a:t>
            </a:r>
            <a:r>
              <a:rPr lang="ru-RU" sz="2800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Смарт обратилась </a:t>
            </a:r>
            <a:r>
              <a:rPr lang="ru-RU" sz="2800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 местным властям с предложением учредить новый </a:t>
            </a:r>
            <a:r>
              <a:rPr lang="ru-RU" sz="2800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праздник и </a:t>
            </a:r>
            <a:r>
              <a:rPr lang="ru-RU" sz="2800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ее </a:t>
            </a:r>
            <a:r>
              <a:rPr lang="ru-RU" sz="2800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поддержали. </a:t>
            </a:r>
          </a:p>
          <a:p>
            <a:pPr algn="just"/>
            <a:r>
              <a:rPr lang="ru-RU" sz="2800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ru-RU" sz="2800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День </a:t>
            </a:r>
            <a:r>
              <a:rPr lang="ru-RU" sz="2800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отца появился как выражение любви и благодарности, которые дочь посвятила своему отцу.</a:t>
            </a:r>
          </a:p>
        </p:txBody>
      </p:sp>
      <p:sp>
        <p:nvSpPr>
          <p:cNvPr id="106" name="Скругленный прямоугольник 105"/>
          <p:cNvSpPr/>
          <p:nvPr/>
        </p:nvSpPr>
        <p:spPr>
          <a:xfrm>
            <a:off x="2704337" y="270194"/>
            <a:ext cx="8988130" cy="530479"/>
          </a:xfrm>
          <a:prstGeom prst="roundRect">
            <a:avLst>
              <a:gd name="adj" fmla="val 4379"/>
            </a:avLst>
          </a:prstGeom>
          <a:noFill/>
          <a:ln w="38100" cmpd="sng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indent="457200" algn="ctr"/>
            <a:r>
              <a:rPr lang="ru-RU" sz="3200" b="1" i="1" dirty="0">
                <a:solidFill>
                  <a:srgbClr val="00B050"/>
                </a:solidFill>
              </a:rPr>
              <a:t>День отца </a:t>
            </a:r>
          </a:p>
        </p:txBody>
      </p:sp>
      <p:cxnSp>
        <p:nvCxnSpPr>
          <p:cNvPr id="27" name="Прямая соединительная линия 26"/>
          <p:cNvCxnSpPr/>
          <p:nvPr/>
        </p:nvCxnSpPr>
        <p:spPr>
          <a:xfrm>
            <a:off x="4864100" y="1163539"/>
            <a:ext cx="25400" cy="4593964"/>
          </a:xfrm>
          <a:prstGeom prst="line">
            <a:avLst/>
          </a:prstGeom>
          <a:ln w="3175">
            <a:solidFill>
              <a:schemeClr val="accent3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Прямая соединительная линия 107"/>
          <p:cNvCxnSpPr/>
          <p:nvPr/>
        </p:nvCxnSpPr>
        <p:spPr>
          <a:xfrm>
            <a:off x="-440515" y="6120369"/>
            <a:ext cx="13211625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Прямая соединительная линия 108"/>
          <p:cNvCxnSpPr/>
          <p:nvPr/>
        </p:nvCxnSpPr>
        <p:spPr>
          <a:xfrm>
            <a:off x="2704337" y="1023713"/>
            <a:ext cx="13211625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Группа 21"/>
          <p:cNvGrpSpPr/>
          <p:nvPr/>
        </p:nvGrpSpPr>
        <p:grpSpPr>
          <a:xfrm>
            <a:off x="551554" y="34924"/>
            <a:ext cx="1816100" cy="1128615"/>
            <a:chOff x="551554" y="161924"/>
            <a:chExt cx="1816100" cy="1128615"/>
          </a:xfrm>
        </p:grpSpPr>
        <p:sp>
          <p:nvSpPr>
            <p:cNvPr id="7" name="Скругленный прямоугольник 6"/>
            <p:cNvSpPr/>
            <p:nvPr/>
          </p:nvSpPr>
          <p:spPr>
            <a:xfrm>
              <a:off x="551554" y="265895"/>
              <a:ext cx="1816100" cy="1024644"/>
            </a:xfrm>
            <a:prstGeom prst="roundRect">
              <a:avLst/>
            </a:prstGeom>
            <a:solidFill>
              <a:schemeClr val="bg2"/>
            </a:solidFill>
            <a:ln w="6350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Овал 7"/>
            <p:cNvSpPr/>
            <p:nvPr/>
          </p:nvSpPr>
          <p:spPr>
            <a:xfrm>
              <a:off x="755810" y="296620"/>
              <a:ext cx="144000" cy="144000"/>
            </a:xfrm>
            <a:prstGeom prst="ellipse">
              <a:avLst/>
            </a:prstGeom>
            <a:solidFill>
              <a:srgbClr val="00B050">
                <a:alpha val="50000"/>
              </a:srgb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8" name="Овал 37"/>
            <p:cNvSpPr/>
            <p:nvPr/>
          </p:nvSpPr>
          <p:spPr>
            <a:xfrm>
              <a:off x="1403481" y="296620"/>
              <a:ext cx="144000" cy="144000"/>
            </a:xfrm>
            <a:prstGeom prst="ellipse">
              <a:avLst/>
            </a:prstGeom>
            <a:solidFill>
              <a:srgbClr val="00B050">
                <a:alpha val="50000"/>
              </a:srgb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9" name="Овал 38"/>
            <p:cNvSpPr/>
            <p:nvPr/>
          </p:nvSpPr>
          <p:spPr>
            <a:xfrm>
              <a:off x="2064377" y="296620"/>
              <a:ext cx="144000" cy="144000"/>
            </a:xfrm>
            <a:prstGeom prst="ellipse">
              <a:avLst/>
            </a:prstGeom>
            <a:solidFill>
              <a:srgbClr val="00B050">
                <a:alpha val="50000"/>
              </a:srgb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Скругленный прямоугольник 8"/>
            <p:cNvSpPr/>
            <p:nvPr/>
          </p:nvSpPr>
          <p:spPr>
            <a:xfrm>
              <a:off x="766691" y="161925"/>
              <a:ext cx="128587" cy="23527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 w="6350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1" name="Скругленный прямоугольник 40"/>
            <p:cNvSpPr/>
            <p:nvPr/>
          </p:nvSpPr>
          <p:spPr>
            <a:xfrm>
              <a:off x="1414362" y="161925"/>
              <a:ext cx="128587" cy="23527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 w="6350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2" name="Скругленный прямоугольник 41"/>
            <p:cNvSpPr/>
            <p:nvPr/>
          </p:nvSpPr>
          <p:spPr>
            <a:xfrm>
              <a:off x="2075258" y="161924"/>
              <a:ext cx="128587" cy="23527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 w="6350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3" name="Скругленный прямоугольник 42"/>
            <p:cNvSpPr/>
            <p:nvPr/>
          </p:nvSpPr>
          <p:spPr>
            <a:xfrm>
              <a:off x="662414" y="526002"/>
              <a:ext cx="751948" cy="624637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6350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000" b="1" dirty="0" smtClean="0">
                  <a:solidFill>
                    <a:srgbClr val="00B050"/>
                  </a:solidFill>
                  <a:latin typeface="Bookman Old Style" panose="02050604050505020204" pitchFamily="18" charset="0"/>
                </a:rPr>
                <a:t>21</a:t>
              </a:r>
              <a:endParaRPr lang="ru-RU" sz="3000" b="1" dirty="0">
                <a:solidFill>
                  <a:srgbClr val="00B050"/>
                </a:solidFill>
                <a:latin typeface="Bookman Old Style" panose="02050604050505020204" pitchFamily="18" charset="0"/>
              </a:endParaRPr>
            </a:p>
          </p:txBody>
        </p:sp>
        <p:grpSp>
          <p:nvGrpSpPr>
            <p:cNvPr id="11" name="Группа 10"/>
            <p:cNvGrpSpPr/>
            <p:nvPr/>
          </p:nvGrpSpPr>
          <p:grpSpPr>
            <a:xfrm>
              <a:off x="1455640" y="526002"/>
              <a:ext cx="847733" cy="431564"/>
              <a:chOff x="3514459" y="2671474"/>
              <a:chExt cx="847733" cy="431564"/>
            </a:xfrm>
          </p:grpSpPr>
          <p:sp>
            <p:nvSpPr>
              <p:cNvPr id="46" name="Скругленный прямоугольник 45"/>
              <p:cNvSpPr/>
              <p:nvPr/>
            </p:nvSpPr>
            <p:spPr>
              <a:xfrm>
                <a:off x="3756820" y="2671474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47" name="Скругленный прямоугольник 46"/>
              <p:cNvSpPr/>
              <p:nvPr/>
            </p:nvSpPr>
            <p:spPr>
              <a:xfrm>
                <a:off x="3879853" y="2671474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48" name="Скругленный прямоугольник 47"/>
              <p:cNvSpPr/>
              <p:nvPr/>
            </p:nvSpPr>
            <p:spPr>
              <a:xfrm>
                <a:off x="4001561" y="2671474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0" name="Скругленный прямоугольник 69"/>
              <p:cNvSpPr/>
              <p:nvPr/>
            </p:nvSpPr>
            <p:spPr>
              <a:xfrm>
                <a:off x="4124594" y="2671474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1" name="Скругленный прямоугольник 70"/>
              <p:cNvSpPr/>
              <p:nvPr/>
            </p:nvSpPr>
            <p:spPr>
              <a:xfrm>
                <a:off x="4246302" y="2671474"/>
                <a:ext cx="114565" cy="80290"/>
              </a:xfrm>
              <a:prstGeom prst="roundRect">
                <a:avLst/>
              </a:prstGeom>
              <a:solidFill>
                <a:srgbClr val="00B050"/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3" name="Скругленный прямоугольник 72"/>
              <p:cNvSpPr/>
              <p:nvPr/>
            </p:nvSpPr>
            <p:spPr>
              <a:xfrm>
                <a:off x="3514459" y="2760327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4" name="Скругленный прямоугольник 73"/>
              <p:cNvSpPr/>
              <p:nvPr/>
            </p:nvSpPr>
            <p:spPr>
              <a:xfrm>
                <a:off x="3635111" y="2760327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5" name="Скругленный прямоугольник 74"/>
              <p:cNvSpPr/>
              <p:nvPr/>
            </p:nvSpPr>
            <p:spPr>
              <a:xfrm>
                <a:off x="3756819" y="2760327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6" name="Скругленный прямоугольник 75"/>
              <p:cNvSpPr/>
              <p:nvPr/>
            </p:nvSpPr>
            <p:spPr>
              <a:xfrm>
                <a:off x="3879852" y="2760327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7" name="Скругленный прямоугольник 76"/>
              <p:cNvSpPr/>
              <p:nvPr/>
            </p:nvSpPr>
            <p:spPr>
              <a:xfrm>
                <a:off x="4001560" y="2760327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8" name="Скругленный прямоугольник 77"/>
              <p:cNvSpPr/>
              <p:nvPr/>
            </p:nvSpPr>
            <p:spPr>
              <a:xfrm>
                <a:off x="4124593" y="2760327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9" name="Скругленный прямоугольник 78"/>
              <p:cNvSpPr/>
              <p:nvPr/>
            </p:nvSpPr>
            <p:spPr>
              <a:xfrm>
                <a:off x="4246301" y="2760327"/>
                <a:ext cx="114565" cy="80290"/>
              </a:xfrm>
              <a:prstGeom prst="roundRect">
                <a:avLst/>
              </a:prstGeom>
              <a:solidFill>
                <a:srgbClr val="00B050"/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0" name="Скругленный прямоугольник 79"/>
              <p:cNvSpPr/>
              <p:nvPr/>
            </p:nvSpPr>
            <p:spPr>
              <a:xfrm>
                <a:off x="3515785" y="2847760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1" name="Скругленный прямоугольник 80"/>
              <p:cNvSpPr/>
              <p:nvPr/>
            </p:nvSpPr>
            <p:spPr>
              <a:xfrm>
                <a:off x="3636437" y="2847760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2" name="Скругленный прямоугольник 81"/>
              <p:cNvSpPr/>
              <p:nvPr/>
            </p:nvSpPr>
            <p:spPr>
              <a:xfrm>
                <a:off x="3758145" y="2847760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3" name="Скругленный прямоугольник 82"/>
              <p:cNvSpPr/>
              <p:nvPr/>
            </p:nvSpPr>
            <p:spPr>
              <a:xfrm>
                <a:off x="3881178" y="2847760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4" name="Скругленный прямоугольник 83"/>
              <p:cNvSpPr/>
              <p:nvPr/>
            </p:nvSpPr>
            <p:spPr>
              <a:xfrm>
                <a:off x="4002886" y="2847760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5" name="Скругленный прямоугольник 84"/>
              <p:cNvSpPr/>
              <p:nvPr/>
            </p:nvSpPr>
            <p:spPr>
              <a:xfrm>
                <a:off x="4125919" y="2847760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6" name="Скругленный прямоугольник 85"/>
              <p:cNvSpPr/>
              <p:nvPr/>
            </p:nvSpPr>
            <p:spPr>
              <a:xfrm>
                <a:off x="4247627" y="2847760"/>
                <a:ext cx="114565" cy="80290"/>
              </a:xfrm>
              <a:prstGeom prst="roundRect">
                <a:avLst/>
              </a:prstGeom>
              <a:solidFill>
                <a:srgbClr val="00B050"/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7" name="Скругленный прямоугольник 86"/>
              <p:cNvSpPr/>
              <p:nvPr/>
            </p:nvSpPr>
            <p:spPr>
              <a:xfrm>
                <a:off x="3515784" y="2935193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8" name="Скругленный прямоугольник 87"/>
              <p:cNvSpPr/>
              <p:nvPr/>
            </p:nvSpPr>
            <p:spPr>
              <a:xfrm>
                <a:off x="3636436" y="2935193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9" name="Скругленный прямоугольник 88"/>
              <p:cNvSpPr/>
              <p:nvPr/>
            </p:nvSpPr>
            <p:spPr>
              <a:xfrm>
                <a:off x="3758144" y="2935193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0" name="Скругленный прямоугольник 89"/>
              <p:cNvSpPr/>
              <p:nvPr/>
            </p:nvSpPr>
            <p:spPr>
              <a:xfrm>
                <a:off x="3881177" y="2935193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1" name="Скругленный прямоугольник 90"/>
              <p:cNvSpPr/>
              <p:nvPr/>
            </p:nvSpPr>
            <p:spPr>
              <a:xfrm>
                <a:off x="4002885" y="2935193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2" name="Скругленный прямоугольник 91"/>
              <p:cNvSpPr/>
              <p:nvPr/>
            </p:nvSpPr>
            <p:spPr>
              <a:xfrm>
                <a:off x="4125918" y="2935193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3" name="Скругленный прямоугольник 92"/>
              <p:cNvSpPr/>
              <p:nvPr/>
            </p:nvSpPr>
            <p:spPr>
              <a:xfrm>
                <a:off x="4247626" y="2935193"/>
                <a:ext cx="114565" cy="80290"/>
              </a:xfrm>
              <a:prstGeom prst="roundRect">
                <a:avLst/>
              </a:prstGeom>
              <a:solidFill>
                <a:srgbClr val="00B050"/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4" name="Скругленный прямоугольник 93"/>
              <p:cNvSpPr/>
              <p:nvPr/>
            </p:nvSpPr>
            <p:spPr>
              <a:xfrm>
                <a:off x="3515784" y="3022748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5" name="Скругленный прямоугольник 94"/>
              <p:cNvSpPr/>
              <p:nvPr/>
            </p:nvSpPr>
            <p:spPr>
              <a:xfrm>
                <a:off x="3636436" y="3022748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6" name="Скругленный прямоугольник 95"/>
              <p:cNvSpPr/>
              <p:nvPr/>
            </p:nvSpPr>
            <p:spPr>
              <a:xfrm>
                <a:off x="3758144" y="3022748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7" name="Скругленный прямоугольник 96"/>
              <p:cNvSpPr/>
              <p:nvPr/>
            </p:nvSpPr>
            <p:spPr>
              <a:xfrm>
                <a:off x="3881177" y="3022748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8" name="Скругленный прямоугольник 97"/>
              <p:cNvSpPr/>
              <p:nvPr/>
            </p:nvSpPr>
            <p:spPr>
              <a:xfrm>
                <a:off x="4002885" y="3022748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</p:grpSp>
        <p:sp>
          <p:nvSpPr>
            <p:cNvPr id="101" name="Скругленный прямоугольник 100"/>
            <p:cNvSpPr/>
            <p:nvPr/>
          </p:nvSpPr>
          <p:spPr>
            <a:xfrm>
              <a:off x="1403481" y="989712"/>
              <a:ext cx="964172" cy="188689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b="1" i="1" dirty="0" smtClean="0">
                  <a:solidFill>
                    <a:srgbClr val="00B050"/>
                  </a:solidFill>
                  <a:latin typeface="Bookman Old Style" panose="02050604050505020204" pitchFamily="18" charset="0"/>
                </a:rPr>
                <a:t>июня</a:t>
              </a:r>
              <a:endParaRPr lang="ru-RU" b="1" i="1" dirty="0">
                <a:solidFill>
                  <a:srgbClr val="00B050"/>
                </a:solidFill>
                <a:latin typeface="Bookman Old Style" panose="02050604050505020204" pitchFamily="18" charset="0"/>
              </a:endParaRPr>
            </a:p>
          </p:txBody>
        </p:sp>
        <p:cxnSp>
          <p:nvCxnSpPr>
            <p:cNvPr id="104" name="Прямая соединительная линия 103"/>
            <p:cNvCxnSpPr/>
            <p:nvPr/>
          </p:nvCxnSpPr>
          <p:spPr>
            <a:xfrm>
              <a:off x="587375" y="481329"/>
              <a:ext cx="1743455" cy="0"/>
            </a:xfrm>
            <a:prstGeom prst="line">
              <a:avLst/>
            </a:prstGeom>
            <a:ln w="31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6"/>
          <a:srcRect l="5588" t="15874" r="53459" b="5523"/>
          <a:stretch/>
        </p:blipFill>
        <p:spPr>
          <a:xfrm>
            <a:off x="895278" y="1244597"/>
            <a:ext cx="3365793" cy="4756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327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14:prism isContent="1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AutoShape 2" descr="https://cloclo25.cloud.mail.ru/thumb/xw1/%D0%98%D0%BD%D1%84%D0%BE%D0%B7%D0%BE%D0%BD%D0%B0%2018.12%20-%2031.12/20.12.jpg?x-email=ibc.iro48%40mail.ru"/>
          <p:cNvSpPr>
            <a:spLocks noChangeAspect="1" noChangeArrowheads="1"/>
          </p:cNvSpPr>
          <p:nvPr/>
        </p:nvSpPr>
        <p:spPr bwMode="auto">
          <a:xfrm>
            <a:off x="-3032125" y="-135572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pic>
        <p:nvPicPr>
          <p:cNvPr id="13" name="Picture 2" descr="T:\!Логотипы ИРО\brandbook-6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6667"/>
          <a:stretch/>
        </p:blipFill>
        <p:spPr bwMode="auto">
          <a:xfrm>
            <a:off x="4739878" y="6147594"/>
            <a:ext cx="2645568" cy="543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462394" y="6163099"/>
            <a:ext cx="3755923" cy="8822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800"/>
              </a:lnSpc>
            </a:pPr>
            <a:r>
              <a:rPr lang="ru-RU" sz="900" i="1" dirty="0">
                <a:solidFill>
                  <a:srgbClr val="00B050"/>
                </a:solidFill>
              </a:rPr>
              <a:t>398035 Липецкая область, </a:t>
            </a:r>
            <a:r>
              <a:rPr lang="ru-RU" sz="900" i="1" dirty="0" smtClean="0">
                <a:solidFill>
                  <a:srgbClr val="00B050"/>
                </a:solidFill>
              </a:rPr>
              <a:t>г</a:t>
            </a:r>
            <a:r>
              <a:rPr lang="ru-RU" sz="900" i="1" dirty="0">
                <a:solidFill>
                  <a:srgbClr val="00B050"/>
                </a:solidFill>
              </a:rPr>
              <a:t>. Липецк, ул. Циолковского, д. </a:t>
            </a:r>
            <a:r>
              <a:rPr lang="ru-RU" sz="900" i="1" dirty="0" smtClean="0">
                <a:solidFill>
                  <a:srgbClr val="00B050"/>
                </a:solidFill>
              </a:rPr>
              <a:t>18</a:t>
            </a:r>
          </a:p>
          <a:p>
            <a:pPr>
              <a:lnSpc>
                <a:spcPts val="800"/>
              </a:lnSpc>
            </a:pPr>
            <a:r>
              <a:rPr lang="ru-RU" sz="900" i="1" dirty="0" smtClean="0">
                <a:solidFill>
                  <a:srgbClr val="00B050"/>
                </a:solidFill>
              </a:rPr>
              <a:t>Телефон:+7(4742)32-94-60  </a:t>
            </a:r>
            <a:endParaRPr lang="en-US" sz="900" i="1" dirty="0" smtClean="0">
              <a:solidFill>
                <a:srgbClr val="00B050"/>
              </a:solidFill>
            </a:endParaRPr>
          </a:p>
          <a:p>
            <a:pPr>
              <a:lnSpc>
                <a:spcPts val="800"/>
              </a:lnSpc>
            </a:pPr>
            <a:endParaRPr lang="ru-RU" sz="900" i="1" dirty="0" smtClean="0">
              <a:solidFill>
                <a:srgbClr val="00B050"/>
              </a:solidFill>
            </a:endParaRPr>
          </a:p>
          <a:p>
            <a:pPr>
              <a:lnSpc>
                <a:spcPts val="800"/>
              </a:lnSpc>
            </a:pPr>
            <a:r>
              <a:rPr lang="ru-RU" sz="900" i="1" dirty="0" smtClean="0">
                <a:solidFill>
                  <a:srgbClr val="00B050"/>
                </a:solidFill>
              </a:rPr>
              <a:t>Е</a:t>
            </a:r>
            <a:r>
              <a:rPr lang="en-US" sz="900" i="1" dirty="0" smtClean="0">
                <a:solidFill>
                  <a:srgbClr val="00B050"/>
                </a:solidFill>
              </a:rPr>
              <a:t>-mail: </a:t>
            </a:r>
            <a:r>
              <a:rPr lang="en-US" sz="900" i="1" dirty="0" smtClean="0">
                <a:solidFill>
                  <a:srgbClr val="70AD47">
                    <a:lumMod val="75000"/>
                  </a:srgbClr>
                </a:solidFill>
                <a:hlinkClick r:id="rId4"/>
              </a:rPr>
              <a:t>admiuu@mail.ru</a:t>
            </a:r>
            <a:endParaRPr lang="ru-RU" sz="900" i="1" dirty="0" smtClean="0">
              <a:solidFill>
                <a:srgbClr val="70AD47">
                  <a:lumMod val="75000"/>
                </a:srgbClr>
              </a:solidFill>
            </a:endParaRPr>
          </a:p>
          <a:p>
            <a:pPr>
              <a:lnSpc>
                <a:spcPts val="800"/>
              </a:lnSpc>
            </a:pPr>
            <a:r>
              <a:rPr lang="ru-RU" sz="900" i="1" dirty="0" smtClean="0">
                <a:solidFill>
                  <a:srgbClr val="00B050"/>
                </a:solidFill>
              </a:rPr>
              <a:t>Сайт</a:t>
            </a:r>
            <a:r>
              <a:rPr lang="en-US" sz="900" i="1" dirty="0" smtClean="0">
                <a:solidFill>
                  <a:srgbClr val="00B050"/>
                </a:solidFill>
              </a:rPr>
              <a:t>: </a:t>
            </a:r>
            <a:r>
              <a:rPr lang="en-US" sz="900" i="1" dirty="0" smtClean="0">
                <a:solidFill>
                  <a:srgbClr val="70AD47">
                    <a:lumMod val="75000"/>
                  </a:srgbClr>
                </a:solidFill>
                <a:hlinkClick r:id="rId5"/>
              </a:rPr>
              <a:t>http</a:t>
            </a:r>
            <a:r>
              <a:rPr lang="en-US" sz="900" i="1" dirty="0">
                <a:solidFill>
                  <a:srgbClr val="70AD47">
                    <a:lumMod val="75000"/>
                  </a:srgbClr>
                </a:solidFill>
                <a:hlinkClick r:id="rId5"/>
              </a:rPr>
              <a:t>://</a:t>
            </a:r>
            <a:r>
              <a:rPr lang="en-US" sz="900" i="1" dirty="0" smtClean="0">
                <a:solidFill>
                  <a:srgbClr val="70AD47">
                    <a:lumMod val="75000"/>
                  </a:srgbClr>
                </a:solidFill>
                <a:hlinkClick r:id="rId5"/>
              </a:rPr>
              <a:t>www.iro48.ru</a:t>
            </a:r>
            <a:endParaRPr lang="ru-RU" sz="900" i="1" dirty="0" smtClean="0">
              <a:solidFill>
                <a:srgbClr val="70AD47">
                  <a:lumMod val="75000"/>
                </a:srgbClr>
              </a:solidFill>
            </a:endParaRPr>
          </a:p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4" name="AutoShape 2" descr="https://cloclo25.cloud.mail.ru/thumb/xw1/%D0%98%D0%BD%D1%84%D0%BE%D0%B7%D0%BE%D0%BD%D0%B0%2018.12%20-%2031.12/20.12.jpg?x-email=ibc.iro48%40mail.ru"/>
          <p:cNvSpPr>
            <a:spLocks noChangeAspect="1" noChangeArrowheads="1"/>
          </p:cNvSpPr>
          <p:nvPr/>
        </p:nvSpPr>
        <p:spPr bwMode="auto">
          <a:xfrm>
            <a:off x="-3032125" y="-135572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cxnSp>
        <p:nvCxnSpPr>
          <p:cNvPr id="17" name="Прямая соединительная линия 16"/>
          <p:cNvCxnSpPr/>
          <p:nvPr/>
        </p:nvCxnSpPr>
        <p:spPr>
          <a:xfrm>
            <a:off x="-174171" y="44227"/>
            <a:ext cx="13211625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" name="Скругленный прямоугольник 104"/>
          <p:cNvSpPr/>
          <p:nvPr/>
        </p:nvSpPr>
        <p:spPr>
          <a:xfrm>
            <a:off x="4889500" y="1074915"/>
            <a:ext cx="7302500" cy="5002725"/>
          </a:xfrm>
          <a:prstGeom prst="roundRect">
            <a:avLst>
              <a:gd name="adj" fmla="val 0"/>
            </a:avLst>
          </a:prstGeom>
          <a:noFill/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2200" i="1" dirty="0">
                <a:solidFill>
                  <a:srgbClr val="003366"/>
                </a:solidFill>
              </a:rPr>
              <a:t>	</a:t>
            </a:r>
            <a:r>
              <a:rPr lang="ru-RU" sz="2800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22 июня 1941 года — одна из самых печальных дат в истории России — День памяти и скорби — день начала Великой Отечественной войны.</a:t>
            </a:r>
          </a:p>
          <a:p>
            <a:pPr algn="just"/>
            <a:r>
              <a:rPr lang="ru-RU" sz="2800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Этот </a:t>
            </a:r>
            <a:r>
              <a:rPr lang="ru-RU" sz="2800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день напоминает нам о всех погибших в боях, замученных в фашистской неволе, умерших в тылу от голода и лишений. Мы скорбим по всем, кто ценой своей жизни выполнил святой долг, защищая в те суровые годы Отечество.</a:t>
            </a:r>
          </a:p>
        </p:txBody>
      </p:sp>
      <p:sp>
        <p:nvSpPr>
          <p:cNvPr id="106" name="Скругленный прямоугольник 105"/>
          <p:cNvSpPr/>
          <p:nvPr/>
        </p:nvSpPr>
        <p:spPr>
          <a:xfrm>
            <a:off x="2704337" y="270194"/>
            <a:ext cx="8988130" cy="530479"/>
          </a:xfrm>
          <a:prstGeom prst="roundRect">
            <a:avLst>
              <a:gd name="adj" fmla="val 4379"/>
            </a:avLst>
          </a:prstGeom>
          <a:noFill/>
          <a:ln w="38100" cmpd="sng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indent="457200" algn="ctr"/>
            <a:r>
              <a:rPr lang="ru-RU" sz="3200" b="1" i="1" dirty="0">
                <a:solidFill>
                  <a:srgbClr val="00B050"/>
                </a:solidFill>
              </a:rPr>
              <a:t>День памяти и скорби — </a:t>
            </a:r>
            <a:endParaRPr lang="ru-RU" sz="3200" b="1" i="1" dirty="0" smtClean="0">
              <a:solidFill>
                <a:srgbClr val="00B050"/>
              </a:solidFill>
            </a:endParaRPr>
          </a:p>
          <a:p>
            <a:pPr lvl="0" indent="457200" algn="ctr"/>
            <a:r>
              <a:rPr lang="ru-RU" sz="3200" b="1" i="1" dirty="0" smtClean="0">
                <a:solidFill>
                  <a:srgbClr val="00B050"/>
                </a:solidFill>
              </a:rPr>
              <a:t>день </a:t>
            </a:r>
            <a:r>
              <a:rPr lang="ru-RU" sz="3200" b="1" i="1" dirty="0">
                <a:solidFill>
                  <a:srgbClr val="00B050"/>
                </a:solidFill>
              </a:rPr>
              <a:t>начала Великой Отечественной войны </a:t>
            </a:r>
          </a:p>
        </p:txBody>
      </p:sp>
      <p:cxnSp>
        <p:nvCxnSpPr>
          <p:cNvPr id="27" name="Прямая соединительная линия 26"/>
          <p:cNvCxnSpPr/>
          <p:nvPr/>
        </p:nvCxnSpPr>
        <p:spPr>
          <a:xfrm>
            <a:off x="4864100" y="1163539"/>
            <a:ext cx="25400" cy="4593964"/>
          </a:xfrm>
          <a:prstGeom prst="line">
            <a:avLst/>
          </a:prstGeom>
          <a:ln w="3175">
            <a:solidFill>
              <a:schemeClr val="accent3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Прямая соединительная линия 107"/>
          <p:cNvCxnSpPr/>
          <p:nvPr/>
        </p:nvCxnSpPr>
        <p:spPr>
          <a:xfrm>
            <a:off x="-440515" y="6120369"/>
            <a:ext cx="13211625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Прямая соединительная линия 108"/>
          <p:cNvCxnSpPr/>
          <p:nvPr/>
        </p:nvCxnSpPr>
        <p:spPr>
          <a:xfrm>
            <a:off x="2704337" y="1023713"/>
            <a:ext cx="13211625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Группа 21"/>
          <p:cNvGrpSpPr/>
          <p:nvPr/>
        </p:nvGrpSpPr>
        <p:grpSpPr>
          <a:xfrm>
            <a:off x="551554" y="34924"/>
            <a:ext cx="1816100" cy="1128615"/>
            <a:chOff x="551554" y="161924"/>
            <a:chExt cx="1816100" cy="1128615"/>
          </a:xfrm>
        </p:grpSpPr>
        <p:sp>
          <p:nvSpPr>
            <p:cNvPr id="7" name="Скругленный прямоугольник 6"/>
            <p:cNvSpPr/>
            <p:nvPr/>
          </p:nvSpPr>
          <p:spPr>
            <a:xfrm>
              <a:off x="551554" y="265895"/>
              <a:ext cx="1816100" cy="1024644"/>
            </a:xfrm>
            <a:prstGeom prst="roundRect">
              <a:avLst/>
            </a:prstGeom>
            <a:solidFill>
              <a:schemeClr val="bg2"/>
            </a:solidFill>
            <a:ln w="6350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Овал 7"/>
            <p:cNvSpPr/>
            <p:nvPr/>
          </p:nvSpPr>
          <p:spPr>
            <a:xfrm>
              <a:off x="755810" y="296620"/>
              <a:ext cx="144000" cy="144000"/>
            </a:xfrm>
            <a:prstGeom prst="ellipse">
              <a:avLst/>
            </a:prstGeom>
            <a:solidFill>
              <a:srgbClr val="00B050">
                <a:alpha val="50000"/>
              </a:srgb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8" name="Овал 37"/>
            <p:cNvSpPr/>
            <p:nvPr/>
          </p:nvSpPr>
          <p:spPr>
            <a:xfrm>
              <a:off x="1403481" y="296620"/>
              <a:ext cx="144000" cy="144000"/>
            </a:xfrm>
            <a:prstGeom prst="ellipse">
              <a:avLst/>
            </a:prstGeom>
            <a:solidFill>
              <a:srgbClr val="00B050">
                <a:alpha val="50000"/>
              </a:srgb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9" name="Овал 38"/>
            <p:cNvSpPr/>
            <p:nvPr/>
          </p:nvSpPr>
          <p:spPr>
            <a:xfrm>
              <a:off x="2064377" y="296620"/>
              <a:ext cx="144000" cy="144000"/>
            </a:xfrm>
            <a:prstGeom prst="ellipse">
              <a:avLst/>
            </a:prstGeom>
            <a:solidFill>
              <a:srgbClr val="00B050">
                <a:alpha val="50000"/>
              </a:srgb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Скругленный прямоугольник 8"/>
            <p:cNvSpPr/>
            <p:nvPr/>
          </p:nvSpPr>
          <p:spPr>
            <a:xfrm>
              <a:off x="766691" y="161925"/>
              <a:ext cx="128587" cy="23527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 w="6350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1" name="Скругленный прямоугольник 40"/>
            <p:cNvSpPr/>
            <p:nvPr/>
          </p:nvSpPr>
          <p:spPr>
            <a:xfrm>
              <a:off x="1414362" y="161925"/>
              <a:ext cx="128587" cy="23527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 w="6350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2" name="Скругленный прямоугольник 41"/>
            <p:cNvSpPr/>
            <p:nvPr/>
          </p:nvSpPr>
          <p:spPr>
            <a:xfrm>
              <a:off x="2075258" y="161924"/>
              <a:ext cx="128587" cy="23527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 w="6350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3" name="Скругленный прямоугольник 42"/>
            <p:cNvSpPr/>
            <p:nvPr/>
          </p:nvSpPr>
          <p:spPr>
            <a:xfrm>
              <a:off x="662414" y="526002"/>
              <a:ext cx="751948" cy="624637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6350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000" b="1" dirty="0" smtClean="0">
                  <a:solidFill>
                    <a:srgbClr val="00B050"/>
                  </a:solidFill>
                  <a:latin typeface="Bookman Old Style" panose="02050604050505020204" pitchFamily="18" charset="0"/>
                </a:rPr>
                <a:t>22</a:t>
              </a:r>
              <a:endParaRPr lang="ru-RU" sz="3000" b="1" dirty="0">
                <a:solidFill>
                  <a:srgbClr val="00B050"/>
                </a:solidFill>
                <a:latin typeface="Bookman Old Style" panose="02050604050505020204" pitchFamily="18" charset="0"/>
              </a:endParaRPr>
            </a:p>
          </p:txBody>
        </p:sp>
        <p:grpSp>
          <p:nvGrpSpPr>
            <p:cNvPr id="11" name="Группа 10"/>
            <p:cNvGrpSpPr/>
            <p:nvPr/>
          </p:nvGrpSpPr>
          <p:grpSpPr>
            <a:xfrm>
              <a:off x="1455640" y="526002"/>
              <a:ext cx="847733" cy="431564"/>
              <a:chOff x="3514459" y="2671474"/>
              <a:chExt cx="847733" cy="431564"/>
            </a:xfrm>
          </p:grpSpPr>
          <p:sp>
            <p:nvSpPr>
              <p:cNvPr id="46" name="Скругленный прямоугольник 45"/>
              <p:cNvSpPr/>
              <p:nvPr/>
            </p:nvSpPr>
            <p:spPr>
              <a:xfrm>
                <a:off x="3756820" y="2671474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47" name="Скругленный прямоугольник 46"/>
              <p:cNvSpPr/>
              <p:nvPr/>
            </p:nvSpPr>
            <p:spPr>
              <a:xfrm>
                <a:off x="3879853" y="2671474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48" name="Скругленный прямоугольник 47"/>
              <p:cNvSpPr/>
              <p:nvPr/>
            </p:nvSpPr>
            <p:spPr>
              <a:xfrm>
                <a:off x="4001561" y="2671474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0" name="Скругленный прямоугольник 69"/>
              <p:cNvSpPr/>
              <p:nvPr/>
            </p:nvSpPr>
            <p:spPr>
              <a:xfrm>
                <a:off x="4124594" y="2671474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1" name="Скругленный прямоугольник 70"/>
              <p:cNvSpPr/>
              <p:nvPr/>
            </p:nvSpPr>
            <p:spPr>
              <a:xfrm>
                <a:off x="4246302" y="2671474"/>
                <a:ext cx="114565" cy="80290"/>
              </a:xfrm>
              <a:prstGeom prst="roundRect">
                <a:avLst/>
              </a:prstGeom>
              <a:solidFill>
                <a:srgbClr val="00B050"/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3" name="Скругленный прямоугольник 72"/>
              <p:cNvSpPr/>
              <p:nvPr/>
            </p:nvSpPr>
            <p:spPr>
              <a:xfrm>
                <a:off x="3514459" y="2760327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4" name="Скругленный прямоугольник 73"/>
              <p:cNvSpPr/>
              <p:nvPr/>
            </p:nvSpPr>
            <p:spPr>
              <a:xfrm>
                <a:off x="3635111" y="2760327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5" name="Скругленный прямоугольник 74"/>
              <p:cNvSpPr/>
              <p:nvPr/>
            </p:nvSpPr>
            <p:spPr>
              <a:xfrm>
                <a:off x="3756819" y="2760327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6" name="Скругленный прямоугольник 75"/>
              <p:cNvSpPr/>
              <p:nvPr/>
            </p:nvSpPr>
            <p:spPr>
              <a:xfrm>
                <a:off x="3879852" y="2760327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7" name="Скругленный прямоугольник 76"/>
              <p:cNvSpPr/>
              <p:nvPr/>
            </p:nvSpPr>
            <p:spPr>
              <a:xfrm>
                <a:off x="4001560" y="2760327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8" name="Скругленный прямоугольник 77"/>
              <p:cNvSpPr/>
              <p:nvPr/>
            </p:nvSpPr>
            <p:spPr>
              <a:xfrm>
                <a:off x="4124593" y="2760327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9" name="Скругленный прямоугольник 78"/>
              <p:cNvSpPr/>
              <p:nvPr/>
            </p:nvSpPr>
            <p:spPr>
              <a:xfrm>
                <a:off x="4246301" y="2760327"/>
                <a:ext cx="114565" cy="80290"/>
              </a:xfrm>
              <a:prstGeom prst="roundRect">
                <a:avLst/>
              </a:prstGeom>
              <a:solidFill>
                <a:srgbClr val="00B050"/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0" name="Скругленный прямоугольник 79"/>
              <p:cNvSpPr/>
              <p:nvPr/>
            </p:nvSpPr>
            <p:spPr>
              <a:xfrm>
                <a:off x="3515785" y="2847760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1" name="Скругленный прямоугольник 80"/>
              <p:cNvSpPr/>
              <p:nvPr/>
            </p:nvSpPr>
            <p:spPr>
              <a:xfrm>
                <a:off x="3636437" y="2847760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2" name="Скругленный прямоугольник 81"/>
              <p:cNvSpPr/>
              <p:nvPr/>
            </p:nvSpPr>
            <p:spPr>
              <a:xfrm>
                <a:off x="3758145" y="2847760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3" name="Скругленный прямоугольник 82"/>
              <p:cNvSpPr/>
              <p:nvPr/>
            </p:nvSpPr>
            <p:spPr>
              <a:xfrm>
                <a:off x="3881178" y="2847760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4" name="Скругленный прямоугольник 83"/>
              <p:cNvSpPr/>
              <p:nvPr/>
            </p:nvSpPr>
            <p:spPr>
              <a:xfrm>
                <a:off x="4002886" y="2847760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5" name="Скругленный прямоугольник 84"/>
              <p:cNvSpPr/>
              <p:nvPr/>
            </p:nvSpPr>
            <p:spPr>
              <a:xfrm>
                <a:off x="4125919" y="2847760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6" name="Скругленный прямоугольник 85"/>
              <p:cNvSpPr/>
              <p:nvPr/>
            </p:nvSpPr>
            <p:spPr>
              <a:xfrm>
                <a:off x="4247627" y="2847760"/>
                <a:ext cx="114565" cy="80290"/>
              </a:xfrm>
              <a:prstGeom prst="roundRect">
                <a:avLst/>
              </a:prstGeom>
              <a:solidFill>
                <a:srgbClr val="00B050"/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7" name="Скругленный прямоугольник 86"/>
              <p:cNvSpPr/>
              <p:nvPr/>
            </p:nvSpPr>
            <p:spPr>
              <a:xfrm>
                <a:off x="3515784" y="2935193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8" name="Скругленный прямоугольник 87"/>
              <p:cNvSpPr/>
              <p:nvPr/>
            </p:nvSpPr>
            <p:spPr>
              <a:xfrm>
                <a:off x="3636436" y="2935193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9" name="Скругленный прямоугольник 88"/>
              <p:cNvSpPr/>
              <p:nvPr/>
            </p:nvSpPr>
            <p:spPr>
              <a:xfrm>
                <a:off x="3758144" y="2935193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0" name="Скругленный прямоугольник 89"/>
              <p:cNvSpPr/>
              <p:nvPr/>
            </p:nvSpPr>
            <p:spPr>
              <a:xfrm>
                <a:off x="3881177" y="2935193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1" name="Скругленный прямоугольник 90"/>
              <p:cNvSpPr/>
              <p:nvPr/>
            </p:nvSpPr>
            <p:spPr>
              <a:xfrm>
                <a:off x="4002885" y="2935193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2" name="Скругленный прямоугольник 91"/>
              <p:cNvSpPr/>
              <p:nvPr/>
            </p:nvSpPr>
            <p:spPr>
              <a:xfrm>
                <a:off x="4125918" y="2935193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3" name="Скругленный прямоугольник 92"/>
              <p:cNvSpPr/>
              <p:nvPr/>
            </p:nvSpPr>
            <p:spPr>
              <a:xfrm>
                <a:off x="4247626" y="2935193"/>
                <a:ext cx="114565" cy="80290"/>
              </a:xfrm>
              <a:prstGeom prst="roundRect">
                <a:avLst/>
              </a:prstGeom>
              <a:solidFill>
                <a:srgbClr val="00B050"/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4" name="Скругленный прямоугольник 93"/>
              <p:cNvSpPr/>
              <p:nvPr/>
            </p:nvSpPr>
            <p:spPr>
              <a:xfrm>
                <a:off x="3515784" y="3022748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5" name="Скругленный прямоугольник 94"/>
              <p:cNvSpPr/>
              <p:nvPr/>
            </p:nvSpPr>
            <p:spPr>
              <a:xfrm>
                <a:off x="3636436" y="3022748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6" name="Скругленный прямоугольник 95"/>
              <p:cNvSpPr/>
              <p:nvPr/>
            </p:nvSpPr>
            <p:spPr>
              <a:xfrm>
                <a:off x="3758144" y="3022748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7" name="Скругленный прямоугольник 96"/>
              <p:cNvSpPr/>
              <p:nvPr/>
            </p:nvSpPr>
            <p:spPr>
              <a:xfrm>
                <a:off x="3881177" y="3022748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8" name="Скругленный прямоугольник 97"/>
              <p:cNvSpPr/>
              <p:nvPr/>
            </p:nvSpPr>
            <p:spPr>
              <a:xfrm>
                <a:off x="4002885" y="3022748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</p:grpSp>
        <p:sp>
          <p:nvSpPr>
            <p:cNvPr id="101" name="Скругленный прямоугольник 100"/>
            <p:cNvSpPr/>
            <p:nvPr/>
          </p:nvSpPr>
          <p:spPr>
            <a:xfrm>
              <a:off x="1403481" y="989712"/>
              <a:ext cx="964172" cy="188689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b="1" i="1" dirty="0" smtClean="0">
                  <a:solidFill>
                    <a:srgbClr val="00B050"/>
                  </a:solidFill>
                  <a:latin typeface="Bookman Old Style" panose="02050604050505020204" pitchFamily="18" charset="0"/>
                </a:rPr>
                <a:t>июня</a:t>
              </a:r>
              <a:endParaRPr lang="ru-RU" b="1" i="1" dirty="0">
                <a:solidFill>
                  <a:srgbClr val="00B050"/>
                </a:solidFill>
                <a:latin typeface="Bookman Old Style" panose="02050604050505020204" pitchFamily="18" charset="0"/>
              </a:endParaRPr>
            </a:p>
          </p:txBody>
        </p:sp>
        <p:cxnSp>
          <p:nvCxnSpPr>
            <p:cNvPr id="104" name="Прямая соединительная линия 103"/>
            <p:cNvCxnSpPr/>
            <p:nvPr/>
          </p:nvCxnSpPr>
          <p:spPr>
            <a:xfrm>
              <a:off x="587375" y="481329"/>
              <a:ext cx="1743455" cy="0"/>
            </a:xfrm>
            <a:prstGeom prst="line">
              <a:avLst/>
            </a:prstGeom>
            <a:ln w="31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6"/>
          <a:srcRect l="11009" r="6422"/>
          <a:stretch/>
        </p:blipFill>
        <p:spPr>
          <a:xfrm>
            <a:off x="148770" y="1440500"/>
            <a:ext cx="4702630" cy="4271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855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14:prism isContent="1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AutoShape 2" descr="https://cloclo25.cloud.mail.ru/thumb/xw1/%D0%98%D0%BD%D1%84%D0%BE%D0%B7%D0%BE%D0%BD%D0%B0%2018.12%20-%2031.12/20.12.jpg?x-email=ibc.iro48%40mail.ru"/>
          <p:cNvSpPr>
            <a:spLocks noChangeAspect="1" noChangeArrowheads="1"/>
          </p:cNvSpPr>
          <p:nvPr/>
        </p:nvSpPr>
        <p:spPr bwMode="auto">
          <a:xfrm>
            <a:off x="-3032125" y="-135572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pic>
        <p:nvPicPr>
          <p:cNvPr id="13" name="Picture 2" descr="T:\!Логотипы ИРО\brandbook-6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6667"/>
          <a:stretch/>
        </p:blipFill>
        <p:spPr bwMode="auto">
          <a:xfrm>
            <a:off x="4739878" y="6147594"/>
            <a:ext cx="2645568" cy="543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462394" y="6163099"/>
            <a:ext cx="3755923" cy="8822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800"/>
              </a:lnSpc>
            </a:pPr>
            <a:r>
              <a:rPr lang="ru-RU" sz="900" i="1" dirty="0">
                <a:solidFill>
                  <a:srgbClr val="00B050"/>
                </a:solidFill>
              </a:rPr>
              <a:t>398035 Липецкая область, </a:t>
            </a:r>
            <a:r>
              <a:rPr lang="ru-RU" sz="900" i="1" dirty="0" smtClean="0">
                <a:solidFill>
                  <a:srgbClr val="00B050"/>
                </a:solidFill>
              </a:rPr>
              <a:t>г</a:t>
            </a:r>
            <a:r>
              <a:rPr lang="ru-RU" sz="900" i="1" dirty="0">
                <a:solidFill>
                  <a:srgbClr val="00B050"/>
                </a:solidFill>
              </a:rPr>
              <a:t>. Липецк, ул. Циолковского, д. </a:t>
            </a:r>
            <a:r>
              <a:rPr lang="ru-RU" sz="900" i="1" dirty="0" smtClean="0">
                <a:solidFill>
                  <a:srgbClr val="00B050"/>
                </a:solidFill>
              </a:rPr>
              <a:t>18</a:t>
            </a:r>
          </a:p>
          <a:p>
            <a:pPr>
              <a:lnSpc>
                <a:spcPts val="800"/>
              </a:lnSpc>
            </a:pPr>
            <a:r>
              <a:rPr lang="ru-RU" sz="900" i="1" dirty="0" smtClean="0">
                <a:solidFill>
                  <a:srgbClr val="00B050"/>
                </a:solidFill>
              </a:rPr>
              <a:t>Телефон:+7(4742)32-94-60  </a:t>
            </a:r>
            <a:endParaRPr lang="en-US" sz="900" i="1" dirty="0" smtClean="0">
              <a:solidFill>
                <a:srgbClr val="00B050"/>
              </a:solidFill>
            </a:endParaRPr>
          </a:p>
          <a:p>
            <a:pPr>
              <a:lnSpc>
                <a:spcPts val="800"/>
              </a:lnSpc>
            </a:pPr>
            <a:endParaRPr lang="ru-RU" sz="900" i="1" dirty="0" smtClean="0">
              <a:solidFill>
                <a:srgbClr val="00B050"/>
              </a:solidFill>
            </a:endParaRPr>
          </a:p>
          <a:p>
            <a:pPr>
              <a:lnSpc>
                <a:spcPts val="800"/>
              </a:lnSpc>
            </a:pPr>
            <a:r>
              <a:rPr lang="ru-RU" sz="900" i="1" dirty="0" smtClean="0">
                <a:solidFill>
                  <a:srgbClr val="00B050"/>
                </a:solidFill>
              </a:rPr>
              <a:t>Е</a:t>
            </a:r>
            <a:r>
              <a:rPr lang="en-US" sz="900" i="1" dirty="0" smtClean="0">
                <a:solidFill>
                  <a:srgbClr val="00B050"/>
                </a:solidFill>
              </a:rPr>
              <a:t>-mail: </a:t>
            </a:r>
            <a:r>
              <a:rPr lang="en-US" sz="900" i="1" dirty="0" smtClean="0">
                <a:solidFill>
                  <a:srgbClr val="70AD47">
                    <a:lumMod val="75000"/>
                  </a:srgbClr>
                </a:solidFill>
                <a:hlinkClick r:id="rId4"/>
              </a:rPr>
              <a:t>admiuu@mail.ru</a:t>
            </a:r>
            <a:endParaRPr lang="ru-RU" sz="900" i="1" dirty="0" smtClean="0">
              <a:solidFill>
                <a:srgbClr val="70AD47">
                  <a:lumMod val="75000"/>
                </a:srgbClr>
              </a:solidFill>
            </a:endParaRPr>
          </a:p>
          <a:p>
            <a:pPr>
              <a:lnSpc>
                <a:spcPts val="800"/>
              </a:lnSpc>
            </a:pPr>
            <a:r>
              <a:rPr lang="ru-RU" sz="900" i="1" dirty="0" smtClean="0">
                <a:solidFill>
                  <a:srgbClr val="00B050"/>
                </a:solidFill>
              </a:rPr>
              <a:t>Сайт</a:t>
            </a:r>
            <a:r>
              <a:rPr lang="en-US" sz="900" i="1" dirty="0" smtClean="0">
                <a:solidFill>
                  <a:srgbClr val="00B050"/>
                </a:solidFill>
              </a:rPr>
              <a:t>: </a:t>
            </a:r>
            <a:r>
              <a:rPr lang="en-US" sz="900" i="1" dirty="0" smtClean="0">
                <a:solidFill>
                  <a:srgbClr val="70AD47">
                    <a:lumMod val="75000"/>
                  </a:srgbClr>
                </a:solidFill>
                <a:hlinkClick r:id="rId5"/>
              </a:rPr>
              <a:t>http</a:t>
            </a:r>
            <a:r>
              <a:rPr lang="en-US" sz="900" i="1" dirty="0">
                <a:solidFill>
                  <a:srgbClr val="70AD47">
                    <a:lumMod val="75000"/>
                  </a:srgbClr>
                </a:solidFill>
                <a:hlinkClick r:id="rId5"/>
              </a:rPr>
              <a:t>://</a:t>
            </a:r>
            <a:r>
              <a:rPr lang="en-US" sz="900" i="1" dirty="0" smtClean="0">
                <a:solidFill>
                  <a:srgbClr val="70AD47">
                    <a:lumMod val="75000"/>
                  </a:srgbClr>
                </a:solidFill>
                <a:hlinkClick r:id="rId5"/>
              </a:rPr>
              <a:t>www.iro48.ru</a:t>
            </a:r>
            <a:endParaRPr lang="ru-RU" sz="900" i="1" dirty="0" smtClean="0">
              <a:solidFill>
                <a:srgbClr val="70AD47">
                  <a:lumMod val="75000"/>
                </a:srgbClr>
              </a:solidFill>
            </a:endParaRPr>
          </a:p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4" name="AutoShape 2" descr="https://cloclo25.cloud.mail.ru/thumb/xw1/%D0%98%D0%BD%D1%84%D0%BE%D0%B7%D0%BE%D0%BD%D0%B0%2018.12%20-%2031.12/20.12.jpg?x-email=ibc.iro48%40mail.ru"/>
          <p:cNvSpPr>
            <a:spLocks noChangeAspect="1" noChangeArrowheads="1"/>
          </p:cNvSpPr>
          <p:nvPr/>
        </p:nvSpPr>
        <p:spPr bwMode="auto">
          <a:xfrm>
            <a:off x="-3032125" y="-135572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cxnSp>
        <p:nvCxnSpPr>
          <p:cNvPr id="17" name="Прямая соединительная линия 16"/>
          <p:cNvCxnSpPr/>
          <p:nvPr/>
        </p:nvCxnSpPr>
        <p:spPr>
          <a:xfrm>
            <a:off x="-174171" y="44227"/>
            <a:ext cx="13211625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" name="Скругленный прямоугольник 104"/>
          <p:cNvSpPr/>
          <p:nvPr/>
        </p:nvSpPr>
        <p:spPr>
          <a:xfrm>
            <a:off x="4889500" y="1074915"/>
            <a:ext cx="7302500" cy="5002725"/>
          </a:xfrm>
          <a:prstGeom prst="roundRect">
            <a:avLst>
              <a:gd name="adj" fmla="val 0"/>
            </a:avLst>
          </a:prstGeom>
          <a:noFill/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2200" i="1" dirty="0">
                <a:solidFill>
                  <a:srgbClr val="003366"/>
                </a:solidFill>
              </a:rPr>
              <a:t>	</a:t>
            </a:r>
            <a:r>
              <a:rPr lang="ru-RU" sz="2800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24 июня 1945 года в 10 часов утра Маршал Советского Союза Георгий Жуков выехал на белом коне из Спасских ворот на Красную площадь </a:t>
            </a:r>
            <a:r>
              <a:rPr lang="ru-RU" sz="2800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Москвы. После </a:t>
            </a:r>
            <a:r>
              <a:rPr lang="ru-RU" sz="2800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приветственной речи Жукова был исполнен гимн Советского Союза, и начался торжественный марш войск</a:t>
            </a:r>
            <a:r>
              <a:rPr lang="ru-RU" sz="2800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endParaRPr lang="ru-RU" sz="2800" dirty="0">
              <a:solidFill>
                <a:srgbClr val="0033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r>
              <a:rPr lang="ru-RU" sz="2800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В </a:t>
            </a:r>
            <a:r>
              <a:rPr lang="ru-RU" sz="2800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параде приняли участие сводные полки от каждого действовавшего в конце войны фронта, а также военные академии, военные училища и части Московского гарнизона. </a:t>
            </a:r>
          </a:p>
        </p:txBody>
      </p:sp>
      <p:sp>
        <p:nvSpPr>
          <p:cNvPr id="106" name="Скругленный прямоугольник 105"/>
          <p:cNvSpPr/>
          <p:nvPr/>
        </p:nvSpPr>
        <p:spPr>
          <a:xfrm>
            <a:off x="2704337" y="270194"/>
            <a:ext cx="8988130" cy="530479"/>
          </a:xfrm>
          <a:prstGeom prst="roundRect">
            <a:avLst>
              <a:gd name="adj" fmla="val 4379"/>
            </a:avLst>
          </a:prstGeom>
          <a:noFill/>
          <a:ln w="38100" cmpd="sng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indent="457200" algn="ctr"/>
            <a:r>
              <a:rPr lang="ru-RU" sz="3200" b="1" i="1" dirty="0" smtClean="0">
                <a:solidFill>
                  <a:srgbClr val="00B050"/>
                </a:solidFill>
              </a:rPr>
              <a:t>В  </a:t>
            </a:r>
            <a:r>
              <a:rPr lang="ru-RU" sz="3200" b="1" i="1" dirty="0">
                <a:solidFill>
                  <a:srgbClr val="00B050"/>
                </a:solidFill>
              </a:rPr>
              <a:t>Москве состоялся Парад Победы  </a:t>
            </a:r>
          </a:p>
        </p:txBody>
      </p:sp>
      <p:cxnSp>
        <p:nvCxnSpPr>
          <p:cNvPr id="27" name="Прямая соединительная линия 26"/>
          <p:cNvCxnSpPr/>
          <p:nvPr/>
        </p:nvCxnSpPr>
        <p:spPr>
          <a:xfrm>
            <a:off x="4864100" y="1163539"/>
            <a:ext cx="25400" cy="4593964"/>
          </a:xfrm>
          <a:prstGeom prst="line">
            <a:avLst/>
          </a:prstGeom>
          <a:ln w="3175">
            <a:solidFill>
              <a:schemeClr val="accent3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Прямая соединительная линия 107"/>
          <p:cNvCxnSpPr/>
          <p:nvPr/>
        </p:nvCxnSpPr>
        <p:spPr>
          <a:xfrm>
            <a:off x="-440515" y="6120369"/>
            <a:ext cx="13211625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Прямая соединительная линия 108"/>
          <p:cNvCxnSpPr/>
          <p:nvPr/>
        </p:nvCxnSpPr>
        <p:spPr>
          <a:xfrm>
            <a:off x="2704337" y="1023713"/>
            <a:ext cx="13211625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Группа 21"/>
          <p:cNvGrpSpPr/>
          <p:nvPr/>
        </p:nvGrpSpPr>
        <p:grpSpPr>
          <a:xfrm>
            <a:off x="551554" y="34924"/>
            <a:ext cx="1816100" cy="1128615"/>
            <a:chOff x="551554" y="161924"/>
            <a:chExt cx="1816100" cy="1128615"/>
          </a:xfrm>
        </p:grpSpPr>
        <p:sp>
          <p:nvSpPr>
            <p:cNvPr id="7" name="Скругленный прямоугольник 6"/>
            <p:cNvSpPr/>
            <p:nvPr/>
          </p:nvSpPr>
          <p:spPr>
            <a:xfrm>
              <a:off x="551554" y="265895"/>
              <a:ext cx="1816100" cy="1024644"/>
            </a:xfrm>
            <a:prstGeom prst="roundRect">
              <a:avLst/>
            </a:prstGeom>
            <a:solidFill>
              <a:schemeClr val="bg2"/>
            </a:solidFill>
            <a:ln w="6350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Овал 7"/>
            <p:cNvSpPr/>
            <p:nvPr/>
          </p:nvSpPr>
          <p:spPr>
            <a:xfrm>
              <a:off x="755810" y="296620"/>
              <a:ext cx="144000" cy="144000"/>
            </a:xfrm>
            <a:prstGeom prst="ellipse">
              <a:avLst/>
            </a:prstGeom>
            <a:solidFill>
              <a:srgbClr val="00B050">
                <a:alpha val="50000"/>
              </a:srgb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8" name="Овал 37"/>
            <p:cNvSpPr/>
            <p:nvPr/>
          </p:nvSpPr>
          <p:spPr>
            <a:xfrm>
              <a:off x="1403481" y="296620"/>
              <a:ext cx="144000" cy="144000"/>
            </a:xfrm>
            <a:prstGeom prst="ellipse">
              <a:avLst/>
            </a:prstGeom>
            <a:solidFill>
              <a:srgbClr val="00B050">
                <a:alpha val="50000"/>
              </a:srgb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9" name="Овал 38"/>
            <p:cNvSpPr/>
            <p:nvPr/>
          </p:nvSpPr>
          <p:spPr>
            <a:xfrm>
              <a:off x="2064377" y="296620"/>
              <a:ext cx="144000" cy="144000"/>
            </a:xfrm>
            <a:prstGeom prst="ellipse">
              <a:avLst/>
            </a:prstGeom>
            <a:solidFill>
              <a:srgbClr val="00B050">
                <a:alpha val="50000"/>
              </a:srgb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Скругленный прямоугольник 8"/>
            <p:cNvSpPr/>
            <p:nvPr/>
          </p:nvSpPr>
          <p:spPr>
            <a:xfrm>
              <a:off x="766691" y="161925"/>
              <a:ext cx="128587" cy="23527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 w="6350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1" name="Скругленный прямоугольник 40"/>
            <p:cNvSpPr/>
            <p:nvPr/>
          </p:nvSpPr>
          <p:spPr>
            <a:xfrm>
              <a:off x="1414362" y="161925"/>
              <a:ext cx="128587" cy="23527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 w="6350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2" name="Скругленный прямоугольник 41"/>
            <p:cNvSpPr/>
            <p:nvPr/>
          </p:nvSpPr>
          <p:spPr>
            <a:xfrm>
              <a:off x="2075258" y="161924"/>
              <a:ext cx="128587" cy="23527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 w="6350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3" name="Скругленный прямоугольник 42"/>
            <p:cNvSpPr/>
            <p:nvPr/>
          </p:nvSpPr>
          <p:spPr>
            <a:xfrm>
              <a:off x="662414" y="526002"/>
              <a:ext cx="751948" cy="624637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6350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000" b="1" dirty="0" smtClean="0">
                  <a:solidFill>
                    <a:srgbClr val="00B050"/>
                  </a:solidFill>
                  <a:latin typeface="Bookman Old Style" panose="02050604050505020204" pitchFamily="18" charset="0"/>
                </a:rPr>
                <a:t>24</a:t>
              </a:r>
              <a:endParaRPr lang="ru-RU" sz="3000" b="1" dirty="0">
                <a:solidFill>
                  <a:srgbClr val="00B050"/>
                </a:solidFill>
                <a:latin typeface="Bookman Old Style" panose="02050604050505020204" pitchFamily="18" charset="0"/>
              </a:endParaRPr>
            </a:p>
          </p:txBody>
        </p:sp>
        <p:grpSp>
          <p:nvGrpSpPr>
            <p:cNvPr id="11" name="Группа 10"/>
            <p:cNvGrpSpPr/>
            <p:nvPr/>
          </p:nvGrpSpPr>
          <p:grpSpPr>
            <a:xfrm>
              <a:off x="1455640" y="526002"/>
              <a:ext cx="847733" cy="431564"/>
              <a:chOff x="3514459" y="2671474"/>
              <a:chExt cx="847733" cy="431564"/>
            </a:xfrm>
          </p:grpSpPr>
          <p:sp>
            <p:nvSpPr>
              <p:cNvPr id="46" name="Скругленный прямоугольник 45"/>
              <p:cNvSpPr/>
              <p:nvPr/>
            </p:nvSpPr>
            <p:spPr>
              <a:xfrm>
                <a:off x="3756820" y="2671474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47" name="Скругленный прямоугольник 46"/>
              <p:cNvSpPr/>
              <p:nvPr/>
            </p:nvSpPr>
            <p:spPr>
              <a:xfrm>
                <a:off x="3879853" y="2671474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48" name="Скругленный прямоугольник 47"/>
              <p:cNvSpPr/>
              <p:nvPr/>
            </p:nvSpPr>
            <p:spPr>
              <a:xfrm>
                <a:off x="4001561" y="2671474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0" name="Скругленный прямоугольник 69"/>
              <p:cNvSpPr/>
              <p:nvPr/>
            </p:nvSpPr>
            <p:spPr>
              <a:xfrm>
                <a:off x="4124594" y="2671474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1" name="Скругленный прямоугольник 70"/>
              <p:cNvSpPr/>
              <p:nvPr/>
            </p:nvSpPr>
            <p:spPr>
              <a:xfrm>
                <a:off x="4246302" y="2671474"/>
                <a:ext cx="114565" cy="80290"/>
              </a:xfrm>
              <a:prstGeom prst="roundRect">
                <a:avLst/>
              </a:prstGeom>
              <a:solidFill>
                <a:srgbClr val="00B050"/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3" name="Скругленный прямоугольник 72"/>
              <p:cNvSpPr/>
              <p:nvPr/>
            </p:nvSpPr>
            <p:spPr>
              <a:xfrm>
                <a:off x="3514459" y="2760327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4" name="Скругленный прямоугольник 73"/>
              <p:cNvSpPr/>
              <p:nvPr/>
            </p:nvSpPr>
            <p:spPr>
              <a:xfrm>
                <a:off x="3635111" y="2760327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5" name="Скругленный прямоугольник 74"/>
              <p:cNvSpPr/>
              <p:nvPr/>
            </p:nvSpPr>
            <p:spPr>
              <a:xfrm>
                <a:off x="3756819" y="2760327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6" name="Скругленный прямоугольник 75"/>
              <p:cNvSpPr/>
              <p:nvPr/>
            </p:nvSpPr>
            <p:spPr>
              <a:xfrm>
                <a:off x="3879852" y="2760327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7" name="Скругленный прямоугольник 76"/>
              <p:cNvSpPr/>
              <p:nvPr/>
            </p:nvSpPr>
            <p:spPr>
              <a:xfrm>
                <a:off x="4001560" y="2760327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8" name="Скругленный прямоугольник 77"/>
              <p:cNvSpPr/>
              <p:nvPr/>
            </p:nvSpPr>
            <p:spPr>
              <a:xfrm>
                <a:off x="4124593" y="2760327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9" name="Скругленный прямоугольник 78"/>
              <p:cNvSpPr/>
              <p:nvPr/>
            </p:nvSpPr>
            <p:spPr>
              <a:xfrm>
                <a:off x="4246301" y="2760327"/>
                <a:ext cx="114565" cy="80290"/>
              </a:xfrm>
              <a:prstGeom prst="roundRect">
                <a:avLst/>
              </a:prstGeom>
              <a:solidFill>
                <a:srgbClr val="00B050"/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0" name="Скругленный прямоугольник 79"/>
              <p:cNvSpPr/>
              <p:nvPr/>
            </p:nvSpPr>
            <p:spPr>
              <a:xfrm>
                <a:off x="3515785" y="2847760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1" name="Скругленный прямоугольник 80"/>
              <p:cNvSpPr/>
              <p:nvPr/>
            </p:nvSpPr>
            <p:spPr>
              <a:xfrm>
                <a:off x="3636437" y="2847760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2" name="Скругленный прямоугольник 81"/>
              <p:cNvSpPr/>
              <p:nvPr/>
            </p:nvSpPr>
            <p:spPr>
              <a:xfrm>
                <a:off x="3758145" y="2847760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3" name="Скругленный прямоугольник 82"/>
              <p:cNvSpPr/>
              <p:nvPr/>
            </p:nvSpPr>
            <p:spPr>
              <a:xfrm>
                <a:off x="3881178" y="2847760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4" name="Скругленный прямоугольник 83"/>
              <p:cNvSpPr/>
              <p:nvPr/>
            </p:nvSpPr>
            <p:spPr>
              <a:xfrm>
                <a:off x="4002886" y="2847760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5" name="Скругленный прямоугольник 84"/>
              <p:cNvSpPr/>
              <p:nvPr/>
            </p:nvSpPr>
            <p:spPr>
              <a:xfrm>
                <a:off x="4125919" y="2847760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6" name="Скругленный прямоугольник 85"/>
              <p:cNvSpPr/>
              <p:nvPr/>
            </p:nvSpPr>
            <p:spPr>
              <a:xfrm>
                <a:off x="4247627" y="2847760"/>
                <a:ext cx="114565" cy="80290"/>
              </a:xfrm>
              <a:prstGeom prst="roundRect">
                <a:avLst/>
              </a:prstGeom>
              <a:solidFill>
                <a:srgbClr val="00B050"/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7" name="Скругленный прямоугольник 86"/>
              <p:cNvSpPr/>
              <p:nvPr/>
            </p:nvSpPr>
            <p:spPr>
              <a:xfrm>
                <a:off x="3515784" y="2935193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8" name="Скругленный прямоугольник 87"/>
              <p:cNvSpPr/>
              <p:nvPr/>
            </p:nvSpPr>
            <p:spPr>
              <a:xfrm>
                <a:off x="3636436" y="2935193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9" name="Скругленный прямоугольник 88"/>
              <p:cNvSpPr/>
              <p:nvPr/>
            </p:nvSpPr>
            <p:spPr>
              <a:xfrm>
                <a:off x="3758144" y="2935193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0" name="Скругленный прямоугольник 89"/>
              <p:cNvSpPr/>
              <p:nvPr/>
            </p:nvSpPr>
            <p:spPr>
              <a:xfrm>
                <a:off x="3881177" y="2935193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1" name="Скругленный прямоугольник 90"/>
              <p:cNvSpPr/>
              <p:nvPr/>
            </p:nvSpPr>
            <p:spPr>
              <a:xfrm>
                <a:off x="4002885" y="2935193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2" name="Скругленный прямоугольник 91"/>
              <p:cNvSpPr/>
              <p:nvPr/>
            </p:nvSpPr>
            <p:spPr>
              <a:xfrm>
                <a:off x="4125918" y="2935193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3" name="Скругленный прямоугольник 92"/>
              <p:cNvSpPr/>
              <p:nvPr/>
            </p:nvSpPr>
            <p:spPr>
              <a:xfrm>
                <a:off x="4247626" y="2935193"/>
                <a:ext cx="114565" cy="80290"/>
              </a:xfrm>
              <a:prstGeom prst="roundRect">
                <a:avLst/>
              </a:prstGeom>
              <a:solidFill>
                <a:srgbClr val="00B050"/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4" name="Скругленный прямоугольник 93"/>
              <p:cNvSpPr/>
              <p:nvPr/>
            </p:nvSpPr>
            <p:spPr>
              <a:xfrm>
                <a:off x="3515784" y="3022748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5" name="Скругленный прямоугольник 94"/>
              <p:cNvSpPr/>
              <p:nvPr/>
            </p:nvSpPr>
            <p:spPr>
              <a:xfrm>
                <a:off x="3636436" y="3022748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6" name="Скругленный прямоугольник 95"/>
              <p:cNvSpPr/>
              <p:nvPr/>
            </p:nvSpPr>
            <p:spPr>
              <a:xfrm>
                <a:off x="3758144" y="3022748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7" name="Скругленный прямоугольник 96"/>
              <p:cNvSpPr/>
              <p:nvPr/>
            </p:nvSpPr>
            <p:spPr>
              <a:xfrm>
                <a:off x="3881177" y="3022748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8" name="Скругленный прямоугольник 97"/>
              <p:cNvSpPr/>
              <p:nvPr/>
            </p:nvSpPr>
            <p:spPr>
              <a:xfrm>
                <a:off x="4002885" y="3022748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</p:grpSp>
        <p:sp>
          <p:nvSpPr>
            <p:cNvPr id="101" name="Скругленный прямоугольник 100"/>
            <p:cNvSpPr/>
            <p:nvPr/>
          </p:nvSpPr>
          <p:spPr>
            <a:xfrm>
              <a:off x="1403481" y="989712"/>
              <a:ext cx="964172" cy="188689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b="1" i="1" dirty="0" smtClean="0">
                  <a:solidFill>
                    <a:srgbClr val="00B050"/>
                  </a:solidFill>
                  <a:latin typeface="Bookman Old Style" panose="02050604050505020204" pitchFamily="18" charset="0"/>
                </a:rPr>
                <a:t>июня</a:t>
              </a:r>
              <a:endParaRPr lang="ru-RU" b="1" i="1" dirty="0">
                <a:solidFill>
                  <a:srgbClr val="00B050"/>
                </a:solidFill>
                <a:latin typeface="Bookman Old Style" panose="02050604050505020204" pitchFamily="18" charset="0"/>
              </a:endParaRPr>
            </a:p>
          </p:txBody>
        </p:sp>
        <p:cxnSp>
          <p:nvCxnSpPr>
            <p:cNvPr id="104" name="Прямая соединительная линия 103"/>
            <p:cNvCxnSpPr/>
            <p:nvPr/>
          </p:nvCxnSpPr>
          <p:spPr>
            <a:xfrm>
              <a:off x="587375" y="481329"/>
              <a:ext cx="1743455" cy="0"/>
            </a:xfrm>
            <a:prstGeom prst="line">
              <a:avLst/>
            </a:prstGeom>
            <a:ln w="31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6"/>
          <a:srcRect l="6016" t="25723" r="54114"/>
          <a:stretch/>
        </p:blipFill>
        <p:spPr>
          <a:xfrm>
            <a:off x="182880" y="1355984"/>
            <a:ext cx="4556998" cy="4443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162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14:prism isContent="1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AutoShape 2" descr="https://cloclo25.cloud.mail.ru/thumb/xw1/%D0%98%D0%BD%D1%84%D0%BE%D0%B7%D0%BE%D0%BD%D0%B0%2018.12%20-%2031.12/20.12.jpg?x-email=ibc.iro48%40mail.ru"/>
          <p:cNvSpPr>
            <a:spLocks noChangeAspect="1" noChangeArrowheads="1"/>
          </p:cNvSpPr>
          <p:nvPr/>
        </p:nvSpPr>
        <p:spPr bwMode="auto">
          <a:xfrm>
            <a:off x="-3032125" y="-135572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pic>
        <p:nvPicPr>
          <p:cNvPr id="13" name="Picture 2" descr="T:\!Логотипы ИРО\brandbook-6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6667"/>
          <a:stretch/>
        </p:blipFill>
        <p:spPr bwMode="auto">
          <a:xfrm>
            <a:off x="4739878" y="6147594"/>
            <a:ext cx="2645568" cy="543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462394" y="6163099"/>
            <a:ext cx="3755923" cy="8822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800"/>
              </a:lnSpc>
            </a:pPr>
            <a:r>
              <a:rPr lang="ru-RU" sz="900" i="1" dirty="0">
                <a:solidFill>
                  <a:srgbClr val="00B050"/>
                </a:solidFill>
              </a:rPr>
              <a:t>398035 Липецкая область, </a:t>
            </a:r>
            <a:r>
              <a:rPr lang="ru-RU" sz="900" i="1" dirty="0" smtClean="0">
                <a:solidFill>
                  <a:srgbClr val="00B050"/>
                </a:solidFill>
              </a:rPr>
              <a:t>г</a:t>
            </a:r>
            <a:r>
              <a:rPr lang="ru-RU" sz="900" i="1" dirty="0">
                <a:solidFill>
                  <a:srgbClr val="00B050"/>
                </a:solidFill>
              </a:rPr>
              <a:t>. Липецк, ул. Циолковского, д. </a:t>
            </a:r>
            <a:r>
              <a:rPr lang="ru-RU" sz="900" i="1" dirty="0" smtClean="0">
                <a:solidFill>
                  <a:srgbClr val="00B050"/>
                </a:solidFill>
              </a:rPr>
              <a:t>18</a:t>
            </a:r>
          </a:p>
          <a:p>
            <a:pPr>
              <a:lnSpc>
                <a:spcPts val="800"/>
              </a:lnSpc>
            </a:pPr>
            <a:r>
              <a:rPr lang="ru-RU" sz="900" i="1" dirty="0" smtClean="0">
                <a:solidFill>
                  <a:srgbClr val="00B050"/>
                </a:solidFill>
              </a:rPr>
              <a:t>Телефон:+7(4742)32-94-60  </a:t>
            </a:r>
            <a:endParaRPr lang="en-US" sz="900" i="1" dirty="0" smtClean="0">
              <a:solidFill>
                <a:srgbClr val="00B050"/>
              </a:solidFill>
            </a:endParaRPr>
          </a:p>
          <a:p>
            <a:pPr>
              <a:lnSpc>
                <a:spcPts val="800"/>
              </a:lnSpc>
            </a:pPr>
            <a:endParaRPr lang="ru-RU" sz="900" i="1" dirty="0" smtClean="0">
              <a:solidFill>
                <a:srgbClr val="00B050"/>
              </a:solidFill>
            </a:endParaRPr>
          </a:p>
          <a:p>
            <a:pPr>
              <a:lnSpc>
                <a:spcPts val="800"/>
              </a:lnSpc>
            </a:pPr>
            <a:r>
              <a:rPr lang="ru-RU" sz="900" i="1" dirty="0" smtClean="0">
                <a:solidFill>
                  <a:srgbClr val="00B050"/>
                </a:solidFill>
              </a:rPr>
              <a:t>Е</a:t>
            </a:r>
            <a:r>
              <a:rPr lang="en-US" sz="900" i="1" dirty="0" smtClean="0">
                <a:solidFill>
                  <a:srgbClr val="00B050"/>
                </a:solidFill>
              </a:rPr>
              <a:t>-mail: </a:t>
            </a:r>
            <a:r>
              <a:rPr lang="en-US" sz="900" i="1" dirty="0" smtClean="0">
                <a:solidFill>
                  <a:srgbClr val="70AD47">
                    <a:lumMod val="75000"/>
                  </a:srgbClr>
                </a:solidFill>
                <a:hlinkClick r:id="rId4"/>
              </a:rPr>
              <a:t>admiuu@mail.ru</a:t>
            </a:r>
            <a:endParaRPr lang="ru-RU" sz="900" i="1" dirty="0" smtClean="0">
              <a:solidFill>
                <a:srgbClr val="70AD47">
                  <a:lumMod val="75000"/>
                </a:srgbClr>
              </a:solidFill>
            </a:endParaRPr>
          </a:p>
          <a:p>
            <a:pPr>
              <a:lnSpc>
                <a:spcPts val="800"/>
              </a:lnSpc>
            </a:pPr>
            <a:r>
              <a:rPr lang="ru-RU" sz="900" i="1" dirty="0" smtClean="0">
                <a:solidFill>
                  <a:srgbClr val="00B050"/>
                </a:solidFill>
              </a:rPr>
              <a:t>Сайт</a:t>
            </a:r>
            <a:r>
              <a:rPr lang="en-US" sz="900" i="1" dirty="0" smtClean="0">
                <a:solidFill>
                  <a:srgbClr val="00B050"/>
                </a:solidFill>
              </a:rPr>
              <a:t>: </a:t>
            </a:r>
            <a:r>
              <a:rPr lang="en-US" sz="900" i="1" dirty="0" smtClean="0">
                <a:solidFill>
                  <a:srgbClr val="70AD47">
                    <a:lumMod val="75000"/>
                  </a:srgbClr>
                </a:solidFill>
                <a:hlinkClick r:id="rId5"/>
              </a:rPr>
              <a:t>http</a:t>
            </a:r>
            <a:r>
              <a:rPr lang="en-US" sz="900" i="1" dirty="0">
                <a:solidFill>
                  <a:srgbClr val="70AD47">
                    <a:lumMod val="75000"/>
                  </a:srgbClr>
                </a:solidFill>
                <a:hlinkClick r:id="rId5"/>
              </a:rPr>
              <a:t>://</a:t>
            </a:r>
            <a:r>
              <a:rPr lang="en-US" sz="900" i="1" dirty="0" smtClean="0">
                <a:solidFill>
                  <a:srgbClr val="70AD47">
                    <a:lumMod val="75000"/>
                  </a:srgbClr>
                </a:solidFill>
                <a:hlinkClick r:id="rId5"/>
              </a:rPr>
              <a:t>www.iro48.ru</a:t>
            </a:r>
            <a:endParaRPr lang="ru-RU" sz="900" i="1" dirty="0" smtClean="0">
              <a:solidFill>
                <a:srgbClr val="70AD47">
                  <a:lumMod val="75000"/>
                </a:srgbClr>
              </a:solidFill>
            </a:endParaRPr>
          </a:p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4" name="AutoShape 2" descr="https://cloclo25.cloud.mail.ru/thumb/xw1/%D0%98%D0%BD%D1%84%D0%BE%D0%B7%D0%BE%D0%BD%D0%B0%2018.12%20-%2031.12/20.12.jpg?x-email=ibc.iro48%40mail.ru"/>
          <p:cNvSpPr>
            <a:spLocks noChangeAspect="1" noChangeArrowheads="1"/>
          </p:cNvSpPr>
          <p:nvPr/>
        </p:nvSpPr>
        <p:spPr bwMode="auto">
          <a:xfrm>
            <a:off x="-3032125" y="-135572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cxnSp>
        <p:nvCxnSpPr>
          <p:cNvPr id="17" name="Прямая соединительная линия 16"/>
          <p:cNvCxnSpPr/>
          <p:nvPr/>
        </p:nvCxnSpPr>
        <p:spPr>
          <a:xfrm>
            <a:off x="-174171" y="44227"/>
            <a:ext cx="13211625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" name="Скругленный прямоугольник 104"/>
          <p:cNvSpPr/>
          <p:nvPr/>
        </p:nvSpPr>
        <p:spPr>
          <a:xfrm>
            <a:off x="5103223" y="1074915"/>
            <a:ext cx="6775510" cy="5045454"/>
          </a:xfrm>
          <a:prstGeom prst="roundRect">
            <a:avLst>
              <a:gd name="adj" fmla="val 0"/>
            </a:avLst>
          </a:prstGeom>
          <a:noFill/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2200" i="1" dirty="0">
                <a:solidFill>
                  <a:srgbClr val="003366"/>
                </a:solidFill>
              </a:rPr>
              <a:t>	</a:t>
            </a:r>
            <a:r>
              <a:rPr lang="ru-RU" sz="2800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День молодёжи России официально отмечается 27 </a:t>
            </a:r>
            <a:r>
              <a:rPr lang="ru-RU" sz="2800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июня.</a:t>
            </a:r>
          </a:p>
          <a:p>
            <a:pPr algn="just"/>
            <a:r>
              <a:rPr lang="ru-RU" sz="2800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Свою </a:t>
            </a:r>
            <a:r>
              <a:rPr lang="ru-RU" sz="2800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историю праздник ведёт со времён существования СССР. До 1993 года он назывался «Днём советской молодёжи» и отмечался в последнее воскресенье </a:t>
            </a:r>
            <a:r>
              <a:rPr lang="ru-RU" sz="2800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июня. </a:t>
            </a:r>
            <a:r>
              <a:rPr lang="ru-RU" sz="2800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После распада СССР первый Президент России перенес празднование Дня молодёжи на 27 июня</a:t>
            </a:r>
            <a:r>
              <a:rPr lang="ru-RU" sz="2800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ru-RU" sz="2800" dirty="0">
              <a:solidFill>
                <a:srgbClr val="0033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6" name="Скругленный прямоугольник 105"/>
          <p:cNvSpPr/>
          <p:nvPr/>
        </p:nvSpPr>
        <p:spPr>
          <a:xfrm>
            <a:off x="2087101" y="297418"/>
            <a:ext cx="10118159" cy="616123"/>
          </a:xfrm>
          <a:prstGeom prst="roundRect">
            <a:avLst>
              <a:gd name="adj" fmla="val 4379"/>
            </a:avLst>
          </a:prstGeom>
          <a:noFill/>
          <a:ln w="38100" cmpd="sng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indent="457200" algn="ctr"/>
            <a:r>
              <a:rPr lang="ru-RU" sz="3200" b="1" i="1" dirty="0">
                <a:solidFill>
                  <a:srgbClr val="00B050"/>
                </a:solidFill>
              </a:rPr>
              <a:t>День молодежи России</a:t>
            </a:r>
          </a:p>
        </p:txBody>
      </p:sp>
      <p:cxnSp>
        <p:nvCxnSpPr>
          <p:cNvPr id="27" name="Прямая соединительная линия 26"/>
          <p:cNvCxnSpPr/>
          <p:nvPr/>
        </p:nvCxnSpPr>
        <p:spPr>
          <a:xfrm>
            <a:off x="4864100" y="1163539"/>
            <a:ext cx="25400" cy="4593964"/>
          </a:xfrm>
          <a:prstGeom prst="line">
            <a:avLst/>
          </a:prstGeom>
          <a:ln w="3175">
            <a:solidFill>
              <a:schemeClr val="accent3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Прямая соединительная линия 107"/>
          <p:cNvCxnSpPr/>
          <p:nvPr/>
        </p:nvCxnSpPr>
        <p:spPr>
          <a:xfrm>
            <a:off x="-440515" y="6120369"/>
            <a:ext cx="13211625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Прямая соединительная линия 108"/>
          <p:cNvCxnSpPr/>
          <p:nvPr/>
        </p:nvCxnSpPr>
        <p:spPr>
          <a:xfrm>
            <a:off x="2704337" y="1023713"/>
            <a:ext cx="13211625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Группа 21"/>
          <p:cNvGrpSpPr/>
          <p:nvPr/>
        </p:nvGrpSpPr>
        <p:grpSpPr>
          <a:xfrm>
            <a:off x="551554" y="34924"/>
            <a:ext cx="1816100" cy="1128615"/>
            <a:chOff x="551554" y="161924"/>
            <a:chExt cx="1816100" cy="1128615"/>
          </a:xfrm>
        </p:grpSpPr>
        <p:sp>
          <p:nvSpPr>
            <p:cNvPr id="7" name="Скругленный прямоугольник 6"/>
            <p:cNvSpPr/>
            <p:nvPr/>
          </p:nvSpPr>
          <p:spPr>
            <a:xfrm>
              <a:off x="551554" y="265895"/>
              <a:ext cx="1816100" cy="1024644"/>
            </a:xfrm>
            <a:prstGeom prst="roundRect">
              <a:avLst/>
            </a:prstGeom>
            <a:solidFill>
              <a:schemeClr val="bg2"/>
            </a:solidFill>
            <a:ln w="6350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Овал 7"/>
            <p:cNvSpPr/>
            <p:nvPr/>
          </p:nvSpPr>
          <p:spPr>
            <a:xfrm>
              <a:off x="755810" y="296620"/>
              <a:ext cx="144000" cy="144000"/>
            </a:xfrm>
            <a:prstGeom prst="ellipse">
              <a:avLst/>
            </a:prstGeom>
            <a:solidFill>
              <a:srgbClr val="00B050">
                <a:alpha val="50000"/>
              </a:srgb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8" name="Овал 37"/>
            <p:cNvSpPr/>
            <p:nvPr/>
          </p:nvSpPr>
          <p:spPr>
            <a:xfrm>
              <a:off x="1403481" y="296620"/>
              <a:ext cx="144000" cy="144000"/>
            </a:xfrm>
            <a:prstGeom prst="ellipse">
              <a:avLst/>
            </a:prstGeom>
            <a:solidFill>
              <a:srgbClr val="00B050">
                <a:alpha val="50000"/>
              </a:srgb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9" name="Овал 38"/>
            <p:cNvSpPr/>
            <p:nvPr/>
          </p:nvSpPr>
          <p:spPr>
            <a:xfrm>
              <a:off x="2064377" y="296620"/>
              <a:ext cx="144000" cy="144000"/>
            </a:xfrm>
            <a:prstGeom prst="ellipse">
              <a:avLst/>
            </a:prstGeom>
            <a:solidFill>
              <a:srgbClr val="00B050">
                <a:alpha val="50000"/>
              </a:srgb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Скругленный прямоугольник 8"/>
            <p:cNvSpPr/>
            <p:nvPr/>
          </p:nvSpPr>
          <p:spPr>
            <a:xfrm>
              <a:off x="766691" y="161925"/>
              <a:ext cx="128587" cy="23527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 w="6350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1" name="Скругленный прямоугольник 40"/>
            <p:cNvSpPr/>
            <p:nvPr/>
          </p:nvSpPr>
          <p:spPr>
            <a:xfrm>
              <a:off x="1414362" y="161925"/>
              <a:ext cx="128587" cy="23527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 w="6350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2" name="Скругленный прямоугольник 41"/>
            <p:cNvSpPr/>
            <p:nvPr/>
          </p:nvSpPr>
          <p:spPr>
            <a:xfrm>
              <a:off x="2075258" y="161924"/>
              <a:ext cx="128587" cy="23527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 w="6350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3" name="Скругленный прямоугольник 42"/>
            <p:cNvSpPr/>
            <p:nvPr/>
          </p:nvSpPr>
          <p:spPr>
            <a:xfrm>
              <a:off x="662414" y="526002"/>
              <a:ext cx="751948" cy="624637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6350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000" b="1" dirty="0" smtClean="0">
                  <a:solidFill>
                    <a:srgbClr val="00B050"/>
                  </a:solidFill>
                  <a:latin typeface="Bookman Old Style" panose="02050604050505020204" pitchFamily="18" charset="0"/>
                </a:rPr>
                <a:t>27</a:t>
              </a:r>
              <a:endParaRPr lang="ru-RU" sz="3000" b="1" dirty="0">
                <a:solidFill>
                  <a:srgbClr val="00B050"/>
                </a:solidFill>
                <a:latin typeface="Bookman Old Style" panose="02050604050505020204" pitchFamily="18" charset="0"/>
              </a:endParaRPr>
            </a:p>
          </p:txBody>
        </p:sp>
        <p:grpSp>
          <p:nvGrpSpPr>
            <p:cNvPr id="11" name="Группа 10"/>
            <p:cNvGrpSpPr/>
            <p:nvPr/>
          </p:nvGrpSpPr>
          <p:grpSpPr>
            <a:xfrm>
              <a:off x="1455640" y="526002"/>
              <a:ext cx="847733" cy="431564"/>
              <a:chOff x="3514459" y="2671474"/>
              <a:chExt cx="847733" cy="431564"/>
            </a:xfrm>
          </p:grpSpPr>
          <p:sp>
            <p:nvSpPr>
              <p:cNvPr id="46" name="Скругленный прямоугольник 45"/>
              <p:cNvSpPr/>
              <p:nvPr/>
            </p:nvSpPr>
            <p:spPr>
              <a:xfrm>
                <a:off x="3756820" y="2671474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47" name="Скругленный прямоугольник 46"/>
              <p:cNvSpPr/>
              <p:nvPr/>
            </p:nvSpPr>
            <p:spPr>
              <a:xfrm>
                <a:off x="3879853" y="2671474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48" name="Скругленный прямоугольник 47"/>
              <p:cNvSpPr/>
              <p:nvPr/>
            </p:nvSpPr>
            <p:spPr>
              <a:xfrm>
                <a:off x="4001561" y="2671474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0" name="Скругленный прямоугольник 69"/>
              <p:cNvSpPr/>
              <p:nvPr/>
            </p:nvSpPr>
            <p:spPr>
              <a:xfrm>
                <a:off x="4124594" y="2671474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1" name="Скругленный прямоугольник 70"/>
              <p:cNvSpPr/>
              <p:nvPr/>
            </p:nvSpPr>
            <p:spPr>
              <a:xfrm>
                <a:off x="4246302" y="2671474"/>
                <a:ext cx="114565" cy="80290"/>
              </a:xfrm>
              <a:prstGeom prst="roundRect">
                <a:avLst/>
              </a:prstGeom>
              <a:solidFill>
                <a:srgbClr val="00B050"/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3" name="Скругленный прямоугольник 72"/>
              <p:cNvSpPr/>
              <p:nvPr/>
            </p:nvSpPr>
            <p:spPr>
              <a:xfrm>
                <a:off x="3514459" y="2760327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4" name="Скругленный прямоугольник 73"/>
              <p:cNvSpPr/>
              <p:nvPr/>
            </p:nvSpPr>
            <p:spPr>
              <a:xfrm>
                <a:off x="3635111" y="2760327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5" name="Скругленный прямоугольник 74"/>
              <p:cNvSpPr/>
              <p:nvPr/>
            </p:nvSpPr>
            <p:spPr>
              <a:xfrm>
                <a:off x="3756819" y="2760327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6" name="Скругленный прямоугольник 75"/>
              <p:cNvSpPr/>
              <p:nvPr/>
            </p:nvSpPr>
            <p:spPr>
              <a:xfrm>
                <a:off x="3879852" y="2760327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7" name="Скругленный прямоугольник 76"/>
              <p:cNvSpPr/>
              <p:nvPr/>
            </p:nvSpPr>
            <p:spPr>
              <a:xfrm>
                <a:off x="4001560" y="2760327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8" name="Скругленный прямоугольник 77"/>
              <p:cNvSpPr/>
              <p:nvPr/>
            </p:nvSpPr>
            <p:spPr>
              <a:xfrm>
                <a:off x="4124593" y="2760327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9" name="Скругленный прямоугольник 78"/>
              <p:cNvSpPr/>
              <p:nvPr/>
            </p:nvSpPr>
            <p:spPr>
              <a:xfrm>
                <a:off x="4246301" y="2760327"/>
                <a:ext cx="114565" cy="80290"/>
              </a:xfrm>
              <a:prstGeom prst="roundRect">
                <a:avLst/>
              </a:prstGeom>
              <a:solidFill>
                <a:srgbClr val="00B050"/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0" name="Скругленный прямоугольник 79"/>
              <p:cNvSpPr/>
              <p:nvPr/>
            </p:nvSpPr>
            <p:spPr>
              <a:xfrm>
                <a:off x="3515785" y="2847760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1" name="Скругленный прямоугольник 80"/>
              <p:cNvSpPr/>
              <p:nvPr/>
            </p:nvSpPr>
            <p:spPr>
              <a:xfrm>
                <a:off x="3636437" y="2847760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2" name="Скругленный прямоугольник 81"/>
              <p:cNvSpPr/>
              <p:nvPr/>
            </p:nvSpPr>
            <p:spPr>
              <a:xfrm>
                <a:off x="3758145" y="2847760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3" name="Скругленный прямоугольник 82"/>
              <p:cNvSpPr/>
              <p:nvPr/>
            </p:nvSpPr>
            <p:spPr>
              <a:xfrm>
                <a:off x="3881178" y="2847760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4" name="Скругленный прямоугольник 83"/>
              <p:cNvSpPr/>
              <p:nvPr/>
            </p:nvSpPr>
            <p:spPr>
              <a:xfrm>
                <a:off x="4002886" y="2847760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5" name="Скругленный прямоугольник 84"/>
              <p:cNvSpPr/>
              <p:nvPr/>
            </p:nvSpPr>
            <p:spPr>
              <a:xfrm>
                <a:off x="4125919" y="2847760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6" name="Скругленный прямоугольник 85"/>
              <p:cNvSpPr/>
              <p:nvPr/>
            </p:nvSpPr>
            <p:spPr>
              <a:xfrm>
                <a:off x="4247627" y="2847760"/>
                <a:ext cx="114565" cy="80290"/>
              </a:xfrm>
              <a:prstGeom prst="roundRect">
                <a:avLst/>
              </a:prstGeom>
              <a:solidFill>
                <a:srgbClr val="00B050"/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7" name="Скругленный прямоугольник 86"/>
              <p:cNvSpPr/>
              <p:nvPr/>
            </p:nvSpPr>
            <p:spPr>
              <a:xfrm>
                <a:off x="3515784" y="2935193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8" name="Скругленный прямоугольник 87"/>
              <p:cNvSpPr/>
              <p:nvPr/>
            </p:nvSpPr>
            <p:spPr>
              <a:xfrm>
                <a:off x="3636436" y="2935193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9" name="Скругленный прямоугольник 88"/>
              <p:cNvSpPr/>
              <p:nvPr/>
            </p:nvSpPr>
            <p:spPr>
              <a:xfrm>
                <a:off x="3758144" y="2935193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0" name="Скругленный прямоугольник 89"/>
              <p:cNvSpPr/>
              <p:nvPr/>
            </p:nvSpPr>
            <p:spPr>
              <a:xfrm>
                <a:off x="3881177" y="2935193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1" name="Скругленный прямоугольник 90"/>
              <p:cNvSpPr/>
              <p:nvPr/>
            </p:nvSpPr>
            <p:spPr>
              <a:xfrm>
                <a:off x="4002885" y="2935193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2" name="Скругленный прямоугольник 91"/>
              <p:cNvSpPr/>
              <p:nvPr/>
            </p:nvSpPr>
            <p:spPr>
              <a:xfrm>
                <a:off x="4125918" y="2935193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3" name="Скругленный прямоугольник 92"/>
              <p:cNvSpPr/>
              <p:nvPr/>
            </p:nvSpPr>
            <p:spPr>
              <a:xfrm>
                <a:off x="4247626" y="2935193"/>
                <a:ext cx="114565" cy="80290"/>
              </a:xfrm>
              <a:prstGeom prst="roundRect">
                <a:avLst/>
              </a:prstGeom>
              <a:solidFill>
                <a:srgbClr val="00B050"/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4" name="Скругленный прямоугольник 93"/>
              <p:cNvSpPr/>
              <p:nvPr/>
            </p:nvSpPr>
            <p:spPr>
              <a:xfrm>
                <a:off x="3515784" y="3022748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5" name="Скругленный прямоугольник 94"/>
              <p:cNvSpPr/>
              <p:nvPr/>
            </p:nvSpPr>
            <p:spPr>
              <a:xfrm>
                <a:off x="3636436" y="3022748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6" name="Скругленный прямоугольник 95"/>
              <p:cNvSpPr/>
              <p:nvPr/>
            </p:nvSpPr>
            <p:spPr>
              <a:xfrm>
                <a:off x="3758144" y="3022748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7" name="Скругленный прямоугольник 96"/>
              <p:cNvSpPr/>
              <p:nvPr/>
            </p:nvSpPr>
            <p:spPr>
              <a:xfrm>
                <a:off x="3881177" y="3022748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8" name="Скругленный прямоугольник 97"/>
              <p:cNvSpPr/>
              <p:nvPr/>
            </p:nvSpPr>
            <p:spPr>
              <a:xfrm>
                <a:off x="4002885" y="3022748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</p:grpSp>
        <p:sp>
          <p:nvSpPr>
            <p:cNvPr id="101" name="Скругленный прямоугольник 100"/>
            <p:cNvSpPr/>
            <p:nvPr/>
          </p:nvSpPr>
          <p:spPr>
            <a:xfrm>
              <a:off x="1403481" y="975072"/>
              <a:ext cx="899892" cy="175568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/>
              <a:r>
                <a:rPr lang="ru-RU" b="1" i="1" dirty="0">
                  <a:solidFill>
                    <a:srgbClr val="00B050"/>
                  </a:solidFill>
                  <a:latin typeface="Bookman Old Style" panose="02050604050505020204" pitchFamily="18" charset="0"/>
                </a:rPr>
                <a:t>июня</a:t>
              </a:r>
            </a:p>
          </p:txBody>
        </p:sp>
        <p:cxnSp>
          <p:nvCxnSpPr>
            <p:cNvPr id="104" name="Прямая соединительная линия 103"/>
            <p:cNvCxnSpPr/>
            <p:nvPr/>
          </p:nvCxnSpPr>
          <p:spPr>
            <a:xfrm>
              <a:off x="587375" y="481329"/>
              <a:ext cx="1743455" cy="0"/>
            </a:xfrm>
            <a:prstGeom prst="line">
              <a:avLst/>
            </a:prstGeom>
            <a:ln w="31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6"/>
          <a:srcRect l="1999" t="4018" r="1429" b="7752"/>
          <a:stretch/>
        </p:blipFill>
        <p:spPr>
          <a:xfrm>
            <a:off x="63693" y="2054400"/>
            <a:ext cx="4693545" cy="3216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346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14:prism isContent="1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AutoShape 2" descr="https://cloclo25.cloud.mail.ru/thumb/xw1/%D0%98%D0%BD%D1%84%D0%BE%D0%B7%D0%BE%D0%BD%D0%B0%2018.12%20-%2031.12/20.12.jpg?x-email=ibc.iro48%40mail.ru"/>
          <p:cNvSpPr>
            <a:spLocks noChangeAspect="1" noChangeArrowheads="1"/>
          </p:cNvSpPr>
          <p:nvPr/>
        </p:nvSpPr>
        <p:spPr bwMode="auto">
          <a:xfrm>
            <a:off x="-3032125" y="-135572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pic>
        <p:nvPicPr>
          <p:cNvPr id="13" name="Picture 2" descr="T:\!Логотипы ИРО\brandbook-6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6667"/>
          <a:stretch/>
        </p:blipFill>
        <p:spPr bwMode="auto">
          <a:xfrm>
            <a:off x="4739878" y="6147594"/>
            <a:ext cx="2645568" cy="543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462394" y="6163099"/>
            <a:ext cx="3755923" cy="8822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800"/>
              </a:lnSpc>
            </a:pPr>
            <a:r>
              <a:rPr lang="ru-RU" sz="900" i="1" dirty="0">
                <a:solidFill>
                  <a:srgbClr val="00B050"/>
                </a:solidFill>
              </a:rPr>
              <a:t>398035 Липецкая область, </a:t>
            </a:r>
            <a:r>
              <a:rPr lang="ru-RU" sz="900" i="1" dirty="0" smtClean="0">
                <a:solidFill>
                  <a:srgbClr val="00B050"/>
                </a:solidFill>
              </a:rPr>
              <a:t>г</a:t>
            </a:r>
            <a:r>
              <a:rPr lang="ru-RU" sz="900" i="1" dirty="0">
                <a:solidFill>
                  <a:srgbClr val="00B050"/>
                </a:solidFill>
              </a:rPr>
              <a:t>. Липецк, ул. Циолковского, д. </a:t>
            </a:r>
            <a:r>
              <a:rPr lang="ru-RU" sz="900" i="1" dirty="0" smtClean="0">
                <a:solidFill>
                  <a:srgbClr val="00B050"/>
                </a:solidFill>
              </a:rPr>
              <a:t>18</a:t>
            </a:r>
          </a:p>
          <a:p>
            <a:pPr>
              <a:lnSpc>
                <a:spcPts val="800"/>
              </a:lnSpc>
            </a:pPr>
            <a:r>
              <a:rPr lang="ru-RU" sz="900" i="1" dirty="0" smtClean="0">
                <a:solidFill>
                  <a:srgbClr val="00B050"/>
                </a:solidFill>
              </a:rPr>
              <a:t>Телефон:+7(4742)32-94-60  </a:t>
            </a:r>
            <a:endParaRPr lang="en-US" sz="900" i="1" dirty="0" smtClean="0">
              <a:solidFill>
                <a:srgbClr val="00B050"/>
              </a:solidFill>
            </a:endParaRPr>
          </a:p>
          <a:p>
            <a:pPr>
              <a:lnSpc>
                <a:spcPts val="800"/>
              </a:lnSpc>
            </a:pPr>
            <a:endParaRPr lang="ru-RU" sz="900" i="1" dirty="0" smtClean="0">
              <a:solidFill>
                <a:srgbClr val="00B050"/>
              </a:solidFill>
            </a:endParaRPr>
          </a:p>
          <a:p>
            <a:pPr>
              <a:lnSpc>
                <a:spcPts val="800"/>
              </a:lnSpc>
            </a:pPr>
            <a:r>
              <a:rPr lang="ru-RU" sz="900" i="1" dirty="0" smtClean="0">
                <a:solidFill>
                  <a:srgbClr val="00B050"/>
                </a:solidFill>
              </a:rPr>
              <a:t>Е</a:t>
            </a:r>
            <a:r>
              <a:rPr lang="en-US" sz="900" i="1" dirty="0" smtClean="0">
                <a:solidFill>
                  <a:srgbClr val="00B050"/>
                </a:solidFill>
              </a:rPr>
              <a:t>-mail: </a:t>
            </a:r>
            <a:r>
              <a:rPr lang="en-US" sz="900" i="1" dirty="0" smtClean="0">
                <a:solidFill>
                  <a:srgbClr val="70AD47">
                    <a:lumMod val="75000"/>
                  </a:srgbClr>
                </a:solidFill>
                <a:hlinkClick r:id="rId4"/>
              </a:rPr>
              <a:t>admiuu@mail.ru</a:t>
            </a:r>
            <a:endParaRPr lang="ru-RU" sz="900" i="1" dirty="0" smtClean="0">
              <a:solidFill>
                <a:srgbClr val="70AD47">
                  <a:lumMod val="75000"/>
                </a:srgbClr>
              </a:solidFill>
            </a:endParaRPr>
          </a:p>
          <a:p>
            <a:pPr>
              <a:lnSpc>
                <a:spcPts val="800"/>
              </a:lnSpc>
            </a:pPr>
            <a:r>
              <a:rPr lang="ru-RU" sz="900" i="1" dirty="0" smtClean="0">
                <a:solidFill>
                  <a:srgbClr val="00B050"/>
                </a:solidFill>
              </a:rPr>
              <a:t>Сайт</a:t>
            </a:r>
            <a:r>
              <a:rPr lang="en-US" sz="900" i="1" dirty="0" smtClean="0">
                <a:solidFill>
                  <a:srgbClr val="00B050"/>
                </a:solidFill>
              </a:rPr>
              <a:t>: </a:t>
            </a:r>
            <a:r>
              <a:rPr lang="en-US" sz="900" i="1" dirty="0" smtClean="0">
                <a:solidFill>
                  <a:srgbClr val="70AD47">
                    <a:lumMod val="75000"/>
                  </a:srgbClr>
                </a:solidFill>
                <a:hlinkClick r:id="rId5"/>
              </a:rPr>
              <a:t>http</a:t>
            </a:r>
            <a:r>
              <a:rPr lang="en-US" sz="900" i="1" dirty="0">
                <a:solidFill>
                  <a:srgbClr val="70AD47">
                    <a:lumMod val="75000"/>
                  </a:srgbClr>
                </a:solidFill>
                <a:hlinkClick r:id="rId5"/>
              </a:rPr>
              <a:t>://</a:t>
            </a:r>
            <a:r>
              <a:rPr lang="en-US" sz="900" i="1" dirty="0" smtClean="0">
                <a:solidFill>
                  <a:srgbClr val="70AD47">
                    <a:lumMod val="75000"/>
                  </a:srgbClr>
                </a:solidFill>
                <a:hlinkClick r:id="rId5"/>
              </a:rPr>
              <a:t>www.iro48.ru</a:t>
            </a:r>
            <a:endParaRPr lang="ru-RU" sz="900" i="1" dirty="0" smtClean="0">
              <a:solidFill>
                <a:srgbClr val="70AD47">
                  <a:lumMod val="75000"/>
                </a:srgbClr>
              </a:solidFill>
            </a:endParaRPr>
          </a:p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4" name="AutoShape 2" descr="https://cloclo25.cloud.mail.ru/thumb/xw1/%D0%98%D0%BD%D1%84%D0%BE%D0%B7%D0%BE%D0%BD%D0%B0%2018.12%20-%2031.12/20.12.jpg?x-email=ibc.iro48%40mail.ru"/>
          <p:cNvSpPr>
            <a:spLocks noChangeAspect="1" noChangeArrowheads="1"/>
          </p:cNvSpPr>
          <p:nvPr/>
        </p:nvSpPr>
        <p:spPr bwMode="auto">
          <a:xfrm>
            <a:off x="-3032125" y="-135572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cxnSp>
        <p:nvCxnSpPr>
          <p:cNvPr id="17" name="Прямая соединительная линия 16"/>
          <p:cNvCxnSpPr/>
          <p:nvPr/>
        </p:nvCxnSpPr>
        <p:spPr>
          <a:xfrm>
            <a:off x="-174171" y="44227"/>
            <a:ext cx="13211625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" name="Скругленный прямоугольник 104"/>
          <p:cNvSpPr/>
          <p:nvPr/>
        </p:nvSpPr>
        <p:spPr>
          <a:xfrm>
            <a:off x="4889500" y="1074915"/>
            <a:ext cx="7302500" cy="5002725"/>
          </a:xfrm>
          <a:prstGeom prst="roundRect">
            <a:avLst>
              <a:gd name="adj" fmla="val 0"/>
            </a:avLst>
          </a:prstGeom>
          <a:noFill/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2200" i="1" dirty="0">
                <a:solidFill>
                  <a:srgbClr val="003366"/>
                </a:solidFill>
              </a:rPr>
              <a:t>	</a:t>
            </a:r>
            <a:r>
              <a:rPr lang="ru-RU" sz="2800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Международный день защиты детей — один из самых старых международных праздников. Решение о его проведении было принято в 1925 году на Всемирной конференции, посвященной вопросам благополучия детей, в </a:t>
            </a:r>
            <a:r>
              <a:rPr lang="ru-RU" sz="2800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Женеве. </a:t>
            </a:r>
          </a:p>
          <a:p>
            <a:pPr algn="just"/>
            <a:r>
              <a:rPr lang="ru-RU" sz="2800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ru-RU" sz="2800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Это </a:t>
            </a:r>
            <a:r>
              <a:rPr lang="ru-RU" sz="2800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 только веселый праздник для </a:t>
            </a:r>
            <a:r>
              <a:rPr lang="ru-RU" sz="2800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детей</a:t>
            </a:r>
            <a:r>
              <a:rPr lang="ru-RU" sz="2800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2800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 </a:t>
            </a:r>
            <a:r>
              <a:rPr lang="ru-RU" sz="2800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напоминание обществу о необходимости защищать права </a:t>
            </a:r>
            <a:r>
              <a:rPr lang="ru-RU" sz="2800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ребенка. </a:t>
            </a:r>
            <a:endParaRPr lang="ru-RU" sz="2800" dirty="0">
              <a:solidFill>
                <a:srgbClr val="0033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6" name="Скругленный прямоугольник 105"/>
          <p:cNvSpPr/>
          <p:nvPr/>
        </p:nvSpPr>
        <p:spPr>
          <a:xfrm>
            <a:off x="2704337" y="270194"/>
            <a:ext cx="8988130" cy="530479"/>
          </a:xfrm>
          <a:prstGeom prst="roundRect">
            <a:avLst>
              <a:gd name="adj" fmla="val 4379"/>
            </a:avLst>
          </a:prstGeom>
          <a:noFill/>
          <a:ln w="38100" cmpd="sng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indent="457200" algn="ctr"/>
            <a:r>
              <a:rPr lang="ru-RU" sz="3200" b="1" i="1" dirty="0">
                <a:solidFill>
                  <a:srgbClr val="00B050"/>
                </a:solidFill>
              </a:rPr>
              <a:t>Международный день защиты детей</a:t>
            </a:r>
          </a:p>
        </p:txBody>
      </p:sp>
      <p:cxnSp>
        <p:nvCxnSpPr>
          <p:cNvPr id="27" name="Прямая соединительная линия 26"/>
          <p:cNvCxnSpPr/>
          <p:nvPr/>
        </p:nvCxnSpPr>
        <p:spPr>
          <a:xfrm>
            <a:off x="4864100" y="1163539"/>
            <a:ext cx="25400" cy="4593964"/>
          </a:xfrm>
          <a:prstGeom prst="line">
            <a:avLst/>
          </a:prstGeom>
          <a:ln w="3175">
            <a:solidFill>
              <a:schemeClr val="accent3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Прямая соединительная линия 107"/>
          <p:cNvCxnSpPr/>
          <p:nvPr/>
        </p:nvCxnSpPr>
        <p:spPr>
          <a:xfrm>
            <a:off x="-440515" y="6120369"/>
            <a:ext cx="13211625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Прямая соединительная линия 108"/>
          <p:cNvCxnSpPr/>
          <p:nvPr/>
        </p:nvCxnSpPr>
        <p:spPr>
          <a:xfrm>
            <a:off x="2704337" y="1023713"/>
            <a:ext cx="13211625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Группа 21"/>
          <p:cNvGrpSpPr/>
          <p:nvPr/>
        </p:nvGrpSpPr>
        <p:grpSpPr>
          <a:xfrm>
            <a:off x="551554" y="34924"/>
            <a:ext cx="1816100" cy="1128615"/>
            <a:chOff x="551554" y="161924"/>
            <a:chExt cx="1816100" cy="1128615"/>
          </a:xfrm>
        </p:grpSpPr>
        <p:sp>
          <p:nvSpPr>
            <p:cNvPr id="7" name="Скругленный прямоугольник 6"/>
            <p:cNvSpPr/>
            <p:nvPr/>
          </p:nvSpPr>
          <p:spPr>
            <a:xfrm>
              <a:off x="551554" y="265895"/>
              <a:ext cx="1816100" cy="1024644"/>
            </a:xfrm>
            <a:prstGeom prst="roundRect">
              <a:avLst/>
            </a:prstGeom>
            <a:solidFill>
              <a:schemeClr val="bg2"/>
            </a:solidFill>
            <a:ln w="6350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Овал 7"/>
            <p:cNvSpPr/>
            <p:nvPr/>
          </p:nvSpPr>
          <p:spPr>
            <a:xfrm>
              <a:off x="755810" y="296620"/>
              <a:ext cx="144000" cy="144000"/>
            </a:xfrm>
            <a:prstGeom prst="ellipse">
              <a:avLst/>
            </a:prstGeom>
            <a:solidFill>
              <a:srgbClr val="00B050">
                <a:alpha val="50000"/>
              </a:srgb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8" name="Овал 37"/>
            <p:cNvSpPr/>
            <p:nvPr/>
          </p:nvSpPr>
          <p:spPr>
            <a:xfrm>
              <a:off x="1403481" y="296620"/>
              <a:ext cx="144000" cy="144000"/>
            </a:xfrm>
            <a:prstGeom prst="ellipse">
              <a:avLst/>
            </a:prstGeom>
            <a:solidFill>
              <a:srgbClr val="00B050">
                <a:alpha val="50000"/>
              </a:srgb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9" name="Овал 38"/>
            <p:cNvSpPr/>
            <p:nvPr/>
          </p:nvSpPr>
          <p:spPr>
            <a:xfrm>
              <a:off x="2064377" y="296620"/>
              <a:ext cx="144000" cy="144000"/>
            </a:xfrm>
            <a:prstGeom prst="ellipse">
              <a:avLst/>
            </a:prstGeom>
            <a:solidFill>
              <a:srgbClr val="00B050">
                <a:alpha val="50000"/>
              </a:srgb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Скругленный прямоугольник 8"/>
            <p:cNvSpPr/>
            <p:nvPr/>
          </p:nvSpPr>
          <p:spPr>
            <a:xfrm>
              <a:off x="766691" y="161925"/>
              <a:ext cx="128587" cy="23527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 w="6350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1" name="Скругленный прямоугольник 40"/>
            <p:cNvSpPr/>
            <p:nvPr/>
          </p:nvSpPr>
          <p:spPr>
            <a:xfrm>
              <a:off x="1414362" y="161925"/>
              <a:ext cx="128587" cy="23527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 w="6350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2" name="Скругленный прямоугольник 41"/>
            <p:cNvSpPr/>
            <p:nvPr/>
          </p:nvSpPr>
          <p:spPr>
            <a:xfrm>
              <a:off x="2075258" y="161924"/>
              <a:ext cx="128587" cy="23527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 w="6350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3" name="Скругленный прямоугольник 42"/>
            <p:cNvSpPr/>
            <p:nvPr/>
          </p:nvSpPr>
          <p:spPr>
            <a:xfrm>
              <a:off x="662414" y="526002"/>
              <a:ext cx="751948" cy="624637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6350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000" b="1" dirty="0" smtClean="0">
                  <a:solidFill>
                    <a:srgbClr val="00B050"/>
                  </a:solidFill>
                  <a:latin typeface="Bookman Old Style" panose="02050604050505020204" pitchFamily="18" charset="0"/>
                </a:rPr>
                <a:t>1</a:t>
              </a:r>
              <a:endParaRPr lang="ru-RU" sz="3000" b="1" dirty="0">
                <a:solidFill>
                  <a:srgbClr val="00B050"/>
                </a:solidFill>
                <a:latin typeface="Bookman Old Style" panose="02050604050505020204" pitchFamily="18" charset="0"/>
              </a:endParaRPr>
            </a:p>
          </p:txBody>
        </p:sp>
        <p:grpSp>
          <p:nvGrpSpPr>
            <p:cNvPr id="11" name="Группа 10"/>
            <p:cNvGrpSpPr/>
            <p:nvPr/>
          </p:nvGrpSpPr>
          <p:grpSpPr>
            <a:xfrm>
              <a:off x="1455640" y="526002"/>
              <a:ext cx="847733" cy="431564"/>
              <a:chOff x="3514459" y="2671474"/>
              <a:chExt cx="847733" cy="431564"/>
            </a:xfrm>
          </p:grpSpPr>
          <p:sp>
            <p:nvSpPr>
              <p:cNvPr id="46" name="Скругленный прямоугольник 45"/>
              <p:cNvSpPr/>
              <p:nvPr/>
            </p:nvSpPr>
            <p:spPr>
              <a:xfrm>
                <a:off x="3756820" y="2671474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47" name="Скругленный прямоугольник 46"/>
              <p:cNvSpPr/>
              <p:nvPr/>
            </p:nvSpPr>
            <p:spPr>
              <a:xfrm>
                <a:off x="3879853" y="2671474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48" name="Скругленный прямоугольник 47"/>
              <p:cNvSpPr/>
              <p:nvPr/>
            </p:nvSpPr>
            <p:spPr>
              <a:xfrm>
                <a:off x="4001561" y="2671474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0" name="Скругленный прямоугольник 69"/>
              <p:cNvSpPr/>
              <p:nvPr/>
            </p:nvSpPr>
            <p:spPr>
              <a:xfrm>
                <a:off x="4124594" y="2671474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1" name="Скругленный прямоугольник 70"/>
              <p:cNvSpPr/>
              <p:nvPr/>
            </p:nvSpPr>
            <p:spPr>
              <a:xfrm>
                <a:off x="4246302" y="2671474"/>
                <a:ext cx="114565" cy="80290"/>
              </a:xfrm>
              <a:prstGeom prst="roundRect">
                <a:avLst/>
              </a:prstGeom>
              <a:solidFill>
                <a:srgbClr val="00B050"/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3" name="Скругленный прямоугольник 72"/>
              <p:cNvSpPr/>
              <p:nvPr/>
            </p:nvSpPr>
            <p:spPr>
              <a:xfrm>
                <a:off x="3514459" y="2760327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4" name="Скругленный прямоугольник 73"/>
              <p:cNvSpPr/>
              <p:nvPr/>
            </p:nvSpPr>
            <p:spPr>
              <a:xfrm>
                <a:off x="3635111" y="2760327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5" name="Скругленный прямоугольник 74"/>
              <p:cNvSpPr/>
              <p:nvPr/>
            </p:nvSpPr>
            <p:spPr>
              <a:xfrm>
                <a:off x="3756819" y="2760327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6" name="Скругленный прямоугольник 75"/>
              <p:cNvSpPr/>
              <p:nvPr/>
            </p:nvSpPr>
            <p:spPr>
              <a:xfrm>
                <a:off x="3879852" y="2760327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7" name="Скругленный прямоугольник 76"/>
              <p:cNvSpPr/>
              <p:nvPr/>
            </p:nvSpPr>
            <p:spPr>
              <a:xfrm>
                <a:off x="4001560" y="2760327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8" name="Скругленный прямоугольник 77"/>
              <p:cNvSpPr/>
              <p:nvPr/>
            </p:nvSpPr>
            <p:spPr>
              <a:xfrm>
                <a:off x="4124593" y="2760327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9" name="Скругленный прямоугольник 78"/>
              <p:cNvSpPr/>
              <p:nvPr/>
            </p:nvSpPr>
            <p:spPr>
              <a:xfrm>
                <a:off x="4246301" y="2760327"/>
                <a:ext cx="114565" cy="80290"/>
              </a:xfrm>
              <a:prstGeom prst="roundRect">
                <a:avLst/>
              </a:prstGeom>
              <a:solidFill>
                <a:srgbClr val="00B050"/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0" name="Скругленный прямоугольник 79"/>
              <p:cNvSpPr/>
              <p:nvPr/>
            </p:nvSpPr>
            <p:spPr>
              <a:xfrm>
                <a:off x="3515785" y="2847760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1" name="Скругленный прямоугольник 80"/>
              <p:cNvSpPr/>
              <p:nvPr/>
            </p:nvSpPr>
            <p:spPr>
              <a:xfrm>
                <a:off x="3636437" y="2847760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2" name="Скругленный прямоугольник 81"/>
              <p:cNvSpPr/>
              <p:nvPr/>
            </p:nvSpPr>
            <p:spPr>
              <a:xfrm>
                <a:off x="3758145" y="2847760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3" name="Скругленный прямоугольник 82"/>
              <p:cNvSpPr/>
              <p:nvPr/>
            </p:nvSpPr>
            <p:spPr>
              <a:xfrm>
                <a:off x="3881178" y="2847760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4" name="Скругленный прямоугольник 83"/>
              <p:cNvSpPr/>
              <p:nvPr/>
            </p:nvSpPr>
            <p:spPr>
              <a:xfrm>
                <a:off x="4002886" y="2847760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5" name="Скругленный прямоугольник 84"/>
              <p:cNvSpPr/>
              <p:nvPr/>
            </p:nvSpPr>
            <p:spPr>
              <a:xfrm>
                <a:off x="4125919" y="2847760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6" name="Скругленный прямоугольник 85"/>
              <p:cNvSpPr/>
              <p:nvPr/>
            </p:nvSpPr>
            <p:spPr>
              <a:xfrm>
                <a:off x="4247627" y="2847760"/>
                <a:ext cx="114565" cy="80290"/>
              </a:xfrm>
              <a:prstGeom prst="roundRect">
                <a:avLst/>
              </a:prstGeom>
              <a:solidFill>
                <a:srgbClr val="00B050"/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7" name="Скругленный прямоугольник 86"/>
              <p:cNvSpPr/>
              <p:nvPr/>
            </p:nvSpPr>
            <p:spPr>
              <a:xfrm>
                <a:off x="3515784" y="2935193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8" name="Скругленный прямоугольник 87"/>
              <p:cNvSpPr/>
              <p:nvPr/>
            </p:nvSpPr>
            <p:spPr>
              <a:xfrm>
                <a:off x="3636436" y="2935193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9" name="Скругленный прямоугольник 88"/>
              <p:cNvSpPr/>
              <p:nvPr/>
            </p:nvSpPr>
            <p:spPr>
              <a:xfrm>
                <a:off x="3758144" y="2935193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0" name="Скругленный прямоугольник 89"/>
              <p:cNvSpPr/>
              <p:nvPr/>
            </p:nvSpPr>
            <p:spPr>
              <a:xfrm>
                <a:off x="3881177" y="2935193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1" name="Скругленный прямоугольник 90"/>
              <p:cNvSpPr/>
              <p:nvPr/>
            </p:nvSpPr>
            <p:spPr>
              <a:xfrm>
                <a:off x="4002885" y="2935193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2" name="Скругленный прямоугольник 91"/>
              <p:cNvSpPr/>
              <p:nvPr/>
            </p:nvSpPr>
            <p:spPr>
              <a:xfrm>
                <a:off x="4125918" y="2935193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3" name="Скругленный прямоугольник 92"/>
              <p:cNvSpPr/>
              <p:nvPr/>
            </p:nvSpPr>
            <p:spPr>
              <a:xfrm>
                <a:off x="4247626" y="2935193"/>
                <a:ext cx="114565" cy="80290"/>
              </a:xfrm>
              <a:prstGeom prst="roundRect">
                <a:avLst/>
              </a:prstGeom>
              <a:solidFill>
                <a:srgbClr val="00B050"/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4" name="Скругленный прямоугольник 93"/>
              <p:cNvSpPr/>
              <p:nvPr/>
            </p:nvSpPr>
            <p:spPr>
              <a:xfrm>
                <a:off x="3515784" y="3022748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5" name="Скругленный прямоугольник 94"/>
              <p:cNvSpPr/>
              <p:nvPr/>
            </p:nvSpPr>
            <p:spPr>
              <a:xfrm>
                <a:off x="3636436" y="3022748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6" name="Скругленный прямоугольник 95"/>
              <p:cNvSpPr/>
              <p:nvPr/>
            </p:nvSpPr>
            <p:spPr>
              <a:xfrm>
                <a:off x="3758144" y="3022748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7" name="Скругленный прямоугольник 96"/>
              <p:cNvSpPr/>
              <p:nvPr/>
            </p:nvSpPr>
            <p:spPr>
              <a:xfrm>
                <a:off x="3881177" y="3022748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8" name="Скругленный прямоугольник 97"/>
              <p:cNvSpPr/>
              <p:nvPr/>
            </p:nvSpPr>
            <p:spPr>
              <a:xfrm>
                <a:off x="4002885" y="3022748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</p:grpSp>
        <p:sp>
          <p:nvSpPr>
            <p:cNvPr id="101" name="Скругленный прямоугольник 100"/>
            <p:cNvSpPr/>
            <p:nvPr/>
          </p:nvSpPr>
          <p:spPr>
            <a:xfrm>
              <a:off x="1403481" y="989712"/>
              <a:ext cx="964172" cy="188689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b="1" i="1" dirty="0" smtClean="0">
                  <a:solidFill>
                    <a:srgbClr val="00B050"/>
                  </a:solidFill>
                  <a:latin typeface="Bookman Old Style" panose="02050604050505020204" pitchFamily="18" charset="0"/>
                </a:rPr>
                <a:t>июня</a:t>
              </a:r>
              <a:endParaRPr lang="ru-RU" b="1" i="1" dirty="0">
                <a:solidFill>
                  <a:srgbClr val="00B050"/>
                </a:solidFill>
                <a:latin typeface="Bookman Old Style" panose="02050604050505020204" pitchFamily="18" charset="0"/>
              </a:endParaRPr>
            </a:p>
          </p:txBody>
        </p:sp>
        <p:cxnSp>
          <p:nvCxnSpPr>
            <p:cNvPr id="104" name="Прямая соединительная линия 103"/>
            <p:cNvCxnSpPr/>
            <p:nvPr/>
          </p:nvCxnSpPr>
          <p:spPr>
            <a:xfrm>
              <a:off x="587375" y="481329"/>
              <a:ext cx="1743455" cy="0"/>
            </a:xfrm>
            <a:prstGeom prst="line">
              <a:avLst/>
            </a:prstGeom>
            <a:ln w="31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6"/>
          <a:srcRect l="21609" r="23774"/>
          <a:stretch/>
        </p:blipFill>
        <p:spPr>
          <a:xfrm>
            <a:off x="462394" y="1542689"/>
            <a:ext cx="3953693" cy="4067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537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14:prism isContent="1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AutoShape 2" descr="https://cloclo25.cloud.mail.ru/thumb/xw1/%D0%98%D0%BD%D1%84%D0%BE%D0%B7%D0%BE%D0%BD%D0%B0%2018.12%20-%2031.12/20.12.jpg?x-email=ibc.iro48%40mail.ru"/>
          <p:cNvSpPr>
            <a:spLocks noChangeAspect="1" noChangeArrowheads="1"/>
          </p:cNvSpPr>
          <p:nvPr/>
        </p:nvSpPr>
        <p:spPr bwMode="auto">
          <a:xfrm>
            <a:off x="-3032125" y="-135572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pic>
        <p:nvPicPr>
          <p:cNvPr id="13" name="Picture 2" descr="T:\!Логотипы ИРО\brandbook-6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6667"/>
          <a:stretch/>
        </p:blipFill>
        <p:spPr bwMode="auto">
          <a:xfrm>
            <a:off x="4739878" y="6147594"/>
            <a:ext cx="2645568" cy="543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462394" y="6163099"/>
            <a:ext cx="3755923" cy="8822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800"/>
              </a:lnSpc>
            </a:pPr>
            <a:r>
              <a:rPr lang="ru-RU" sz="900" i="1" dirty="0">
                <a:solidFill>
                  <a:srgbClr val="00B050"/>
                </a:solidFill>
              </a:rPr>
              <a:t>398035 Липецкая область, </a:t>
            </a:r>
            <a:r>
              <a:rPr lang="ru-RU" sz="900" i="1" dirty="0" smtClean="0">
                <a:solidFill>
                  <a:srgbClr val="00B050"/>
                </a:solidFill>
              </a:rPr>
              <a:t>г</a:t>
            </a:r>
            <a:r>
              <a:rPr lang="ru-RU" sz="900" i="1" dirty="0">
                <a:solidFill>
                  <a:srgbClr val="00B050"/>
                </a:solidFill>
              </a:rPr>
              <a:t>. Липецк, ул. Циолковского, д. </a:t>
            </a:r>
            <a:r>
              <a:rPr lang="ru-RU" sz="900" i="1" dirty="0" smtClean="0">
                <a:solidFill>
                  <a:srgbClr val="00B050"/>
                </a:solidFill>
              </a:rPr>
              <a:t>18</a:t>
            </a:r>
          </a:p>
          <a:p>
            <a:pPr>
              <a:lnSpc>
                <a:spcPts val="800"/>
              </a:lnSpc>
            </a:pPr>
            <a:r>
              <a:rPr lang="ru-RU" sz="900" i="1" dirty="0" smtClean="0">
                <a:solidFill>
                  <a:srgbClr val="00B050"/>
                </a:solidFill>
              </a:rPr>
              <a:t>Телефон:+7(4742)32-94-60  </a:t>
            </a:r>
            <a:endParaRPr lang="en-US" sz="900" i="1" dirty="0" smtClean="0">
              <a:solidFill>
                <a:srgbClr val="00B050"/>
              </a:solidFill>
            </a:endParaRPr>
          </a:p>
          <a:p>
            <a:pPr>
              <a:lnSpc>
                <a:spcPts val="800"/>
              </a:lnSpc>
            </a:pPr>
            <a:endParaRPr lang="ru-RU" sz="900" i="1" dirty="0" smtClean="0">
              <a:solidFill>
                <a:srgbClr val="00B050"/>
              </a:solidFill>
            </a:endParaRPr>
          </a:p>
          <a:p>
            <a:pPr>
              <a:lnSpc>
                <a:spcPts val="800"/>
              </a:lnSpc>
            </a:pPr>
            <a:r>
              <a:rPr lang="ru-RU" sz="900" i="1" dirty="0" smtClean="0">
                <a:solidFill>
                  <a:srgbClr val="00B050"/>
                </a:solidFill>
              </a:rPr>
              <a:t>Е</a:t>
            </a:r>
            <a:r>
              <a:rPr lang="en-US" sz="900" i="1" dirty="0" smtClean="0">
                <a:solidFill>
                  <a:srgbClr val="00B050"/>
                </a:solidFill>
              </a:rPr>
              <a:t>-mail: </a:t>
            </a:r>
            <a:r>
              <a:rPr lang="en-US" sz="900" i="1" dirty="0" smtClean="0">
                <a:solidFill>
                  <a:srgbClr val="70AD47">
                    <a:lumMod val="75000"/>
                  </a:srgbClr>
                </a:solidFill>
                <a:hlinkClick r:id="rId4"/>
              </a:rPr>
              <a:t>admiuu@mail.ru</a:t>
            </a:r>
            <a:endParaRPr lang="ru-RU" sz="900" i="1" dirty="0" smtClean="0">
              <a:solidFill>
                <a:srgbClr val="70AD47">
                  <a:lumMod val="75000"/>
                </a:srgbClr>
              </a:solidFill>
            </a:endParaRPr>
          </a:p>
          <a:p>
            <a:pPr>
              <a:lnSpc>
                <a:spcPts val="800"/>
              </a:lnSpc>
            </a:pPr>
            <a:r>
              <a:rPr lang="ru-RU" sz="900" i="1" dirty="0" smtClean="0">
                <a:solidFill>
                  <a:srgbClr val="00B050"/>
                </a:solidFill>
              </a:rPr>
              <a:t>Сайт</a:t>
            </a:r>
            <a:r>
              <a:rPr lang="en-US" sz="900" i="1" dirty="0" smtClean="0">
                <a:solidFill>
                  <a:srgbClr val="00B050"/>
                </a:solidFill>
              </a:rPr>
              <a:t>: </a:t>
            </a:r>
            <a:r>
              <a:rPr lang="en-US" sz="900" i="1" dirty="0" smtClean="0">
                <a:solidFill>
                  <a:srgbClr val="70AD47">
                    <a:lumMod val="75000"/>
                  </a:srgbClr>
                </a:solidFill>
                <a:hlinkClick r:id="rId5"/>
              </a:rPr>
              <a:t>http</a:t>
            </a:r>
            <a:r>
              <a:rPr lang="en-US" sz="900" i="1" dirty="0">
                <a:solidFill>
                  <a:srgbClr val="70AD47">
                    <a:lumMod val="75000"/>
                  </a:srgbClr>
                </a:solidFill>
                <a:hlinkClick r:id="rId5"/>
              </a:rPr>
              <a:t>://</a:t>
            </a:r>
            <a:r>
              <a:rPr lang="en-US" sz="900" i="1" dirty="0" smtClean="0">
                <a:solidFill>
                  <a:srgbClr val="70AD47">
                    <a:lumMod val="75000"/>
                  </a:srgbClr>
                </a:solidFill>
                <a:hlinkClick r:id="rId5"/>
              </a:rPr>
              <a:t>www.iro48.ru</a:t>
            </a:r>
            <a:endParaRPr lang="ru-RU" sz="900" i="1" dirty="0" smtClean="0">
              <a:solidFill>
                <a:srgbClr val="70AD47">
                  <a:lumMod val="75000"/>
                </a:srgbClr>
              </a:solidFill>
            </a:endParaRPr>
          </a:p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4" name="AutoShape 2" descr="https://cloclo25.cloud.mail.ru/thumb/xw1/%D0%98%D0%BD%D1%84%D0%BE%D0%B7%D0%BE%D0%BD%D0%B0%2018.12%20-%2031.12/20.12.jpg?x-email=ibc.iro48%40mail.ru"/>
          <p:cNvSpPr>
            <a:spLocks noChangeAspect="1" noChangeArrowheads="1"/>
          </p:cNvSpPr>
          <p:nvPr/>
        </p:nvSpPr>
        <p:spPr bwMode="auto">
          <a:xfrm>
            <a:off x="-3032125" y="-135572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cxnSp>
        <p:nvCxnSpPr>
          <p:cNvPr id="17" name="Прямая соединительная линия 16"/>
          <p:cNvCxnSpPr/>
          <p:nvPr/>
        </p:nvCxnSpPr>
        <p:spPr>
          <a:xfrm>
            <a:off x="-174171" y="44227"/>
            <a:ext cx="13211625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" name="Скругленный прямоугольник 104"/>
          <p:cNvSpPr/>
          <p:nvPr/>
        </p:nvSpPr>
        <p:spPr>
          <a:xfrm>
            <a:off x="4889500" y="1074915"/>
            <a:ext cx="7302500" cy="5002725"/>
          </a:xfrm>
          <a:prstGeom prst="roundRect">
            <a:avLst>
              <a:gd name="adj" fmla="val 0"/>
            </a:avLst>
          </a:prstGeom>
          <a:noFill/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2800" i="1" dirty="0" smtClean="0">
                <a:solidFill>
                  <a:srgbClr val="003366"/>
                </a:solidFill>
              </a:rPr>
              <a:t>  Труды </a:t>
            </a:r>
            <a:r>
              <a:rPr lang="ru-RU" sz="2800" i="1" dirty="0">
                <a:solidFill>
                  <a:srgbClr val="003366"/>
                </a:solidFill>
              </a:rPr>
              <a:t>К. А. Москаленко легли в основу знаменитого «липецкого опыта», опыта передовых учителей-новаторов. В 1959 году в журнале «Народное образование» была обнародована статья Москаленко «Как должен строиться урок», вызвавшая широкий отклик в </a:t>
            </a:r>
            <a:r>
              <a:rPr lang="ru-RU" sz="2800" i="1" dirty="0" smtClean="0">
                <a:solidFill>
                  <a:srgbClr val="003366"/>
                </a:solidFill>
              </a:rPr>
              <a:t>СССР. Его </a:t>
            </a:r>
            <a:r>
              <a:rPr lang="ru-RU" sz="2800" i="1" dirty="0">
                <a:solidFill>
                  <a:srgbClr val="003366"/>
                </a:solidFill>
              </a:rPr>
              <a:t>идеи были подхвачены десятками учителей и школ в Липецке и области, стали широко известны педагогической </a:t>
            </a:r>
            <a:r>
              <a:rPr lang="ru-RU" sz="2800" i="1" dirty="0" smtClean="0">
                <a:solidFill>
                  <a:srgbClr val="003366"/>
                </a:solidFill>
              </a:rPr>
              <a:t>общественности СССР.</a:t>
            </a:r>
            <a:r>
              <a:rPr lang="ru-RU" sz="2800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sz="2800" dirty="0">
              <a:solidFill>
                <a:srgbClr val="0033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6" name="Скругленный прямоугольник 105"/>
          <p:cNvSpPr/>
          <p:nvPr/>
        </p:nvSpPr>
        <p:spPr>
          <a:xfrm>
            <a:off x="2651292" y="270194"/>
            <a:ext cx="9041175" cy="725570"/>
          </a:xfrm>
          <a:prstGeom prst="roundRect">
            <a:avLst>
              <a:gd name="adj" fmla="val 4379"/>
            </a:avLst>
          </a:prstGeom>
          <a:noFill/>
          <a:ln w="38100" cmpd="sng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indent="457200" algn="ctr"/>
            <a:r>
              <a:rPr lang="ru-RU" sz="3200" b="1" i="1" dirty="0">
                <a:solidFill>
                  <a:srgbClr val="00B050"/>
                </a:solidFill>
              </a:rPr>
              <a:t>Константин Александрович </a:t>
            </a:r>
            <a:r>
              <a:rPr lang="ru-RU" sz="3200" b="1" i="1" dirty="0" smtClean="0">
                <a:solidFill>
                  <a:srgbClr val="00B050"/>
                </a:solidFill>
              </a:rPr>
              <a:t>Москаленко</a:t>
            </a:r>
          </a:p>
          <a:p>
            <a:pPr lvl="0" indent="457200" algn="ctr"/>
            <a:r>
              <a:rPr lang="ru-RU" sz="2400" b="1" i="1" dirty="0" smtClean="0">
                <a:solidFill>
                  <a:srgbClr val="00B050"/>
                </a:solidFill>
              </a:rPr>
              <a:t>(03.06.1917-30.09.1984)</a:t>
            </a:r>
          </a:p>
          <a:p>
            <a:pPr lvl="0" indent="457200" algn="ctr"/>
            <a:r>
              <a:rPr lang="ru-RU" sz="3200" b="1" i="1" dirty="0" smtClean="0">
                <a:solidFill>
                  <a:srgbClr val="00B050"/>
                </a:solidFill>
              </a:rPr>
              <a:t> </a:t>
            </a:r>
            <a:endParaRPr lang="ru-RU" sz="3200" b="1" i="1" dirty="0" smtClean="0">
              <a:solidFill>
                <a:srgbClr val="00B050"/>
              </a:solidFill>
            </a:endParaRPr>
          </a:p>
        </p:txBody>
      </p:sp>
      <p:cxnSp>
        <p:nvCxnSpPr>
          <p:cNvPr id="27" name="Прямая соединительная линия 26"/>
          <p:cNvCxnSpPr/>
          <p:nvPr/>
        </p:nvCxnSpPr>
        <p:spPr>
          <a:xfrm>
            <a:off x="4864100" y="1163539"/>
            <a:ext cx="25400" cy="4593964"/>
          </a:xfrm>
          <a:prstGeom prst="line">
            <a:avLst/>
          </a:prstGeom>
          <a:ln w="3175">
            <a:solidFill>
              <a:schemeClr val="accent3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Прямая соединительная линия 107"/>
          <p:cNvCxnSpPr/>
          <p:nvPr/>
        </p:nvCxnSpPr>
        <p:spPr>
          <a:xfrm>
            <a:off x="-440515" y="6120369"/>
            <a:ext cx="13211625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Прямая соединительная линия 108"/>
          <p:cNvCxnSpPr/>
          <p:nvPr/>
        </p:nvCxnSpPr>
        <p:spPr>
          <a:xfrm>
            <a:off x="2704337" y="1023713"/>
            <a:ext cx="13211625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Группа 21"/>
          <p:cNvGrpSpPr/>
          <p:nvPr/>
        </p:nvGrpSpPr>
        <p:grpSpPr>
          <a:xfrm>
            <a:off x="551554" y="34924"/>
            <a:ext cx="1816100" cy="1128615"/>
            <a:chOff x="551554" y="161924"/>
            <a:chExt cx="1816100" cy="1128615"/>
          </a:xfrm>
        </p:grpSpPr>
        <p:sp>
          <p:nvSpPr>
            <p:cNvPr id="7" name="Скругленный прямоугольник 6"/>
            <p:cNvSpPr/>
            <p:nvPr/>
          </p:nvSpPr>
          <p:spPr>
            <a:xfrm>
              <a:off x="551554" y="265895"/>
              <a:ext cx="1816100" cy="1024644"/>
            </a:xfrm>
            <a:prstGeom prst="roundRect">
              <a:avLst/>
            </a:prstGeom>
            <a:solidFill>
              <a:schemeClr val="bg2"/>
            </a:solidFill>
            <a:ln w="6350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Овал 7"/>
            <p:cNvSpPr/>
            <p:nvPr/>
          </p:nvSpPr>
          <p:spPr>
            <a:xfrm>
              <a:off x="755810" y="296620"/>
              <a:ext cx="144000" cy="144000"/>
            </a:xfrm>
            <a:prstGeom prst="ellipse">
              <a:avLst/>
            </a:prstGeom>
            <a:solidFill>
              <a:srgbClr val="00B050">
                <a:alpha val="50000"/>
              </a:srgb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8" name="Овал 37"/>
            <p:cNvSpPr/>
            <p:nvPr/>
          </p:nvSpPr>
          <p:spPr>
            <a:xfrm>
              <a:off x="1403481" y="296620"/>
              <a:ext cx="144000" cy="144000"/>
            </a:xfrm>
            <a:prstGeom prst="ellipse">
              <a:avLst/>
            </a:prstGeom>
            <a:solidFill>
              <a:srgbClr val="00B050">
                <a:alpha val="50000"/>
              </a:srgb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9" name="Овал 38"/>
            <p:cNvSpPr/>
            <p:nvPr/>
          </p:nvSpPr>
          <p:spPr>
            <a:xfrm>
              <a:off x="2064377" y="296620"/>
              <a:ext cx="144000" cy="144000"/>
            </a:xfrm>
            <a:prstGeom prst="ellipse">
              <a:avLst/>
            </a:prstGeom>
            <a:solidFill>
              <a:srgbClr val="00B050">
                <a:alpha val="50000"/>
              </a:srgb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Скругленный прямоугольник 8"/>
            <p:cNvSpPr/>
            <p:nvPr/>
          </p:nvSpPr>
          <p:spPr>
            <a:xfrm>
              <a:off x="766691" y="161925"/>
              <a:ext cx="128587" cy="23527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 w="6350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1" name="Скругленный прямоугольник 40"/>
            <p:cNvSpPr/>
            <p:nvPr/>
          </p:nvSpPr>
          <p:spPr>
            <a:xfrm>
              <a:off x="1414362" y="161925"/>
              <a:ext cx="128587" cy="23527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 w="6350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2" name="Скругленный прямоугольник 41"/>
            <p:cNvSpPr/>
            <p:nvPr/>
          </p:nvSpPr>
          <p:spPr>
            <a:xfrm>
              <a:off x="2075258" y="161924"/>
              <a:ext cx="128587" cy="23527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 w="6350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3" name="Скругленный прямоугольник 42"/>
            <p:cNvSpPr/>
            <p:nvPr/>
          </p:nvSpPr>
          <p:spPr>
            <a:xfrm>
              <a:off x="662414" y="526002"/>
              <a:ext cx="751948" cy="624637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6350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rPr>
                <a:t>3</a:t>
              </a:r>
              <a:endParaRPr lang="ru-RU" sz="3000" b="1" dirty="0">
                <a:solidFill>
                  <a:srgbClr val="00B050"/>
                </a:solidFill>
                <a:latin typeface="Bookman Old Style" panose="02050604050505020204" pitchFamily="18" charset="0"/>
              </a:endParaRPr>
            </a:p>
          </p:txBody>
        </p:sp>
        <p:grpSp>
          <p:nvGrpSpPr>
            <p:cNvPr id="11" name="Группа 10"/>
            <p:cNvGrpSpPr/>
            <p:nvPr/>
          </p:nvGrpSpPr>
          <p:grpSpPr>
            <a:xfrm>
              <a:off x="1455640" y="526002"/>
              <a:ext cx="847733" cy="431564"/>
              <a:chOff x="3514459" y="2671474"/>
              <a:chExt cx="847733" cy="431564"/>
            </a:xfrm>
          </p:grpSpPr>
          <p:sp>
            <p:nvSpPr>
              <p:cNvPr id="46" name="Скругленный прямоугольник 45"/>
              <p:cNvSpPr/>
              <p:nvPr/>
            </p:nvSpPr>
            <p:spPr>
              <a:xfrm>
                <a:off x="3756820" y="2671474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47" name="Скругленный прямоугольник 46"/>
              <p:cNvSpPr/>
              <p:nvPr/>
            </p:nvSpPr>
            <p:spPr>
              <a:xfrm>
                <a:off x="3879853" y="2671474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48" name="Скругленный прямоугольник 47"/>
              <p:cNvSpPr/>
              <p:nvPr/>
            </p:nvSpPr>
            <p:spPr>
              <a:xfrm>
                <a:off x="4001561" y="2671474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0" name="Скругленный прямоугольник 69"/>
              <p:cNvSpPr/>
              <p:nvPr/>
            </p:nvSpPr>
            <p:spPr>
              <a:xfrm>
                <a:off x="4124594" y="2671474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1" name="Скругленный прямоугольник 70"/>
              <p:cNvSpPr/>
              <p:nvPr/>
            </p:nvSpPr>
            <p:spPr>
              <a:xfrm>
                <a:off x="4246302" y="2671474"/>
                <a:ext cx="114565" cy="80290"/>
              </a:xfrm>
              <a:prstGeom prst="roundRect">
                <a:avLst/>
              </a:prstGeom>
              <a:solidFill>
                <a:srgbClr val="00B050"/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3" name="Скругленный прямоугольник 72"/>
              <p:cNvSpPr/>
              <p:nvPr/>
            </p:nvSpPr>
            <p:spPr>
              <a:xfrm>
                <a:off x="3514459" y="2760327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4" name="Скругленный прямоугольник 73"/>
              <p:cNvSpPr/>
              <p:nvPr/>
            </p:nvSpPr>
            <p:spPr>
              <a:xfrm>
                <a:off x="3635111" y="2760327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5" name="Скругленный прямоугольник 74"/>
              <p:cNvSpPr/>
              <p:nvPr/>
            </p:nvSpPr>
            <p:spPr>
              <a:xfrm>
                <a:off x="3756819" y="2760327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6" name="Скругленный прямоугольник 75"/>
              <p:cNvSpPr/>
              <p:nvPr/>
            </p:nvSpPr>
            <p:spPr>
              <a:xfrm>
                <a:off x="3879852" y="2760327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7" name="Скругленный прямоугольник 76"/>
              <p:cNvSpPr/>
              <p:nvPr/>
            </p:nvSpPr>
            <p:spPr>
              <a:xfrm>
                <a:off x="4001560" y="2760327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8" name="Скругленный прямоугольник 77"/>
              <p:cNvSpPr/>
              <p:nvPr/>
            </p:nvSpPr>
            <p:spPr>
              <a:xfrm>
                <a:off x="4124593" y="2760327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9" name="Скругленный прямоугольник 78"/>
              <p:cNvSpPr/>
              <p:nvPr/>
            </p:nvSpPr>
            <p:spPr>
              <a:xfrm>
                <a:off x="4246301" y="2760327"/>
                <a:ext cx="114565" cy="80290"/>
              </a:xfrm>
              <a:prstGeom prst="roundRect">
                <a:avLst/>
              </a:prstGeom>
              <a:solidFill>
                <a:srgbClr val="00B050"/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0" name="Скругленный прямоугольник 79"/>
              <p:cNvSpPr/>
              <p:nvPr/>
            </p:nvSpPr>
            <p:spPr>
              <a:xfrm>
                <a:off x="3515785" y="2847760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1" name="Скругленный прямоугольник 80"/>
              <p:cNvSpPr/>
              <p:nvPr/>
            </p:nvSpPr>
            <p:spPr>
              <a:xfrm>
                <a:off x="3636437" y="2847760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2" name="Скругленный прямоугольник 81"/>
              <p:cNvSpPr/>
              <p:nvPr/>
            </p:nvSpPr>
            <p:spPr>
              <a:xfrm>
                <a:off x="3758145" y="2847760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3" name="Скругленный прямоугольник 82"/>
              <p:cNvSpPr/>
              <p:nvPr/>
            </p:nvSpPr>
            <p:spPr>
              <a:xfrm>
                <a:off x="3881178" y="2847760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4" name="Скругленный прямоугольник 83"/>
              <p:cNvSpPr/>
              <p:nvPr/>
            </p:nvSpPr>
            <p:spPr>
              <a:xfrm>
                <a:off x="4002886" y="2847760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5" name="Скругленный прямоугольник 84"/>
              <p:cNvSpPr/>
              <p:nvPr/>
            </p:nvSpPr>
            <p:spPr>
              <a:xfrm>
                <a:off x="4125919" y="2847760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6" name="Скругленный прямоугольник 85"/>
              <p:cNvSpPr/>
              <p:nvPr/>
            </p:nvSpPr>
            <p:spPr>
              <a:xfrm>
                <a:off x="4247627" y="2847760"/>
                <a:ext cx="114565" cy="80290"/>
              </a:xfrm>
              <a:prstGeom prst="roundRect">
                <a:avLst/>
              </a:prstGeom>
              <a:solidFill>
                <a:srgbClr val="00B050"/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7" name="Скругленный прямоугольник 86"/>
              <p:cNvSpPr/>
              <p:nvPr/>
            </p:nvSpPr>
            <p:spPr>
              <a:xfrm>
                <a:off x="3515784" y="2935193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8" name="Скругленный прямоугольник 87"/>
              <p:cNvSpPr/>
              <p:nvPr/>
            </p:nvSpPr>
            <p:spPr>
              <a:xfrm>
                <a:off x="3636436" y="2935193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9" name="Скругленный прямоугольник 88"/>
              <p:cNvSpPr/>
              <p:nvPr/>
            </p:nvSpPr>
            <p:spPr>
              <a:xfrm>
                <a:off x="3758144" y="2935193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0" name="Скругленный прямоугольник 89"/>
              <p:cNvSpPr/>
              <p:nvPr/>
            </p:nvSpPr>
            <p:spPr>
              <a:xfrm>
                <a:off x="3881177" y="2935193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1" name="Скругленный прямоугольник 90"/>
              <p:cNvSpPr/>
              <p:nvPr/>
            </p:nvSpPr>
            <p:spPr>
              <a:xfrm>
                <a:off x="4002885" y="2935193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2" name="Скругленный прямоугольник 91"/>
              <p:cNvSpPr/>
              <p:nvPr/>
            </p:nvSpPr>
            <p:spPr>
              <a:xfrm>
                <a:off x="4125918" y="2935193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3" name="Скругленный прямоугольник 92"/>
              <p:cNvSpPr/>
              <p:nvPr/>
            </p:nvSpPr>
            <p:spPr>
              <a:xfrm>
                <a:off x="4247626" y="2935193"/>
                <a:ext cx="114565" cy="80290"/>
              </a:xfrm>
              <a:prstGeom prst="roundRect">
                <a:avLst/>
              </a:prstGeom>
              <a:solidFill>
                <a:srgbClr val="00B050"/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4" name="Скругленный прямоугольник 93"/>
              <p:cNvSpPr/>
              <p:nvPr/>
            </p:nvSpPr>
            <p:spPr>
              <a:xfrm>
                <a:off x="3515784" y="3022748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5" name="Скругленный прямоугольник 94"/>
              <p:cNvSpPr/>
              <p:nvPr/>
            </p:nvSpPr>
            <p:spPr>
              <a:xfrm>
                <a:off x="3636436" y="3022748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6" name="Скругленный прямоугольник 95"/>
              <p:cNvSpPr/>
              <p:nvPr/>
            </p:nvSpPr>
            <p:spPr>
              <a:xfrm>
                <a:off x="3758144" y="3022748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7" name="Скругленный прямоугольник 96"/>
              <p:cNvSpPr/>
              <p:nvPr/>
            </p:nvSpPr>
            <p:spPr>
              <a:xfrm>
                <a:off x="3881177" y="3022748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8" name="Скругленный прямоугольник 97"/>
              <p:cNvSpPr/>
              <p:nvPr/>
            </p:nvSpPr>
            <p:spPr>
              <a:xfrm>
                <a:off x="4002885" y="3022748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</p:grpSp>
        <p:sp>
          <p:nvSpPr>
            <p:cNvPr id="101" name="Скругленный прямоугольник 100"/>
            <p:cNvSpPr/>
            <p:nvPr/>
          </p:nvSpPr>
          <p:spPr>
            <a:xfrm>
              <a:off x="1403481" y="989712"/>
              <a:ext cx="964172" cy="188689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b="1" i="1" dirty="0" smtClean="0">
                  <a:solidFill>
                    <a:srgbClr val="00B050"/>
                  </a:solidFill>
                  <a:latin typeface="Bookman Old Style" panose="02050604050505020204" pitchFamily="18" charset="0"/>
                </a:rPr>
                <a:t>июня</a:t>
              </a:r>
              <a:endParaRPr lang="ru-RU" b="1" i="1" dirty="0">
                <a:solidFill>
                  <a:srgbClr val="00B050"/>
                </a:solidFill>
                <a:latin typeface="Bookman Old Style" panose="02050604050505020204" pitchFamily="18" charset="0"/>
              </a:endParaRPr>
            </a:p>
          </p:txBody>
        </p:sp>
        <p:cxnSp>
          <p:nvCxnSpPr>
            <p:cNvPr id="104" name="Прямая соединительная линия 103"/>
            <p:cNvCxnSpPr/>
            <p:nvPr/>
          </p:nvCxnSpPr>
          <p:spPr>
            <a:xfrm>
              <a:off x="587375" y="481329"/>
              <a:ext cx="1743455" cy="0"/>
            </a:xfrm>
            <a:prstGeom prst="line">
              <a:avLst/>
            </a:prstGeom>
            <a:ln w="31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Рисунок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5278" y="1316188"/>
            <a:ext cx="3143322" cy="4483757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976342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14:prism isContent="1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AutoShape 2" descr="https://cloclo25.cloud.mail.ru/thumb/xw1/%D0%98%D0%BD%D1%84%D0%BE%D0%B7%D0%BE%D0%BD%D0%B0%2018.12%20-%2031.12/20.12.jpg?x-email=ibc.iro48%40mail.ru"/>
          <p:cNvSpPr>
            <a:spLocks noChangeAspect="1" noChangeArrowheads="1"/>
          </p:cNvSpPr>
          <p:nvPr/>
        </p:nvSpPr>
        <p:spPr bwMode="auto">
          <a:xfrm>
            <a:off x="-3032125" y="-135572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pic>
        <p:nvPicPr>
          <p:cNvPr id="13" name="Picture 2" descr="T:\!Логотипы ИРО\brandbook-6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6667"/>
          <a:stretch/>
        </p:blipFill>
        <p:spPr bwMode="auto">
          <a:xfrm>
            <a:off x="4739878" y="6147594"/>
            <a:ext cx="2645568" cy="543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462394" y="6163099"/>
            <a:ext cx="3755923" cy="8822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800"/>
              </a:lnSpc>
            </a:pPr>
            <a:r>
              <a:rPr lang="ru-RU" sz="900" i="1" dirty="0">
                <a:solidFill>
                  <a:srgbClr val="00B050"/>
                </a:solidFill>
              </a:rPr>
              <a:t>398035 Липецкая область, </a:t>
            </a:r>
            <a:r>
              <a:rPr lang="ru-RU" sz="900" i="1" dirty="0" smtClean="0">
                <a:solidFill>
                  <a:srgbClr val="00B050"/>
                </a:solidFill>
              </a:rPr>
              <a:t>г</a:t>
            </a:r>
            <a:r>
              <a:rPr lang="ru-RU" sz="900" i="1" dirty="0">
                <a:solidFill>
                  <a:srgbClr val="00B050"/>
                </a:solidFill>
              </a:rPr>
              <a:t>. Липецк, ул. Циолковского, д. </a:t>
            </a:r>
            <a:r>
              <a:rPr lang="ru-RU" sz="900" i="1" dirty="0" smtClean="0">
                <a:solidFill>
                  <a:srgbClr val="00B050"/>
                </a:solidFill>
              </a:rPr>
              <a:t>18</a:t>
            </a:r>
          </a:p>
          <a:p>
            <a:pPr>
              <a:lnSpc>
                <a:spcPts val="800"/>
              </a:lnSpc>
            </a:pPr>
            <a:r>
              <a:rPr lang="ru-RU" sz="900" i="1" dirty="0" smtClean="0">
                <a:solidFill>
                  <a:srgbClr val="00B050"/>
                </a:solidFill>
              </a:rPr>
              <a:t>Телефон:+7(4742)32-94-60  </a:t>
            </a:r>
            <a:endParaRPr lang="en-US" sz="900" i="1" dirty="0" smtClean="0">
              <a:solidFill>
                <a:srgbClr val="00B050"/>
              </a:solidFill>
            </a:endParaRPr>
          </a:p>
          <a:p>
            <a:pPr>
              <a:lnSpc>
                <a:spcPts val="800"/>
              </a:lnSpc>
            </a:pPr>
            <a:endParaRPr lang="ru-RU" sz="900" i="1" dirty="0" smtClean="0">
              <a:solidFill>
                <a:srgbClr val="00B050"/>
              </a:solidFill>
            </a:endParaRPr>
          </a:p>
          <a:p>
            <a:pPr>
              <a:lnSpc>
                <a:spcPts val="800"/>
              </a:lnSpc>
            </a:pPr>
            <a:r>
              <a:rPr lang="ru-RU" sz="900" i="1" dirty="0" smtClean="0">
                <a:solidFill>
                  <a:srgbClr val="00B050"/>
                </a:solidFill>
              </a:rPr>
              <a:t>Е</a:t>
            </a:r>
            <a:r>
              <a:rPr lang="en-US" sz="900" i="1" dirty="0" smtClean="0">
                <a:solidFill>
                  <a:srgbClr val="00B050"/>
                </a:solidFill>
              </a:rPr>
              <a:t>-mail: </a:t>
            </a:r>
            <a:r>
              <a:rPr lang="en-US" sz="900" i="1" dirty="0" smtClean="0">
                <a:solidFill>
                  <a:srgbClr val="70AD47">
                    <a:lumMod val="75000"/>
                  </a:srgbClr>
                </a:solidFill>
                <a:hlinkClick r:id="rId4"/>
              </a:rPr>
              <a:t>admiuu@mail.ru</a:t>
            </a:r>
            <a:endParaRPr lang="ru-RU" sz="900" i="1" dirty="0" smtClean="0">
              <a:solidFill>
                <a:srgbClr val="70AD47">
                  <a:lumMod val="75000"/>
                </a:srgbClr>
              </a:solidFill>
            </a:endParaRPr>
          </a:p>
          <a:p>
            <a:pPr>
              <a:lnSpc>
                <a:spcPts val="800"/>
              </a:lnSpc>
            </a:pPr>
            <a:r>
              <a:rPr lang="ru-RU" sz="900" i="1" dirty="0" smtClean="0">
                <a:solidFill>
                  <a:srgbClr val="00B050"/>
                </a:solidFill>
              </a:rPr>
              <a:t>Сайт</a:t>
            </a:r>
            <a:r>
              <a:rPr lang="en-US" sz="900" i="1" dirty="0" smtClean="0">
                <a:solidFill>
                  <a:srgbClr val="00B050"/>
                </a:solidFill>
              </a:rPr>
              <a:t>: </a:t>
            </a:r>
            <a:r>
              <a:rPr lang="en-US" sz="900" i="1" dirty="0" smtClean="0">
                <a:solidFill>
                  <a:srgbClr val="70AD47">
                    <a:lumMod val="75000"/>
                  </a:srgbClr>
                </a:solidFill>
                <a:hlinkClick r:id="rId5"/>
              </a:rPr>
              <a:t>http</a:t>
            </a:r>
            <a:r>
              <a:rPr lang="en-US" sz="900" i="1" dirty="0">
                <a:solidFill>
                  <a:srgbClr val="70AD47">
                    <a:lumMod val="75000"/>
                  </a:srgbClr>
                </a:solidFill>
                <a:hlinkClick r:id="rId5"/>
              </a:rPr>
              <a:t>://</a:t>
            </a:r>
            <a:r>
              <a:rPr lang="en-US" sz="900" i="1" dirty="0" smtClean="0">
                <a:solidFill>
                  <a:srgbClr val="70AD47">
                    <a:lumMod val="75000"/>
                  </a:srgbClr>
                </a:solidFill>
                <a:hlinkClick r:id="rId5"/>
              </a:rPr>
              <a:t>www.iro48.ru</a:t>
            </a:r>
            <a:endParaRPr lang="ru-RU" sz="900" i="1" dirty="0" smtClean="0">
              <a:solidFill>
                <a:srgbClr val="70AD47">
                  <a:lumMod val="75000"/>
                </a:srgbClr>
              </a:solidFill>
            </a:endParaRPr>
          </a:p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4" name="AutoShape 2" descr="https://cloclo25.cloud.mail.ru/thumb/xw1/%D0%98%D0%BD%D1%84%D0%BE%D0%B7%D0%BE%D0%BD%D0%B0%2018.12%20-%2031.12/20.12.jpg?x-email=ibc.iro48%40mail.ru"/>
          <p:cNvSpPr>
            <a:spLocks noChangeAspect="1" noChangeArrowheads="1"/>
          </p:cNvSpPr>
          <p:nvPr/>
        </p:nvSpPr>
        <p:spPr bwMode="auto">
          <a:xfrm>
            <a:off x="-3032125" y="-135572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cxnSp>
        <p:nvCxnSpPr>
          <p:cNvPr id="17" name="Прямая соединительная линия 16"/>
          <p:cNvCxnSpPr/>
          <p:nvPr/>
        </p:nvCxnSpPr>
        <p:spPr>
          <a:xfrm>
            <a:off x="-174171" y="44227"/>
            <a:ext cx="13211625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" name="Скругленный прямоугольник 104"/>
          <p:cNvSpPr/>
          <p:nvPr/>
        </p:nvSpPr>
        <p:spPr>
          <a:xfrm>
            <a:off x="4889500" y="1074915"/>
            <a:ext cx="7302500" cy="5002725"/>
          </a:xfrm>
          <a:prstGeom prst="roundRect">
            <a:avLst>
              <a:gd name="adj" fmla="val 0"/>
            </a:avLst>
          </a:prstGeom>
          <a:noFill/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2200" i="1" dirty="0">
                <a:solidFill>
                  <a:srgbClr val="003366"/>
                </a:solidFill>
              </a:rPr>
              <a:t>	</a:t>
            </a:r>
            <a:r>
              <a:rPr lang="ru-RU" sz="2800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Всемирный день окружающей среды — это событие как для каждого человека, так и для всего мира. С начала празднования в 1972 году, жители многих стран провели многотысячные </a:t>
            </a:r>
            <a:r>
              <a:rPr lang="ru-RU" sz="2800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мероприятия. </a:t>
            </a:r>
            <a:r>
              <a:rPr lang="ru-RU" sz="2800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 эти годы </a:t>
            </a:r>
            <a:r>
              <a:rPr lang="ru-RU" sz="2800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люди </a:t>
            </a:r>
            <a:r>
              <a:rPr lang="ru-RU" sz="2800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из разных стран и социальных секторов приняли участие в специальных мероприятиях по защите окружающей среды. И сегодня этот День дает возможность каждому из нас принять на себя ответственность за заботу о нашей </a:t>
            </a:r>
            <a:r>
              <a:rPr lang="ru-RU" sz="2800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планете. </a:t>
            </a:r>
            <a:endParaRPr lang="ru-RU" sz="2800" dirty="0">
              <a:solidFill>
                <a:srgbClr val="0033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6" name="Скругленный прямоугольник 105"/>
          <p:cNvSpPr/>
          <p:nvPr/>
        </p:nvSpPr>
        <p:spPr>
          <a:xfrm>
            <a:off x="2704337" y="270194"/>
            <a:ext cx="8988130" cy="530479"/>
          </a:xfrm>
          <a:prstGeom prst="roundRect">
            <a:avLst>
              <a:gd name="adj" fmla="val 4379"/>
            </a:avLst>
          </a:prstGeom>
          <a:noFill/>
          <a:ln w="38100" cmpd="sng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indent="457200" algn="ctr"/>
            <a:r>
              <a:rPr lang="ru-RU" sz="3200" b="1" i="1" dirty="0">
                <a:solidFill>
                  <a:srgbClr val="00B050"/>
                </a:solidFill>
              </a:rPr>
              <a:t>Всемирный день окружающей среды </a:t>
            </a:r>
            <a:endParaRPr lang="ru-RU" sz="3200" b="1" i="1" dirty="0" smtClean="0">
              <a:solidFill>
                <a:srgbClr val="00B050"/>
              </a:solidFill>
            </a:endParaRPr>
          </a:p>
        </p:txBody>
      </p:sp>
      <p:cxnSp>
        <p:nvCxnSpPr>
          <p:cNvPr id="27" name="Прямая соединительная линия 26"/>
          <p:cNvCxnSpPr/>
          <p:nvPr/>
        </p:nvCxnSpPr>
        <p:spPr>
          <a:xfrm>
            <a:off x="4864100" y="1163539"/>
            <a:ext cx="25400" cy="4593964"/>
          </a:xfrm>
          <a:prstGeom prst="line">
            <a:avLst/>
          </a:prstGeom>
          <a:ln w="3175">
            <a:solidFill>
              <a:schemeClr val="accent3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Прямая соединительная линия 107"/>
          <p:cNvCxnSpPr/>
          <p:nvPr/>
        </p:nvCxnSpPr>
        <p:spPr>
          <a:xfrm>
            <a:off x="-440515" y="6120369"/>
            <a:ext cx="13211625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Прямая соединительная линия 108"/>
          <p:cNvCxnSpPr/>
          <p:nvPr/>
        </p:nvCxnSpPr>
        <p:spPr>
          <a:xfrm>
            <a:off x="2704337" y="1023713"/>
            <a:ext cx="13211625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Группа 21"/>
          <p:cNvGrpSpPr/>
          <p:nvPr/>
        </p:nvGrpSpPr>
        <p:grpSpPr>
          <a:xfrm>
            <a:off x="551554" y="34924"/>
            <a:ext cx="1816100" cy="1128615"/>
            <a:chOff x="551554" y="161924"/>
            <a:chExt cx="1816100" cy="1128615"/>
          </a:xfrm>
        </p:grpSpPr>
        <p:sp>
          <p:nvSpPr>
            <p:cNvPr id="7" name="Скругленный прямоугольник 6"/>
            <p:cNvSpPr/>
            <p:nvPr/>
          </p:nvSpPr>
          <p:spPr>
            <a:xfrm>
              <a:off x="551554" y="265895"/>
              <a:ext cx="1816100" cy="1024644"/>
            </a:xfrm>
            <a:prstGeom prst="roundRect">
              <a:avLst/>
            </a:prstGeom>
            <a:solidFill>
              <a:schemeClr val="bg2"/>
            </a:solidFill>
            <a:ln w="6350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Овал 7"/>
            <p:cNvSpPr/>
            <p:nvPr/>
          </p:nvSpPr>
          <p:spPr>
            <a:xfrm>
              <a:off x="755810" y="296620"/>
              <a:ext cx="144000" cy="144000"/>
            </a:xfrm>
            <a:prstGeom prst="ellipse">
              <a:avLst/>
            </a:prstGeom>
            <a:solidFill>
              <a:srgbClr val="00B050">
                <a:alpha val="50000"/>
              </a:srgb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8" name="Овал 37"/>
            <p:cNvSpPr/>
            <p:nvPr/>
          </p:nvSpPr>
          <p:spPr>
            <a:xfrm>
              <a:off x="1403481" y="296620"/>
              <a:ext cx="144000" cy="144000"/>
            </a:xfrm>
            <a:prstGeom prst="ellipse">
              <a:avLst/>
            </a:prstGeom>
            <a:solidFill>
              <a:srgbClr val="00B050">
                <a:alpha val="50000"/>
              </a:srgb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9" name="Овал 38"/>
            <p:cNvSpPr/>
            <p:nvPr/>
          </p:nvSpPr>
          <p:spPr>
            <a:xfrm>
              <a:off x="2064377" y="296620"/>
              <a:ext cx="144000" cy="144000"/>
            </a:xfrm>
            <a:prstGeom prst="ellipse">
              <a:avLst/>
            </a:prstGeom>
            <a:solidFill>
              <a:srgbClr val="00B050">
                <a:alpha val="50000"/>
              </a:srgb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Скругленный прямоугольник 8"/>
            <p:cNvSpPr/>
            <p:nvPr/>
          </p:nvSpPr>
          <p:spPr>
            <a:xfrm>
              <a:off x="766691" y="161925"/>
              <a:ext cx="128587" cy="23527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 w="6350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1" name="Скругленный прямоугольник 40"/>
            <p:cNvSpPr/>
            <p:nvPr/>
          </p:nvSpPr>
          <p:spPr>
            <a:xfrm>
              <a:off x="1414362" y="161925"/>
              <a:ext cx="128587" cy="23527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 w="6350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2" name="Скругленный прямоугольник 41"/>
            <p:cNvSpPr/>
            <p:nvPr/>
          </p:nvSpPr>
          <p:spPr>
            <a:xfrm>
              <a:off x="2075258" y="161924"/>
              <a:ext cx="128587" cy="23527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 w="6350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3" name="Скругленный прямоугольник 42"/>
            <p:cNvSpPr/>
            <p:nvPr/>
          </p:nvSpPr>
          <p:spPr>
            <a:xfrm>
              <a:off x="662414" y="526002"/>
              <a:ext cx="751948" cy="624637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6350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rPr>
                <a:t>5</a:t>
              </a:r>
            </a:p>
          </p:txBody>
        </p:sp>
        <p:grpSp>
          <p:nvGrpSpPr>
            <p:cNvPr id="11" name="Группа 10"/>
            <p:cNvGrpSpPr/>
            <p:nvPr/>
          </p:nvGrpSpPr>
          <p:grpSpPr>
            <a:xfrm>
              <a:off x="1455640" y="526002"/>
              <a:ext cx="847733" cy="431564"/>
              <a:chOff x="3514459" y="2671474"/>
              <a:chExt cx="847733" cy="431564"/>
            </a:xfrm>
          </p:grpSpPr>
          <p:sp>
            <p:nvSpPr>
              <p:cNvPr id="46" name="Скругленный прямоугольник 45"/>
              <p:cNvSpPr/>
              <p:nvPr/>
            </p:nvSpPr>
            <p:spPr>
              <a:xfrm>
                <a:off x="3756820" y="2671474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47" name="Скругленный прямоугольник 46"/>
              <p:cNvSpPr/>
              <p:nvPr/>
            </p:nvSpPr>
            <p:spPr>
              <a:xfrm>
                <a:off x="3879853" y="2671474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48" name="Скругленный прямоугольник 47"/>
              <p:cNvSpPr/>
              <p:nvPr/>
            </p:nvSpPr>
            <p:spPr>
              <a:xfrm>
                <a:off x="4001561" y="2671474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0" name="Скругленный прямоугольник 69"/>
              <p:cNvSpPr/>
              <p:nvPr/>
            </p:nvSpPr>
            <p:spPr>
              <a:xfrm>
                <a:off x="4124594" y="2671474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1" name="Скругленный прямоугольник 70"/>
              <p:cNvSpPr/>
              <p:nvPr/>
            </p:nvSpPr>
            <p:spPr>
              <a:xfrm>
                <a:off x="4246302" y="2671474"/>
                <a:ext cx="114565" cy="80290"/>
              </a:xfrm>
              <a:prstGeom prst="roundRect">
                <a:avLst/>
              </a:prstGeom>
              <a:solidFill>
                <a:srgbClr val="00B050"/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3" name="Скругленный прямоугольник 72"/>
              <p:cNvSpPr/>
              <p:nvPr/>
            </p:nvSpPr>
            <p:spPr>
              <a:xfrm>
                <a:off x="3514459" y="2760327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4" name="Скругленный прямоугольник 73"/>
              <p:cNvSpPr/>
              <p:nvPr/>
            </p:nvSpPr>
            <p:spPr>
              <a:xfrm>
                <a:off x="3635111" y="2760327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5" name="Скругленный прямоугольник 74"/>
              <p:cNvSpPr/>
              <p:nvPr/>
            </p:nvSpPr>
            <p:spPr>
              <a:xfrm>
                <a:off x="3756819" y="2760327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6" name="Скругленный прямоугольник 75"/>
              <p:cNvSpPr/>
              <p:nvPr/>
            </p:nvSpPr>
            <p:spPr>
              <a:xfrm>
                <a:off x="3879852" y="2760327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7" name="Скругленный прямоугольник 76"/>
              <p:cNvSpPr/>
              <p:nvPr/>
            </p:nvSpPr>
            <p:spPr>
              <a:xfrm>
                <a:off x="4001560" y="2760327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8" name="Скругленный прямоугольник 77"/>
              <p:cNvSpPr/>
              <p:nvPr/>
            </p:nvSpPr>
            <p:spPr>
              <a:xfrm>
                <a:off x="4124593" y="2760327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9" name="Скругленный прямоугольник 78"/>
              <p:cNvSpPr/>
              <p:nvPr/>
            </p:nvSpPr>
            <p:spPr>
              <a:xfrm>
                <a:off x="4246301" y="2760327"/>
                <a:ext cx="114565" cy="80290"/>
              </a:xfrm>
              <a:prstGeom prst="roundRect">
                <a:avLst/>
              </a:prstGeom>
              <a:solidFill>
                <a:srgbClr val="00B050"/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0" name="Скругленный прямоугольник 79"/>
              <p:cNvSpPr/>
              <p:nvPr/>
            </p:nvSpPr>
            <p:spPr>
              <a:xfrm>
                <a:off x="3515785" y="2847760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1" name="Скругленный прямоугольник 80"/>
              <p:cNvSpPr/>
              <p:nvPr/>
            </p:nvSpPr>
            <p:spPr>
              <a:xfrm>
                <a:off x="3636437" y="2847760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2" name="Скругленный прямоугольник 81"/>
              <p:cNvSpPr/>
              <p:nvPr/>
            </p:nvSpPr>
            <p:spPr>
              <a:xfrm>
                <a:off x="3758145" y="2847760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3" name="Скругленный прямоугольник 82"/>
              <p:cNvSpPr/>
              <p:nvPr/>
            </p:nvSpPr>
            <p:spPr>
              <a:xfrm>
                <a:off x="3881178" y="2847760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4" name="Скругленный прямоугольник 83"/>
              <p:cNvSpPr/>
              <p:nvPr/>
            </p:nvSpPr>
            <p:spPr>
              <a:xfrm>
                <a:off x="4002886" y="2847760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5" name="Скругленный прямоугольник 84"/>
              <p:cNvSpPr/>
              <p:nvPr/>
            </p:nvSpPr>
            <p:spPr>
              <a:xfrm>
                <a:off x="4125919" y="2847760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6" name="Скругленный прямоугольник 85"/>
              <p:cNvSpPr/>
              <p:nvPr/>
            </p:nvSpPr>
            <p:spPr>
              <a:xfrm>
                <a:off x="4247627" y="2847760"/>
                <a:ext cx="114565" cy="80290"/>
              </a:xfrm>
              <a:prstGeom prst="roundRect">
                <a:avLst/>
              </a:prstGeom>
              <a:solidFill>
                <a:srgbClr val="00B050"/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7" name="Скругленный прямоугольник 86"/>
              <p:cNvSpPr/>
              <p:nvPr/>
            </p:nvSpPr>
            <p:spPr>
              <a:xfrm>
                <a:off x="3515784" y="2935193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8" name="Скругленный прямоугольник 87"/>
              <p:cNvSpPr/>
              <p:nvPr/>
            </p:nvSpPr>
            <p:spPr>
              <a:xfrm>
                <a:off x="3636436" y="2935193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9" name="Скругленный прямоугольник 88"/>
              <p:cNvSpPr/>
              <p:nvPr/>
            </p:nvSpPr>
            <p:spPr>
              <a:xfrm>
                <a:off x="3758144" y="2935193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0" name="Скругленный прямоугольник 89"/>
              <p:cNvSpPr/>
              <p:nvPr/>
            </p:nvSpPr>
            <p:spPr>
              <a:xfrm>
                <a:off x="3881177" y="2935193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1" name="Скругленный прямоугольник 90"/>
              <p:cNvSpPr/>
              <p:nvPr/>
            </p:nvSpPr>
            <p:spPr>
              <a:xfrm>
                <a:off x="4002885" y="2935193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2" name="Скругленный прямоугольник 91"/>
              <p:cNvSpPr/>
              <p:nvPr/>
            </p:nvSpPr>
            <p:spPr>
              <a:xfrm>
                <a:off x="4125918" y="2935193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3" name="Скругленный прямоугольник 92"/>
              <p:cNvSpPr/>
              <p:nvPr/>
            </p:nvSpPr>
            <p:spPr>
              <a:xfrm>
                <a:off x="4247626" y="2935193"/>
                <a:ext cx="114565" cy="80290"/>
              </a:xfrm>
              <a:prstGeom prst="roundRect">
                <a:avLst/>
              </a:prstGeom>
              <a:solidFill>
                <a:srgbClr val="00B050"/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4" name="Скругленный прямоугольник 93"/>
              <p:cNvSpPr/>
              <p:nvPr/>
            </p:nvSpPr>
            <p:spPr>
              <a:xfrm>
                <a:off x="3515784" y="3022748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5" name="Скругленный прямоугольник 94"/>
              <p:cNvSpPr/>
              <p:nvPr/>
            </p:nvSpPr>
            <p:spPr>
              <a:xfrm>
                <a:off x="3636436" y="3022748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6" name="Скругленный прямоугольник 95"/>
              <p:cNvSpPr/>
              <p:nvPr/>
            </p:nvSpPr>
            <p:spPr>
              <a:xfrm>
                <a:off x="3758144" y="3022748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7" name="Скругленный прямоугольник 96"/>
              <p:cNvSpPr/>
              <p:nvPr/>
            </p:nvSpPr>
            <p:spPr>
              <a:xfrm>
                <a:off x="3881177" y="3022748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8" name="Скругленный прямоугольник 97"/>
              <p:cNvSpPr/>
              <p:nvPr/>
            </p:nvSpPr>
            <p:spPr>
              <a:xfrm>
                <a:off x="4002885" y="3022748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</p:grpSp>
        <p:sp>
          <p:nvSpPr>
            <p:cNvPr id="101" name="Скругленный прямоугольник 100"/>
            <p:cNvSpPr/>
            <p:nvPr/>
          </p:nvSpPr>
          <p:spPr>
            <a:xfrm>
              <a:off x="1403481" y="989712"/>
              <a:ext cx="964172" cy="188689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b="1" i="1" dirty="0" smtClean="0">
                  <a:solidFill>
                    <a:srgbClr val="00B050"/>
                  </a:solidFill>
                  <a:latin typeface="Bookman Old Style" panose="02050604050505020204" pitchFamily="18" charset="0"/>
                </a:rPr>
                <a:t>июня</a:t>
              </a:r>
              <a:endParaRPr lang="ru-RU" b="1" i="1" dirty="0">
                <a:solidFill>
                  <a:srgbClr val="00B050"/>
                </a:solidFill>
                <a:latin typeface="Bookman Old Style" panose="02050604050505020204" pitchFamily="18" charset="0"/>
              </a:endParaRPr>
            </a:p>
          </p:txBody>
        </p:sp>
        <p:cxnSp>
          <p:nvCxnSpPr>
            <p:cNvPr id="104" name="Прямая соединительная линия 103"/>
            <p:cNvCxnSpPr/>
            <p:nvPr/>
          </p:nvCxnSpPr>
          <p:spPr>
            <a:xfrm>
              <a:off x="587375" y="481329"/>
              <a:ext cx="1743455" cy="0"/>
            </a:xfrm>
            <a:prstGeom prst="line">
              <a:avLst/>
            </a:prstGeom>
            <a:ln w="31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8388" y="1268159"/>
            <a:ext cx="3081337" cy="4616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035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14:prism isContent="1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AutoShape 2" descr="https://cloclo25.cloud.mail.ru/thumb/xw1/%D0%98%D0%BD%D1%84%D0%BE%D0%B7%D0%BE%D0%BD%D0%B0%2018.12%20-%2031.12/20.12.jpg?x-email=ibc.iro48%40mail.ru"/>
          <p:cNvSpPr>
            <a:spLocks noChangeAspect="1" noChangeArrowheads="1"/>
          </p:cNvSpPr>
          <p:nvPr/>
        </p:nvSpPr>
        <p:spPr bwMode="auto">
          <a:xfrm>
            <a:off x="-3032125" y="-135572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pic>
        <p:nvPicPr>
          <p:cNvPr id="13" name="Picture 2" descr="T:\!Логотипы ИРО\brandbook-6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6667"/>
          <a:stretch/>
        </p:blipFill>
        <p:spPr bwMode="auto">
          <a:xfrm>
            <a:off x="4739878" y="6147594"/>
            <a:ext cx="2645568" cy="543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462394" y="6163099"/>
            <a:ext cx="3755923" cy="8822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800"/>
              </a:lnSpc>
            </a:pPr>
            <a:r>
              <a:rPr lang="ru-RU" sz="900" i="1" dirty="0">
                <a:solidFill>
                  <a:srgbClr val="00B050"/>
                </a:solidFill>
              </a:rPr>
              <a:t>398035 Липецкая область, </a:t>
            </a:r>
            <a:r>
              <a:rPr lang="ru-RU" sz="900" i="1" dirty="0" smtClean="0">
                <a:solidFill>
                  <a:srgbClr val="00B050"/>
                </a:solidFill>
              </a:rPr>
              <a:t>г</a:t>
            </a:r>
            <a:r>
              <a:rPr lang="ru-RU" sz="900" i="1" dirty="0">
                <a:solidFill>
                  <a:srgbClr val="00B050"/>
                </a:solidFill>
              </a:rPr>
              <a:t>. Липецк, ул. Циолковского, д. </a:t>
            </a:r>
            <a:r>
              <a:rPr lang="ru-RU" sz="900" i="1" dirty="0" smtClean="0">
                <a:solidFill>
                  <a:srgbClr val="00B050"/>
                </a:solidFill>
              </a:rPr>
              <a:t>18</a:t>
            </a:r>
          </a:p>
          <a:p>
            <a:pPr>
              <a:lnSpc>
                <a:spcPts val="800"/>
              </a:lnSpc>
            </a:pPr>
            <a:r>
              <a:rPr lang="ru-RU" sz="900" i="1" dirty="0" smtClean="0">
                <a:solidFill>
                  <a:srgbClr val="00B050"/>
                </a:solidFill>
              </a:rPr>
              <a:t>Телефон:+7(4742)32-94-60  </a:t>
            </a:r>
            <a:endParaRPr lang="en-US" sz="900" i="1" dirty="0" smtClean="0">
              <a:solidFill>
                <a:srgbClr val="00B050"/>
              </a:solidFill>
            </a:endParaRPr>
          </a:p>
          <a:p>
            <a:pPr>
              <a:lnSpc>
                <a:spcPts val="800"/>
              </a:lnSpc>
            </a:pPr>
            <a:endParaRPr lang="ru-RU" sz="900" i="1" dirty="0" smtClean="0">
              <a:solidFill>
                <a:srgbClr val="00B050"/>
              </a:solidFill>
            </a:endParaRPr>
          </a:p>
          <a:p>
            <a:pPr>
              <a:lnSpc>
                <a:spcPts val="800"/>
              </a:lnSpc>
            </a:pPr>
            <a:r>
              <a:rPr lang="ru-RU" sz="900" i="1" dirty="0" smtClean="0">
                <a:solidFill>
                  <a:srgbClr val="00B050"/>
                </a:solidFill>
              </a:rPr>
              <a:t>Е</a:t>
            </a:r>
            <a:r>
              <a:rPr lang="en-US" sz="900" i="1" dirty="0" smtClean="0">
                <a:solidFill>
                  <a:srgbClr val="00B050"/>
                </a:solidFill>
              </a:rPr>
              <a:t>-mail: </a:t>
            </a:r>
            <a:r>
              <a:rPr lang="en-US" sz="900" i="1" dirty="0" smtClean="0">
                <a:solidFill>
                  <a:srgbClr val="70AD47">
                    <a:lumMod val="75000"/>
                  </a:srgbClr>
                </a:solidFill>
                <a:hlinkClick r:id="rId4"/>
              </a:rPr>
              <a:t>admiuu@mail.ru</a:t>
            </a:r>
            <a:endParaRPr lang="ru-RU" sz="900" i="1" dirty="0" smtClean="0">
              <a:solidFill>
                <a:srgbClr val="70AD47">
                  <a:lumMod val="75000"/>
                </a:srgbClr>
              </a:solidFill>
            </a:endParaRPr>
          </a:p>
          <a:p>
            <a:pPr>
              <a:lnSpc>
                <a:spcPts val="800"/>
              </a:lnSpc>
            </a:pPr>
            <a:r>
              <a:rPr lang="ru-RU" sz="900" i="1" dirty="0" smtClean="0">
                <a:solidFill>
                  <a:srgbClr val="00B050"/>
                </a:solidFill>
              </a:rPr>
              <a:t>Сайт</a:t>
            </a:r>
            <a:r>
              <a:rPr lang="en-US" sz="900" i="1" dirty="0" smtClean="0">
                <a:solidFill>
                  <a:srgbClr val="00B050"/>
                </a:solidFill>
              </a:rPr>
              <a:t>: </a:t>
            </a:r>
            <a:r>
              <a:rPr lang="en-US" sz="900" i="1" dirty="0" smtClean="0">
                <a:solidFill>
                  <a:srgbClr val="70AD47">
                    <a:lumMod val="75000"/>
                  </a:srgbClr>
                </a:solidFill>
                <a:hlinkClick r:id="rId5"/>
              </a:rPr>
              <a:t>http</a:t>
            </a:r>
            <a:r>
              <a:rPr lang="en-US" sz="900" i="1" dirty="0">
                <a:solidFill>
                  <a:srgbClr val="70AD47">
                    <a:lumMod val="75000"/>
                  </a:srgbClr>
                </a:solidFill>
                <a:hlinkClick r:id="rId5"/>
              </a:rPr>
              <a:t>://</a:t>
            </a:r>
            <a:r>
              <a:rPr lang="en-US" sz="900" i="1" dirty="0" smtClean="0">
                <a:solidFill>
                  <a:srgbClr val="70AD47">
                    <a:lumMod val="75000"/>
                  </a:srgbClr>
                </a:solidFill>
                <a:hlinkClick r:id="rId5"/>
              </a:rPr>
              <a:t>www.iro48.ru</a:t>
            </a:r>
            <a:endParaRPr lang="ru-RU" sz="900" i="1" dirty="0" smtClean="0">
              <a:solidFill>
                <a:srgbClr val="70AD47">
                  <a:lumMod val="75000"/>
                </a:srgbClr>
              </a:solidFill>
            </a:endParaRPr>
          </a:p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4" name="AutoShape 2" descr="https://cloclo25.cloud.mail.ru/thumb/xw1/%D0%98%D0%BD%D1%84%D0%BE%D0%B7%D0%BE%D0%BD%D0%B0%2018.12%20-%2031.12/20.12.jpg?x-email=ibc.iro48%40mail.ru"/>
          <p:cNvSpPr>
            <a:spLocks noChangeAspect="1" noChangeArrowheads="1"/>
          </p:cNvSpPr>
          <p:nvPr/>
        </p:nvSpPr>
        <p:spPr bwMode="auto">
          <a:xfrm>
            <a:off x="-3032125" y="-135572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cxnSp>
        <p:nvCxnSpPr>
          <p:cNvPr id="17" name="Прямая соединительная линия 16"/>
          <p:cNvCxnSpPr/>
          <p:nvPr/>
        </p:nvCxnSpPr>
        <p:spPr>
          <a:xfrm>
            <a:off x="-174171" y="44227"/>
            <a:ext cx="13211625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" name="Скругленный прямоугольник 104"/>
          <p:cNvSpPr/>
          <p:nvPr/>
        </p:nvSpPr>
        <p:spPr>
          <a:xfrm>
            <a:off x="4889500" y="1074915"/>
            <a:ext cx="7302500" cy="5002725"/>
          </a:xfrm>
          <a:prstGeom prst="roundRect">
            <a:avLst>
              <a:gd name="adj" fmla="val 0"/>
            </a:avLst>
          </a:prstGeom>
          <a:noFill/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2200" i="1" dirty="0">
                <a:solidFill>
                  <a:srgbClr val="003366"/>
                </a:solidFill>
              </a:rPr>
              <a:t>	</a:t>
            </a:r>
            <a:r>
              <a:rPr lang="ru-RU" sz="2800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Ежегодно 6 июня в России отмечается Пушкинский день. </a:t>
            </a:r>
            <a:r>
              <a:rPr lang="ru-RU" sz="2800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Именно </a:t>
            </a:r>
            <a:r>
              <a:rPr lang="ru-RU" sz="2800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этот день — 6 июня </a:t>
            </a:r>
            <a:r>
              <a:rPr lang="ru-RU" sz="2800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1799 </a:t>
            </a:r>
            <a:r>
              <a:rPr lang="ru-RU" sz="2800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года — в Москве родился Саша Пушкин.	</a:t>
            </a:r>
            <a:endParaRPr lang="ru-RU" sz="2800" dirty="0" smtClean="0">
              <a:solidFill>
                <a:srgbClr val="0033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r>
              <a:rPr lang="ru-RU" sz="2800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ru-RU" sz="2800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Литературное </a:t>
            </a:r>
            <a:r>
              <a:rPr lang="ru-RU" sz="2800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творчество великого русского поэта Александра Сергеевича </a:t>
            </a:r>
            <a:r>
              <a:rPr lang="ru-RU" sz="2800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сопровождает </a:t>
            </a:r>
            <a:r>
              <a:rPr lang="ru-RU" sz="2800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нас на протяжении всей жизни. Его произведения объединяют людей всех </a:t>
            </a:r>
            <a:r>
              <a:rPr lang="ru-RU" sz="2800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возрастов и национальностей</a:t>
            </a:r>
            <a:r>
              <a:rPr lang="ru-RU" sz="2800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переводятся на десятки языков мира. </a:t>
            </a:r>
          </a:p>
        </p:txBody>
      </p:sp>
      <p:sp>
        <p:nvSpPr>
          <p:cNvPr id="106" name="Скругленный прямоугольник 105"/>
          <p:cNvSpPr/>
          <p:nvPr/>
        </p:nvSpPr>
        <p:spPr>
          <a:xfrm>
            <a:off x="2704337" y="270194"/>
            <a:ext cx="8988130" cy="530479"/>
          </a:xfrm>
          <a:prstGeom prst="roundRect">
            <a:avLst>
              <a:gd name="adj" fmla="val 4379"/>
            </a:avLst>
          </a:prstGeom>
          <a:noFill/>
          <a:ln w="38100" cmpd="sng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indent="457200" algn="ctr"/>
            <a:r>
              <a:rPr lang="ru-RU" sz="3200" b="1" i="1" dirty="0">
                <a:solidFill>
                  <a:srgbClr val="00B050"/>
                </a:solidFill>
              </a:rPr>
              <a:t>Пушкинский день в </a:t>
            </a:r>
            <a:r>
              <a:rPr lang="ru-RU" sz="3200" b="1" i="1" dirty="0" smtClean="0">
                <a:solidFill>
                  <a:srgbClr val="00B050"/>
                </a:solidFill>
              </a:rPr>
              <a:t>России</a:t>
            </a:r>
          </a:p>
          <a:p>
            <a:pPr lvl="0" indent="457200" algn="ctr"/>
            <a:r>
              <a:rPr lang="ru-RU" sz="3200" b="1" i="1" dirty="0" smtClean="0">
                <a:solidFill>
                  <a:srgbClr val="00B050"/>
                </a:solidFill>
              </a:rPr>
              <a:t>(День русского языка)</a:t>
            </a:r>
          </a:p>
        </p:txBody>
      </p:sp>
      <p:cxnSp>
        <p:nvCxnSpPr>
          <p:cNvPr id="27" name="Прямая соединительная линия 26"/>
          <p:cNvCxnSpPr/>
          <p:nvPr/>
        </p:nvCxnSpPr>
        <p:spPr>
          <a:xfrm>
            <a:off x="4864100" y="1163539"/>
            <a:ext cx="25400" cy="4593964"/>
          </a:xfrm>
          <a:prstGeom prst="line">
            <a:avLst/>
          </a:prstGeom>
          <a:ln w="3175">
            <a:solidFill>
              <a:schemeClr val="accent3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Прямая соединительная линия 107"/>
          <p:cNvCxnSpPr/>
          <p:nvPr/>
        </p:nvCxnSpPr>
        <p:spPr>
          <a:xfrm>
            <a:off x="-440515" y="6120369"/>
            <a:ext cx="13211625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Прямая соединительная линия 108"/>
          <p:cNvCxnSpPr/>
          <p:nvPr/>
        </p:nvCxnSpPr>
        <p:spPr>
          <a:xfrm>
            <a:off x="2704337" y="1023713"/>
            <a:ext cx="13211625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Группа 21"/>
          <p:cNvGrpSpPr/>
          <p:nvPr/>
        </p:nvGrpSpPr>
        <p:grpSpPr>
          <a:xfrm>
            <a:off x="551554" y="34924"/>
            <a:ext cx="1816100" cy="1128615"/>
            <a:chOff x="551554" y="161924"/>
            <a:chExt cx="1816100" cy="1128615"/>
          </a:xfrm>
        </p:grpSpPr>
        <p:sp>
          <p:nvSpPr>
            <p:cNvPr id="7" name="Скругленный прямоугольник 6"/>
            <p:cNvSpPr/>
            <p:nvPr/>
          </p:nvSpPr>
          <p:spPr>
            <a:xfrm>
              <a:off x="551554" y="265895"/>
              <a:ext cx="1816100" cy="1024644"/>
            </a:xfrm>
            <a:prstGeom prst="roundRect">
              <a:avLst/>
            </a:prstGeom>
            <a:solidFill>
              <a:schemeClr val="bg2"/>
            </a:solidFill>
            <a:ln w="6350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Овал 7"/>
            <p:cNvSpPr/>
            <p:nvPr/>
          </p:nvSpPr>
          <p:spPr>
            <a:xfrm>
              <a:off x="755810" y="296620"/>
              <a:ext cx="144000" cy="144000"/>
            </a:xfrm>
            <a:prstGeom prst="ellipse">
              <a:avLst/>
            </a:prstGeom>
            <a:solidFill>
              <a:srgbClr val="00B050">
                <a:alpha val="50000"/>
              </a:srgb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8" name="Овал 37"/>
            <p:cNvSpPr/>
            <p:nvPr/>
          </p:nvSpPr>
          <p:spPr>
            <a:xfrm>
              <a:off x="1403481" y="296620"/>
              <a:ext cx="144000" cy="144000"/>
            </a:xfrm>
            <a:prstGeom prst="ellipse">
              <a:avLst/>
            </a:prstGeom>
            <a:solidFill>
              <a:srgbClr val="00B050">
                <a:alpha val="50000"/>
              </a:srgb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9" name="Овал 38"/>
            <p:cNvSpPr/>
            <p:nvPr/>
          </p:nvSpPr>
          <p:spPr>
            <a:xfrm>
              <a:off x="2064377" y="296620"/>
              <a:ext cx="144000" cy="144000"/>
            </a:xfrm>
            <a:prstGeom prst="ellipse">
              <a:avLst/>
            </a:prstGeom>
            <a:solidFill>
              <a:srgbClr val="00B050">
                <a:alpha val="50000"/>
              </a:srgb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Скругленный прямоугольник 8"/>
            <p:cNvSpPr/>
            <p:nvPr/>
          </p:nvSpPr>
          <p:spPr>
            <a:xfrm>
              <a:off x="766691" y="161925"/>
              <a:ext cx="128587" cy="23527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 w="6350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1" name="Скругленный прямоугольник 40"/>
            <p:cNvSpPr/>
            <p:nvPr/>
          </p:nvSpPr>
          <p:spPr>
            <a:xfrm>
              <a:off x="1414362" y="161925"/>
              <a:ext cx="128587" cy="23527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 w="6350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2" name="Скругленный прямоугольник 41"/>
            <p:cNvSpPr/>
            <p:nvPr/>
          </p:nvSpPr>
          <p:spPr>
            <a:xfrm>
              <a:off x="2075258" y="161924"/>
              <a:ext cx="128587" cy="23527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 w="6350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3" name="Скругленный прямоугольник 42"/>
            <p:cNvSpPr/>
            <p:nvPr/>
          </p:nvSpPr>
          <p:spPr>
            <a:xfrm>
              <a:off x="662414" y="526002"/>
              <a:ext cx="751948" cy="624637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6350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000" b="1" dirty="0" smtClean="0">
                  <a:solidFill>
                    <a:srgbClr val="00B050"/>
                  </a:solidFill>
                  <a:latin typeface="Bookman Old Style" panose="02050604050505020204" pitchFamily="18" charset="0"/>
                </a:rPr>
                <a:t>6</a:t>
              </a:r>
              <a:endParaRPr lang="ru-RU" sz="3000" b="1" dirty="0">
                <a:solidFill>
                  <a:srgbClr val="00B050"/>
                </a:solidFill>
                <a:latin typeface="Bookman Old Style" panose="02050604050505020204" pitchFamily="18" charset="0"/>
              </a:endParaRPr>
            </a:p>
          </p:txBody>
        </p:sp>
        <p:grpSp>
          <p:nvGrpSpPr>
            <p:cNvPr id="11" name="Группа 10"/>
            <p:cNvGrpSpPr/>
            <p:nvPr/>
          </p:nvGrpSpPr>
          <p:grpSpPr>
            <a:xfrm>
              <a:off x="1455640" y="526002"/>
              <a:ext cx="847733" cy="431564"/>
              <a:chOff x="3514459" y="2671474"/>
              <a:chExt cx="847733" cy="431564"/>
            </a:xfrm>
          </p:grpSpPr>
          <p:sp>
            <p:nvSpPr>
              <p:cNvPr id="46" name="Скругленный прямоугольник 45"/>
              <p:cNvSpPr/>
              <p:nvPr/>
            </p:nvSpPr>
            <p:spPr>
              <a:xfrm>
                <a:off x="3756820" y="2671474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47" name="Скругленный прямоугольник 46"/>
              <p:cNvSpPr/>
              <p:nvPr/>
            </p:nvSpPr>
            <p:spPr>
              <a:xfrm>
                <a:off x="3879853" y="2671474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48" name="Скругленный прямоугольник 47"/>
              <p:cNvSpPr/>
              <p:nvPr/>
            </p:nvSpPr>
            <p:spPr>
              <a:xfrm>
                <a:off x="4001561" y="2671474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0" name="Скругленный прямоугольник 69"/>
              <p:cNvSpPr/>
              <p:nvPr/>
            </p:nvSpPr>
            <p:spPr>
              <a:xfrm>
                <a:off x="4124594" y="2671474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1" name="Скругленный прямоугольник 70"/>
              <p:cNvSpPr/>
              <p:nvPr/>
            </p:nvSpPr>
            <p:spPr>
              <a:xfrm>
                <a:off x="4246302" y="2671474"/>
                <a:ext cx="114565" cy="80290"/>
              </a:xfrm>
              <a:prstGeom prst="roundRect">
                <a:avLst/>
              </a:prstGeom>
              <a:solidFill>
                <a:srgbClr val="00B050"/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3" name="Скругленный прямоугольник 72"/>
              <p:cNvSpPr/>
              <p:nvPr/>
            </p:nvSpPr>
            <p:spPr>
              <a:xfrm>
                <a:off x="3514459" y="2760327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4" name="Скругленный прямоугольник 73"/>
              <p:cNvSpPr/>
              <p:nvPr/>
            </p:nvSpPr>
            <p:spPr>
              <a:xfrm>
                <a:off x="3635111" y="2760327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5" name="Скругленный прямоугольник 74"/>
              <p:cNvSpPr/>
              <p:nvPr/>
            </p:nvSpPr>
            <p:spPr>
              <a:xfrm>
                <a:off x="3756819" y="2760327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6" name="Скругленный прямоугольник 75"/>
              <p:cNvSpPr/>
              <p:nvPr/>
            </p:nvSpPr>
            <p:spPr>
              <a:xfrm>
                <a:off x="3879852" y="2760327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7" name="Скругленный прямоугольник 76"/>
              <p:cNvSpPr/>
              <p:nvPr/>
            </p:nvSpPr>
            <p:spPr>
              <a:xfrm>
                <a:off x="4001560" y="2760327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8" name="Скругленный прямоугольник 77"/>
              <p:cNvSpPr/>
              <p:nvPr/>
            </p:nvSpPr>
            <p:spPr>
              <a:xfrm>
                <a:off x="4124593" y="2760327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9" name="Скругленный прямоугольник 78"/>
              <p:cNvSpPr/>
              <p:nvPr/>
            </p:nvSpPr>
            <p:spPr>
              <a:xfrm>
                <a:off x="4246301" y="2760327"/>
                <a:ext cx="114565" cy="80290"/>
              </a:xfrm>
              <a:prstGeom prst="roundRect">
                <a:avLst/>
              </a:prstGeom>
              <a:solidFill>
                <a:srgbClr val="00B050"/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0" name="Скругленный прямоугольник 79"/>
              <p:cNvSpPr/>
              <p:nvPr/>
            </p:nvSpPr>
            <p:spPr>
              <a:xfrm>
                <a:off x="3515785" y="2847760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1" name="Скругленный прямоугольник 80"/>
              <p:cNvSpPr/>
              <p:nvPr/>
            </p:nvSpPr>
            <p:spPr>
              <a:xfrm>
                <a:off x="3636437" y="2847760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2" name="Скругленный прямоугольник 81"/>
              <p:cNvSpPr/>
              <p:nvPr/>
            </p:nvSpPr>
            <p:spPr>
              <a:xfrm>
                <a:off x="3758145" y="2847760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3" name="Скругленный прямоугольник 82"/>
              <p:cNvSpPr/>
              <p:nvPr/>
            </p:nvSpPr>
            <p:spPr>
              <a:xfrm>
                <a:off x="3881178" y="2847760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4" name="Скругленный прямоугольник 83"/>
              <p:cNvSpPr/>
              <p:nvPr/>
            </p:nvSpPr>
            <p:spPr>
              <a:xfrm>
                <a:off x="4002886" y="2847760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5" name="Скругленный прямоугольник 84"/>
              <p:cNvSpPr/>
              <p:nvPr/>
            </p:nvSpPr>
            <p:spPr>
              <a:xfrm>
                <a:off x="4125919" y="2847760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6" name="Скругленный прямоугольник 85"/>
              <p:cNvSpPr/>
              <p:nvPr/>
            </p:nvSpPr>
            <p:spPr>
              <a:xfrm>
                <a:off x="4247627" y="2847760"/>
                <a:ext cx="114565" cy="80290"/>
              </a:xfrm>
              <a:prstGeom prst="roundRect">
                <a:avLst/>
              </a:prstGeom>
              <a:solidFill>
                <a:srgbClr val="00B050"/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7" name="Скругленный прямоугольник 86"/>
              <p:cNvSpPr/>
              <p:nvPr/>
            </p:nvSpPr>
            <p:spPr>
              <a:xfrm>
                <a:off x="3515784" y="2935193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8" name="Скругленный прямоугольник 87"/>
              <p:cNvSpPr/>
              <p:nvPr/>
            </p:nvSpPr>
            <p:spPr>
              <a:xfrm>
                <a:off x="3636436" y="2935193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9" name="Скругленный прямоугольник 88"/>
              <p:cNvSpPr/>
              <p:nvPr/>
            </p:nvSpPr>
            <p:spPr>
              <a:xfrm>
                <a:off x="3758144" y="2935193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0" name="Скругленный прямоугольник 89"/>
              <p:cNvSpPr/>
              <p:nvPr/>
            </p:nvSpPr>
            <p:spPr>
              <a:xfrm>
                <a:off x="3881177" y="2935193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1" name="Скругленный прямоугольник 90"/>
              <p:cNvSpPr/>
              <p:nvPr/>
            </p:nvSpPr>
            <p:spPr>
              <a:xfrm>
                <a:off x="4002885" y="2935193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2" name="Скругленный прямоугольник 91"/>
              <p:cNvSpPr/>
              <p:nvPr/>
            </p:nvSpPr>
            <p:spPr>
              <a:xfrm>
                <a:off x="4125918" y="2935193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3" name="Скругленный прямоугольник 92"/>
              <p:cNvSpPr/>
              <p:nvPr/>
            </p:nvSpPr>
            <p:spPr>
              <a:xfrm>
                <a:off x="4247626" y="2935193"/>
                <a:ext cx="114565" cy="80290"/>
              </a:xfrm>
              <a:prstGeom prst="roundRect">
                <a:avLst/>
              </a:prstGeom>
              <a:solidFill>
                <a:srgbClr val="00B050"/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4" name="Скругленный прямоугольник 93"/>
              <p:cNvSpPr/>
              <p:nvPr/>
            </p:nvSpPr>
            <p:spPr>
              <a:xfrm>
                <a:off x="3515784" y="3022748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5" name="Скругленный прямоугольник 94"/>
              <p:cNvSpPr/>
              <p:nvPr/>
            </p:nvSpPr>
            <p:spPr>
              <a:xfrm>
                <a:off x="3636436" y="3022748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6" name="Скругленный прямоугольник 95"/>
              <p:cNvSpPr/>
              <p:nvPr/>
            </p:nvSpPr>
            <p:spPr>
              <a:xfrm>
                <a:off x="3758144" y="3022748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7" name="Скругленный прямоугольник 96"/>
              <p:cNvSpPr/>
              <p:nvPr/>
            </p:nvSpPr>
            <p:spPr>
              <a:xfrm>
                <a:off x="3881177" y="3022748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8" name="Скругленный прямоугольник 97"/>
              <p:cNvSpPr/>
              <p:nvPr/>
            </p:nvSpPr>
            <p:spPr>
              <a:xfrm>
                <a:off x="4002885" y="3022748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</p:grpSp>
        <p:sp>
          <p:nvSpPr>
            <p:cNvPr id="101" name="Скругленный прямоугольник 100"/>
            <p:cNvSpPr/>
            <p:nvPr/>
          </p:nvSpPr>
          <p:spPr>
            <a:xfrm>
              <a:off x="1403481" y="989712"/>
              <a:ext cx="964172" cy="188689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b="1" i="1" dirty="0" smtClean="0">
                  <a:solidFill>
                    <a:srgbClr val="00B050"/>
                  </a:solidFill>
                  <a:latin typeface="Bookman Old Style" panose="02050604050505020204" pitchFamily="18" charset="0"/>
                </a:rPr>
                <a:t>июня</a:t>
              </a:r>
              <a:endParaRPr lang="ru-RU" b="1" i="1" dirty="0">
                <a:solidFill>
                  <a:srgbClr val="00B050"/>
                </a:solidFill>
                <a:latin typeface="Bookman Old Style" panose="02050604050505020204" pitchFamily="18" charset="0"/>
              </a:endParaRPr>
            </a:p>
          </p:txBody>
        </p:sp>
        <p:cxnSp>
          <p:nvCxnSpPr>
            <p:cNvPr id="104" name="Прямая соединительная линия 103"/>
            <p:cNvCxnSpPr/>
            <p:nvPr/>
          </p:nvCxnSpPr>
          <p:spPr>
            <a:xfrm>
              <a:off x="587375" y="481329"/>
              <a:ext cx="1743455" cy="0"/>
            </a:xfrm>
            <a:prstGeom prst="line">
              <a:avLst/>
            </a:prstGeom>
            <a:ln w="31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6"/>
          <a:srcRect r="54000"/>
          <a:stretch/>
        </p:blipFill>
        <p:spPr>
          <a:xfrm>
            <a:off x="351229" y="1184093"/>
            <a:ext cx="3959202" cy="4841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020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14:prism isContent="1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AutoShape 2" descr="https://cloclo25.cloud.mail.ru/thumb/xw1/%D0%98%D0%BD%D1%84%D0%BE%D0%B7%D0%BE%D0%BD%D0%B0%2018.12%20-%2031.12/20.12.jpg?x-email=ibc.iro48%40mail.ru"/>
          <p:cNvSpPr>
            <a:spLocks noChangeAspect="1" noChangeArrowheads="1"/>
          </p:cNvSpPr>
          <p:nvPr/>
        </p:nvSpPr>
        <p:spPr bwMode="auto">
          <a:xfrm>
            <a:off x="-3032125" y="-135572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pic>
        <p:nvPicPr>
          <p:cNvPr id="13" name="Picture 2" descr="T:\!Логотипы ИРО\brandbook-6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6667"/>
          <a:stretch/>
        </p:blipFill>
        <p:spPr bwMode="auto">
          <a:xfrm>
            <a:off x="4739878" y="6147594"/>
            <a:ext cx="2645568" cy="543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462394" y="6163099"/>
            <a:ext cx="3755923" cy="8822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800"/>
              </a:lnSpc>
            </a:pPr>
            <a:r>
              <a:rPr lang="ru-RU" sz="900" i="1" dirty="0">
                <a:solidFill>
                  <a:srgbClr val="00B050"/>
                </a:solidFill>
              </a:rPr>
              <a:t>398035 Липецкая область, </a:t>
            </a:r>
            <a:r>
              <a:rPr lang="ru-RU" sz="900" i="1" dirty="0" smtClean="0">
                <a:solidFill>
                  <a:srgbClr val="00B050"/>
                </a:solidFill>
              </a:rPr>
              <a:t>г</a:t>
            </a:r>
            <a:r>
              <a:rPr lang="ru-RU" sz="900" i="1" dirty="0">
                <a:solidFill>
                  <a:srgbClr val="00B050"/>
                </a:solidFill>
              </a:rPr>
              <a:t>. Липецк, ул. Циолковского, д. </a:t>
            </a:r>
            <a:r>
              <a:rPr lang="ru-RU" sz="900" i="1" dirty="0" smtClean="0">
                <a:solidFill>
                  <a:srgbClr val="00B050"/>
                </a:solidFill>
              </a:rPr>
              <a:t>18</a:t>
            </a:r>
          </a:p>
          <a:p>
            <a:pPr>
              <a:lnSpc>
                <a:spcPts val="800"/>
              </a:lnSpc>
            </a:pPr>
            <a:r>
              <a:rPr lang="ru-RU" sz="900" i="1" dirty="0" smtClean="0">
                <a:solidFill>
                  <a:srgbClr val="00B050"/>
                </a:solidFill>
              </a:rPr>
              <a:t>Телефон:+7(4742)32-94-60  </a:t>
            </a:r>
            <a:endParaRPr lang="en-US" sz="900" i="1" dirty="0" smtClean="0">
              <a:solidFill>
                <a:srgbClr val="00B050"/>
              </a:solidFill>
            </a:endParaRPr>
          </a:p>
          <a:p>
            <a:pPr>
              <a:lnSpc>
                <a:spcPts val="800"/>
              </a:lnSpc>
            </a:pPr>
            <a:endParaRPr lang="ru-RU" sz="900" i="1" dirty="0" smtClean="0">
              <a:solidFill>
                <a:srgbClr val="00B050"/>
              </a:solidFill>
            </a:endParaRPr>
          </a:p>
          <a:p>
            <a:pPr>
              <a:lnSpc>
                <a:spcPts val="800"/>
              </a:lnSpc>
            </a:pPr>
            <a:r>
              <a:rPr lang="ru-RU" sz="900" i="1" dirty="0" smtClean="0">
                <a:solidFill>
                  <a:srgbClr val="00B050"/>
                </a:solidFill>
              </a:rPr>
              <a:t>Е</a:t>
            </a:r>
            <a:r>
              <a:rPr lang="en-US" sz="900" i="1" dirty="0" smtClean="0">
                <a:solidFill>
                  <a:srgbClr val="00B050"/>
                </a:solidFill>
              </a:rPr>
              <a:t>-mail: </a:t>
            </a:r>
            <a:r>
              <a:rPr lang="en-US" sz="900" i="1" dirty="0" smtClean="0">
                <a:solidFill>
                  <a:srgbClr val="70AD47">
                    <a:lumMod val="75000"/>
                  </a:srgbClr>
                </a:solidFill>
                <a:hlinkClick r:id="rId4"/>
              </a:rPr>
              <a:t>admiuu@mail.ru</a:t>
            </a:r>
            <a:endParaRPr lang="ru-RU" sz="900" i="1" dirty="0" smtClean="0">
              <a:solidFill>
                <a:srgbClr val="70AD47">
                  <a:lumMod val="75000"/>
                </a:srgbClr>
              </a:solidFill>
            </a:endParaRPr>
          </a:p>
          <a:p>
            <a:pPr>
              <a:lnSpc>
                <a:spcPts val="800"/>
              </a:lnSpc>
            </a:pPr>
            <a:r>
              <a:rPr lang="ru-RU" sz="900" i="1" dirty="0" smtClean="0">
                <a:solidFill>
                  <a:srgbClr val="00B050"/>
                </a:solidFill>
              </a:rPr>
              <a:t>Сайт</a:t>
            </a:r>
            <a:r>
              <a:rPr lang="en-US" sz="900" i="1" dirty="0" smtClean="0">
                <a:solidFill>
                  <a:srgbClr val="00B050"/>
                </a:solidFill>
              </a:rPr>
              <a:t>: </a:t>
            </a:r>
            <a:r>
              <a:rPr lang="en-US" sz="900" i="1" dirty="0" smtClean="0">
                <a:solidFill>
                  <a:srgbClr val="70AD47">
                    <a:lumMod val="75000"/>
                  </a:srgbClr>
                </a:solidFill>
                <a:hlinkClick r:id="rId5"/>
              </a:rPr>
              <a:t>http</a:t>
            </a:r>
            <a:r>
              <a:rPr lang="en-US" sz="900" i="1" dirty="0">
                <a:solidFill>
                  <a:srgbClr val="70AD47">
                    <a:lumMod val="75000"/>
                  </a:srgbClr>
                </a:solidFill>
                <a:hlinkClick r:id="rId5"/>
              </a:rPr>
              <a:t>://</a:t>
            </a:r>
            <a:r>
              <a:rPr lang="en-US" sz="900" i="1" dirty="0" smtClean="0">
                <a:solidFill>
                  <a:srgbClr val="70AD47">
                    <a:lumMod val="75000"/>
                  </a:srgbClr>
                </a:solidFill>
                <a:hlinkClick r:id="rId5"/>
              </a:rPr>
              <a:t>www.iro48.ru</a:t>
            </a:r>
            <a:endParaRPr lang="ru-RU" sz="900" i="1" dirty="0" smtClean="0">
              <a:solidFill>
                <a:srgbClr val="70AD47">
                  <a:lumMod val="75000"/>
                </a:srgbClr>
              </a:solidFill>
            </a:endParaRPr>
          </a:p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4" name="AutoShape 2" descr="https://cloclo25.cloud.mail.ru/thumb/xw1/%D0%98%D0%BD%D1%84%D0%BE%D0%B7%D0%BE%D0%BD%D0%B0%2018.12%20-%2031.12/20.12.jpg?x-email=ibc.iro48%40mail.ru"/>
          <p:cNvSpPr>
            <a:spLocks noChangeAspect="1" noChangeArrowheads="1"/>
          </p:cNvSpPr>
          <p:nvPr/>
        </p:nvSpPr>
        <p:spPr bwMode="auto">
          <a:xfrm>
            <a:off x="-3032125" y="-135572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cxnSp>
        <p:nvCxnSpPr>
          <p:cNvPr id="17" name="Прямая соединительная линия 16"/>
          <p:cNvCxnSpPr/>
          <p:nvPr/>
        </p:nvCxnSpPr>
        <p:spPr>
          <a:xfrm>
            <a:off x="-174171" y="44227"/>
            <a:ext cx="13211625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" name="Скругленный прямоугольник 104"/>
          <p:cNvSpPr/>
          <p:nvPr/>
        </p:nvSpPr>
        <p:spPr>
          <a:xfrm>
            <a:off x="4889500" y="1074915"/>
            <a:ext cx="7302500" cy="5002725"/>
          </a:xfrm>
          <a:prstGeom prst="roundRect">
            <a:avLst>
              <a:gd name="adj" fmla="val 0"/>
            </a:avLst>
          </a:prstGeom>
          <a:noFill/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2200" i="1" dirty="0">
                <a:solidFill>
                  <a:srgbClr val="003366"/>
                </a:solidFill>
              </a:rPr>
              <a:t>	</a:t>
            </a:r>
            <a:r>
              <a:rPr lang="ru-RU" sz="2800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 июня вся планета отмечает важный экологический праздник — Всемирный день </a:t>
            </a:r>
            <a:r>
              <a:rPr lang="ru-RU" sz="2800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океанов. Океаны </a:t>
            </a:r>
            <a:r>
              <a:rPr lang="ru-RU" sz="2800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— легкие нашей планеты, обеспечивающие большую часть кислорода, необходимого для нашего </a:t>
            </a:r>
            <a:r>
              <a:rPr lang="ru-RU" sz="2800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дыхания. </a:t>
            </a:r>
          </a:p>
          <a:p>
            <a:pPr algn="just"/>
            <a:r>
              <a:rPr lang="ru-RU" sz="2800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ru-RU" sz="2800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Забота </a:t>
            </a:r>
            <a:r>
              <a:rPr lang="ru-RU" sz="2800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 океане послужит препятствием к вымиранию многих видов растений и животных и позволит будущим поколениям наслаждаться красотой, богатством и потенциалом Мирового океана</a:t>
            </a:r>
            <a:r>
              <a:rPr lang="ru-RU" sz="2800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ru-RU" sz="2800" dirty="0">
              <a:solidFill>
                <a:srgbClr val="0033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6" name="Скругленный прямоугольник 105"/>
          <p:cNvSpPr/>
          <p:nvPr/>
        </p:nvSpPr>
        <p:spPr>
          <a:xfrm>
            <a:off x="2704337" y="270194"/>
            <a:ext cx="8988130" cy="530479"/>
          </a:xfrm>
          <a:prstGeom prst="roundRect">
            <a:avLst>
              <a:gd name="adj" fmla="val 4379"/>
            </a:avLst>
          </a:prstGeom>
          <a:noFill/>
          <a:ln w="38100" cmpd="sng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indent="457200" algn="ctr"/>
            <a:r>
              <a:rPr lang="ru-RU" sz="3200" b="1" i="1" dirty="0">
                <a:solidFill>
                  <a:srgbClr val="00B050"/>
                </a:solidFill>
              </a:rPr>
              <a:t>Всемирный день океанов</a:t>
            </a:r>
            <a:endParaRPr lang="ru-RU" sz="3200" b="1" i="1" dirty="0" smtClean="0">
              <a:solidFill>
                <a:srgbClr val="00B050"/>
              </a:solidFill>
            </a:endParaRPr>
          </a:p>
        </p:txBody>
      </p:sp>
      <p:cxnSp>
        <p:nvCxnSpPr>
          <p:cNvPr id="27" name="Прямая соединительная линия 26"/>
          <p:cNvCxnSpPr/>
          <p:nvPr/>
        </p:nvCxnSpPr>
        <p:spPr>
          <a:xfrm>
            <a:off x="4864100" y="1163539"/>
            <a:ext cx="25400" cy="4593964"/>
          </a:xfrm>
          <a:prstGeom prst="line">
            <a:avLst/>
          </a:prstGeom>
          <a:ln w="3175">
            <a:solidFill>
              <a:schemeClr val="accent3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Прямая соединительная линия 107"/>
          <p:cNvCxnSpPr/>
          <p:nvPr/>
        </p:nvCxnSpPr>
        <p:spPr>
          <a:xfrm>
            <a:off x="-440515" y="6120369"/>
            <a:ext cx="13211625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Прямая соединительная линия 108"/>
          <p:cNvCxnSpPr/>
          <p:nvPr/>
        </p:nvCxnSpPr>
        <p:spPr>
          <a:xfrm>
            <a:off x="2704337" y="1023713"/>
            <a:ext cx="13211625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Группа 21"/>
          <p:cNvGrpSpPr/>
          <p:nvPr/>
        </p:nvGrpSpPr>
        <p:grpSpPr>
          <a:xfrm>
            <a:off x="551554" y="34924"/>
            <a:ext cx="1816100" cy="1128615"/>
            <a:chOff x="551554" y="161924"/>
            <a:chExt cx="1816100" cy="1128615"/>
          </a:xfrm>
        </p:grpSpPr>
        <p:sp>
          <p:nvSpPr>
            <p:cNvPr id="7" name="Скругленный прямоугольник 6"/>
            <p:cNvSpPr/>
            <p:nvPr/>
          </p:nvSpPr>
          <p:spPr>
            <a:xfrm>
              <a:off x="551554" y="265895"/>
              <a:ext cx="1816100" cy="1024644"/>
            </a:xfrm>
            <a:prstGeom prst="roundRect">
              <a:avLst/>
            </a:prstGeom>
            <a:solidFill>
              <a:schemeClr val="bg2"/>
            </a:solidFill>
            <a:ln w="6350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Овал 7"/>
            <p:cNvSpPr/>
            <p:nvPr/>
          </p:nvSpPr>
          <p:spPr>
            <a:xfrm>
              <a:off x="755810" y="296620"/>
              <a:ext cx="144000" cy="144000"/>
            </a:xfrm>
            <a:prstGeom prst="ellipse">
              <a:avLst/>
            </a:prstGeom>
            <a:solidFill>
              <a:srgbClr val="00B050">
                <a:alpha val="50000"/>
              </a:srgb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8" name="Овал 37"/>
            <p:cNvSpPr/>
            <p:nvPr/>
          </p:nvSpPr>
          <p:spPr>
            <a:xfrm>
              <a:off x="1403481" y="296620"/>
              <a:ext cx="144000" cy="144000"/>
            </a:xfrm>
            <a:prstGeom prst="ellipse">
              <a:avLst/>
            </a:prstGeom>
            <a:solidFill>
              <a:srgbClr val="00B050">
                <a:alpha val="50000"/>
              </a:srgb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9" name="Овал 38"/>
            <p:cNvSpPr/>
            <p:nvPr/>
          </p:nvSpPr>
          <p:spPr>
            <a:xfrm>
              <a:off x="2064377" y="296620"/>
              <a:ext cx="144000" cy="144000"/>
            </a:xfrm>
            <a:prstGeom prst="ellipse">
              <a:avLst/>
            </a:prstGeom>
            <a:solidFill>
              <a:srgbClr val="00B050">
                <a:alpha val="50000"/>
              </a:srgb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Скругленный прямоугольник 8"/>
            <p:cNvSpPr/>
            <p:nvPr/>
          </p:nvSpPr>
          <p:spPr>
            <a:xfrm>
              <a:off x="766691" y="161925"/>
              <a:ext cx="128587" cy="23527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 w="6350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1" name="Скругленный прямоугольник 40"/>
            <p:cNvSpPr/>
            <p:nvPr/>
          </p:nvSpPr>
          <p:spPr>
            <a:xfrm>
              <a:off x="1414362" y="161925"/>
              <a:ext cx="128587" cy="23527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 w="6350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2" name="Скругленный прямоугольник 41"/>
            <p:cNvSpPr/>
            <p:nvPr/>
          </p:nvSpPr>
          <p:spPr>
            <a:xfrm>
              <a:off x="2075258" y="161924"/>
              <a:ext cx="128587" cy="23527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 w="6350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3" name="Скругленный прямоугольник 42"/>
            <p:cNvSpPr/>
            <p:nvPr/>
          </p:nvSpPr>
          <p:spPr>
            <a:xfrm>
              <a:off x="662414" y="526002"/>
              <a:ext cx="751948" cy="624637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6350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rPr>
                <a:t>8</a:t>
              </a:r>
            </a:p>
          </p:txBody>
        </p:sp>
        <p:grpSp>
          <p:nvGrpSpPr>
            <p:cNvPr id="11" name="Группа 10"/>
            <p:cNvGrpSpPr/>
            <p:nvPr/>
          </p:nvGrpSpPr>
          <p:grpSpPr>
            <a:xfrm>
              <a:off x="1455640" y="526002"/>
              <a:ext cx="847733" cy="431564"/>
              <a:chOff x="3514459" y="2671474"/>
              <a:chExt cx="847733" cy="431564"/>
            </a:xfrm>
          </p:grpSpPr>
          <p:sp>
            <p:nvSpPr>
              <p:cNvPr id="46" name="Скругленный прямоугольник 45"/>
              <p:cNvSpPr/>
              <p:nvPr/>
            </p:nvSpPr>
            <p:spPr>
              <a:xfrm>
                <a:off x="3756820" y="2671474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47" name="Скругленный прямоугольник 46"/>
              <p:cNvSpPr/>
              <p:nvPr/>
            </p:nvSpPr>
            <p:spPr>
              <a:xfrm>
                <a:off x="3879853" y="2671474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48" name="Скругленный прямоугольник 47"/>
              <p:cNvSpPr/>
              <p:nvPr/>
            </p:nvSpPr>
            <p:spPr>
              <a:xfrm>
                <a:off x="4001561" y="2671474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0" name="Скругленный прямоугольник 69"/>
              <p:cNvSpPr/>
              <p:nvPr/>
            </p:nvSpPr>
            <p:spPr>
              <a:xfrm>
                <a:off x="4124594" y="2671474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1" name="Скругленный прямоугольник 70"/>
              <p:cNvSpPr/>
              <p:nvPr/>
            </p:nvSpPr>
            <p:spPr>
              <a:xfrm>
                <a:off x="4246302" y="2671474"/>
                <a:ext cx="114565" cy="80290"/>
              </a:xfrm>
              <a:prstGeom prst="roundRect">
                <a:avLst/>
              </a:prstGeom>
              <a:solidFill>
                <a:srgbClr val="00B050"/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3" name="Скругленный прямоугольник 72"/>
              <p:cNvSpPr/>
              <p:nvPr/>
            </p:nvSpPr>
            <p:spPr>
              <a:xfrm>
                <a:off x="3514459" y="2760327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4" name="Скругленный прямоугольник 73"/>
              <p:cNvSpPr/>
              <p:nvPr/>
            </p:nvSpPr>
            <p:spPr>
              <a:xfrm>
                <a:off x="3635111" y="2760327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5" name="Скругленный прямоугольник 74"/>
              <p:cNvSpPr/>
              <p:nvPr/>
            </p:nvSpPr>
            <p:spPr>
              <a:xfrm>
                <a:off x="3756819" y="2760327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6" name="Скругленный прямоугольник 75"/>
              <p:cNvSpPr/>
              <p:nvPr/>
            </p:nvSpPr>
            <p:spPr>
              <a:xfrm>
                <a:off x="3879852" y="2760327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7" name="Скругленный прямоугольник 76"/>
              <p:cNvSpPr/>
              <p:nvPr/>
            </p:nvSpPr>
            <p:spPr>
              <a:xfrm>
                <a:off x="4001560" y="2760327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8" name="Скругленный прямоугольник 77"/>
              <p:cNvSpPr/>
              <p:nvPr/>
            </p:nvSpPr>
            <p:spPr>
              <a:xfrm>
                <a:off x="4124593" y="2760327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9" name="Скругленный прямоугольник 78"/>
              <p:cNvSpPr/>
              <p:nvPr/>
            </p:nvSpPr>
            <p:spPr>
              <a:xfrm>
                <a:off x="4246301" y="2760327"/>
                <a:ext cx="114565" cy="80290"/>
              </a:xfrm>
              <a:prstGeom prst="roundRect">
                <a:avLst/>
              </a:prstGeom>
              <a:solidFill>
                <a:srgbClr val="00B050"/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0" name="Скругленный прямоугольник 79"/>
              <p:cNvSpPr/>
              <p:nvPr/>
            </p:nvSpPr>
            <p:spPr>
              <a:xfrm>
                <a:off x="3515785" y="2847760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1" name="Скругленный прямоугольник 80"/>
              <p:cNvSpPr/>
              <p:nvPr/>
            </p:nvSpPr>
            <p:spPr>
              <a:xfrm>
                <a:off x="3636437" y="2847760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2" name="Скругленный прямоугольник 81"/>
              <p:cNvSpPr/>
              <p:nvPr/>
            </p:nvSpPr>
            <p:spPr>
              <a:xfrm>
                <a:off x="3758145" y="2847760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3" name="Скругленный прямоугольник 82"/>
              <p:cNvSpPr/>
              <p:nvPr/>
            </p:nvSpPr>
            <p:spPr>
              <a:xfrm>
                <a:off x="3881178" y="2847760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4" name="Скругленный прямоугольник 83"/>
              <p:cNvSpPr/>
              <p:nvPr/>
            </p:nvSpPr>
            <p:spPr>
              <a:xfrm>
                <a:off x="4002886" y="2847760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5" name="Скругленный прямоугольник 84"/>
              <p:cNvSpPr/>
              <p:nvPr/>
            </p:nvSpPr>
            <p:spPr>
              <a:xfrm>
                <a:off x="4125919" y="2847760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6" name="Скругленный прямоугольник 85"/>
              <p:cNvSpPr/>
              <p:nvPr/>
            </p:nvSpPr>
            <p:spPr>
              <a:xfrm>
                <a:off x="4247627" y="2847760"/>
                <a:ext cx="114565" cy="80290"/>
              </a:xfrm>
              <a:prstGeom prst="roundRect">
                <a:avLst/>
              </a:prstGeom>
              <a:solidFill>
                <a:srgbClr val="00B050"/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7" name="Скругленный прямоугольник 86"/>
              <p:cNvSpPr/>
              <p:nvPr/>
            </p:nvSpPr>
            <p:spPr>
              <a:xfrm>
                <a:off x="3515784" y="2935193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8" name="Скругленный прямоугольник 87"/>
              <p:cNvSpPr/>
              <p:nvPr/>
            </p:nvSpPr>
            <p:spPr>
              <a:xfrm>
                <a:off x="3636436" y="2935193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9" name="Скругленный прямоугольник 88"/>
              <p:cNvSpPr/>
              <p:nvPr/>
            </p:nvSpPr>
            <p:spPr>
              <a:xfrm>
                <a:off x="3758144" y="2935193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0" name="Скругленный прямоугольник 89"/>
              <p:cNvSpPr/>
              <p:nvPr/>
            </p:nvSpPr>
            <p:spPr>
              <a:xfrm>
                <a:off x="3881177" y="2935193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1" name="Скругленный прямоугольник 90"/>
              <p:cNvSpPr/>
              <p:nvPr/>
            </p:nvSpPr>
            <p:spPr>
              <a:xfrm>
                <a:off x="4002885" y="2935193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2" name="Скругленный прямоугольник 91"/>
              <p:cNvSpPr/>
              <p:nvPr/>
            </p:nvSpPr>
            <p:spPr>
              <a:xfrm>
                <a:off x="4125918" y="2935193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3" name="Скругленный прямоугольник 92"/>
              <p:cNvSpPr/>
              <p:nvPr/>
            </p:nvSpPr>
            <p:spPr>
              <a:xfrm>
                <a:off x="4247626" y="2935193"/>
                <a:ext cx="114565" cy="80290"/>
              </a:xfrm>
              <a:prstGeom prst="roundRect">
                <a:avLst/>
              </a:prstGeom>
              <a:solidFill>
                <a:srgbClr val="00B050"/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4" name="Скругленный прямоугольник 93"/>
              <p:cNvSpPr/>
              <p:nvPr/>
            </p:nvSpPr>
            <p:spPr>
              <a:xfrm>
                <a:off x="3515784" y="3022748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5" name="Скругленный прямоугольник 94"/>
              <p:cNvSpPr/>
              <p:nvPr/>
            </p:nvSpPr>
            <p:spPr>
              <a:xfrm>
                <a:off x="3636436" y="3022748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6" name="Скругленный прямоугольник 95"/>
              <p:cNvSpPr/>
              <p:nvPr/>
            </p:nvSpPr>
            <p:spPr>
              <a:xfrm>
                <a:off x="3758144" y="3022748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7" name="Скругленный прямоугольник 96"/>
              <p:cNvSpPr/>
              <p:nvPr/>
            </p:nvSpPr>
            <p:spPr>
              <a:xfrm>
                <a:off x="3881177" y="3022748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8" name="Скругленный прямоугольник 97"/>
              <p:cNvSpPr/>
              <p:nvPr/>
            </p:nvSpPr>
            <p:spPr>
              <a:xfrm>
                <a:off x="4002885" y="3022748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</p:grpSp>
        <p:sp>
          <p:nvSpPr>
            <p:cNvPr id="101" name="Скругленный прямоугольник 100"/>
            <p:cNvSpPr/>
            <p:nvPr/>
          </p:nvSpPr>
          <p:spPr>
            <a:xfrm>
              <a:off x="1403481" y="989712"/>
              <a:ext cx="964172" cy="188689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b="1" i="1" dirty="0" smtClean="0">
                  <a:solidFill>
                    <a:srgbClr val="00B050"/>
                  </a:solidFill>
                  <a:latin typeface="Bookman Old Style" panose="02050604050505020204" pitchFamily="18" charset="0"/>
                </a:rPr>
                <a:t>июня</a:t>
              </a:r>
              <a:endParaRPr lang="ru-RU" b="1" i="1" dirty="0">
                <a:solidFill>
                  <a:srgbClr val="00B050"/>
                </a:solidFill>
                <a:latin typeface="Bookman Old Style" panose="02050604050505020204" pitchFamily="18" charset="0"/>
              </a:endParaRPr>
            </a:p>
          </p:txBody>
        </p:sp>
        <p:cxnSp>
          <p:nvCxnSpPr>
            <p:cNvPr id="104" name="Прямая соединительная линия 103"/>
            <p:cNvCxnSpPr/>
            <p:nvPr/>
          </p:nvCxnSpPr>
          <p:spPr>
            <a:xfrm>
              <a:off x="587375" y="481329"/>
              <a:ext cx="1743455" cy="0"/>
            </a:xfrm>
            <a:prstGeom prst="line">
              <a:avLst/>
            </a:prstGeom>
            <a:ln w="31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6"/>
          <a:srcRect l="10396"/>
          <a:stretch/>
        </p:blipFill>
        <p:spPr>
          <a:xfrm>
            <a:off x="210695" y="1780158"/>
            <a:ext cx="4529183" cy="3382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913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14:prism isContent="1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AutoShape 2" descr="https://cloclo25.cloud.mail.ru/thumb/xw1/%D0%98%D0%BD%D1%84%D0%BE%D0%B7%D0%BE%D0%BD%D0%B0%2018.12%20-%2031.12/20.12.jpg?x-email=ibc.iro48%40mail.ru"/>
          <p:cNvSpPr>
            <a:spLocks noChangeAspect="1" noChangeArrowheads="1"/>
          </p:cNvSpPr>
          <p:nvPr/>
        </p:nvSpPr>
        <p:spPr bwMode="auto">
          <a:xfrm>
            <a:off x="-3032125" y="-135572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pic>
        <p:nvPicPr>
          <p:cNvPr id="13" name="Picture 2" descr="T:\!Логотипы ИРО\brandbook-6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6667"/>
          <a:stretch/>
        </p:blipFill>
        <p:spPr bwMode="auto">
          <a:xfrm>
            <a:off x="4739878" y="6147594"/>
            <a:ext cx="2645568" cy="543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462394" y="6163099"/>
            <a:ext cx="3755923" cy="8822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800"/>
              </a:lnSpc>
            </a:pPr>
            <a:r>
              <a:rPr lang="ru-RU" sz="900" i="1" dirty="0">
                <a:solidFill>
                  <a:srgbClr val="00B050"/>
                </a:solidFill>
              </a:rPr>
              <a:t>398035 Липецкая область, </a:t>
            </a:r>
            <a:r>
              <a:rPr lang="ru-RU" sz="900" i="1" dirty="0" smtClean="0">
                <a:solidFill>
                  <a:srgbClr val="00B050"/>
                </a:solidFill>
              </a:rPr>
              <a:t>г</a:t>
            </a:r>
            <a:r>
              <a:rPr lang="ru-RU" sz="900" i="1" dirty="0">
                <a:solidFill>
                  <a:srgbClr val="00B050"/>
                </a:solidFill>
              </a:rPr>
              <a:t>. Липецк, ул. Циолковского, д. </a:t>
            </a:r>
            <a:r>
              <a:rPr lang="ru-RU" sz="900" i="1" dirty="0" smtClean="0">
                <a:solidFill>
                  <a:srgbClr val="00B050"/>
                </a:solidFill>
              </a:rPr>
              <a:t>18</a:t>
            </a:r>
          </a:p>
          <a:p>
            <a:pPr>
              <a:lnSpc>
                <a:spcPts val="800"/>
              </a:lnSpc>
            </a:pPr>
            <a:r>
              <a:rPr lang="ru-RU" sz="900" i="1" dirty="0" smtClean="0">
                <a:solidFill>
                  <a:srgbClr val="00B050"/>
                </a:solidFill>
              </a:rPr>
              <a:t>Телефон:+7(4742)32-94-60  </a:t>
            </a:r>
            <a:endParaRPr lang="en-US" sz="900" i="1" dirty="0" smtClean="0">
              <a:solidFill>
                <a:srgbClr val="00B050"/>
              </a:solidFill>
            </a:endParaRPr>
          </a:p>
          <a:p>
            <a:pPr>
              <a:lnSpc>
                <a:spcPts val="800"/>
              </a:lnSpc>
            </a:pPr>
            <a:endParaRPr lang="ru-RU" sz="900" i="1" dirty="0" smtClean="0">
              <a:solidFill>
                <a:srgbClr val="00B050"/>
              </a:solidFill>
            </a:endParaRPr>
          </a:p>
          <a:p>
            <a:pPr>
              <a:lnSpc>
                <a:spcPts val="800"/>
              </a:lnSpc>
            </a:pPr>
            <a:r>
              <a:rPr lang="ru-RU" sz="900" i="1" dirty="0" smtClean="0">
                <a:solidFill>
                  <a:srgbClr val="00B050"/>
                </a:solidFill>
              </a:rPr>
              <a:t>Е</a:t>
            </a:r>
            <a:r>
              <a:rPr lang="en-US" sz="900" i="1" dirty="0" smtClean="0">
                <a:solidFill>
                  <a:srgbClr val="00B050"/>
                </a:solidFill>
              </a:rPr>
              <a:t>-mail: </a:t>
            </a:r>
            <a:r>
              <a:rPr lang="en-US" sz="900" i="1" dirty="0" smtClean="0">
                <a:solidFill>
                  <a:srgbClr val="70AD47">
                    <a:lumMod val="75000"/>
                  </a:srgbClr>
                </a:solidFill>
                <a:hlinkClick r:id="rId4"/>
              </a:rPr>
              <a:t>admiuu@mail.ru</a:t>
            </a:r>
            <a:endParaRPr lang="ru-RU" sz="900" i="1" dirty="0" smtClean="0">
              <a:solidFill>
                <a:srgbClr val="70AD47">
                  <a:lumMod val="75000"/>
                </a:srgbClr>
              </a:solidFill>
            </a:endParaRPr>
          </a:p>
          <a:p>
            <a:pPr>
              <a:lnSpc>
                <a:spcPts val="800"/>
              </a:lnSpc>
            </a:pPr>
            <a:r>
              <a:rPr lang="ru-RU" sz="900" i="1" dirty="0" smtClean="0">
                <a:solidFill>
                  <a:srgbClr val="00B050"/>
                </a:solidFill>
              </a:rPr>
              <a:t>Сайт</a:t>
            </a:r>
            <a:r>
              <a:rPr lang="en-US" sz="900" i="1" dirty="0" smtClean="0">
                <a:solidFill>
                  <a:srgbClr val="00B050"/>
                </a:solidFill>
              </a:rPr>
              <a:t>: </a:t>
            </a:r>
            <a:r>
              <a:rPr lang="en-US" sz="900" i="1" dirty="0" smtClean="0">
                <a:solidFill>
                  <a:srgbClr val="70AD47">
                    <a:lumMod val="75000"/>
                  </a:srgbClr>
                </a:solidFill>
                <a:hlinkClick r:id="rId5"/>
              </a:rPr>
              <a:t>http</a:t>
            </a:r>
            <a:r>
              <a:rPr lang="en-US" sz="900" i="1" dirty="0">
                <a:solidFill>
                  <a:srgbClr val="70AD47">
                    <a:lumMod val="75000"/>
                  </a:srgbClr>
                </a:solidFill>
                <a:hlinkClick r:id="rId5"/>
              </a:rPr>
              <a:t>://</a:t>
            </a:r>
            <a:r>
              <a:rPr lang="en-US" sz="900" i="1" dirty="0" smtClean="0">
                <a:solidFill>
                  <a:srgbClr val="70AD47">
                    <a:lumMod val="75000"/>
                  </a:srgbClr>
                </a:solidFill>
                <a:hlinkClick r:id="rId5"/>
              </a:rPr>
              <a:t>www.iro48.ru</a:t>
            </a:r>
            <a:endParaRPr lang="ru-RU" sz="900" i="1" dirty="0" smtClean="0">
              <a:solidFill>
                <a:srgbClr val="70AD47">
                  <a:lumMod val="75000"/>
                </a:srgbClr>
              </a:solidFill>
            </a:endParaRPr>
          </a:p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4" name="AutoShape 2" descr="https://cloclo25.cloud.mail.ru/thumb/xw1/%D0%98%D0%BD%D1%84%D0%BE%D0%B7%D0%BE%D0%BD%D0%B0%2018.12%20-%2031.12/20.12.jpg?x-email=ibc.iro48%40mail.ru"/>
          <p:cNvSpPr>
            <a:spLocks noChangeAspect="1" noChangeArrowheads="1"/>
          </p:cNvSpPr>
          <p:nvPr/>
        </p:nvSpPr>
        <p:spPr bwMode="auto">
          <a:xfrm>
            <a:off x="-3032125" y="-135572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cxnSp>
        <p:nvCxnSpPr>
          <p:cNvPr id="17" name="Прямая соединительная линия 16"/>
          <p:cNvCxnSpPr/>
          <p:nvPr/>
        </p:nvCxnSpPr>
        <p:spPr>
          <a:xfrm>
            <a:off x="-174171" y="44227"/>
            <a:ext cx="13211625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" name="Скругленный прямоугольник 104"/>
          <p:cNvSpPr/>
          <p:nvPr/>
        </p:nvSpPr>
        <p:spPr>
          <a:xfrm>
            <a:off x="4889500" y="1074915"/>
            <a:ext cx="7302500" cy="5002725"/>
          </a:xfrm>
          <a:prstGeom prst="roundRect">
            <a:avLst>
              <a:gd name="adj" fmla="val 0"/>
            </a:avLst>
          </a:prstGeom>
          <a:noFill/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2200" i="1" dirty="0">
                <a:solidFill>
                  <a:srgbClr val="003366"/>
                </a:solidFill>
              </a:rPr>
              <a:t>	</a:t>
            </a:r>
            <a:r>
              <a:rPr lang="ru-RU" sz="2800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Все народы во все времена почитали дружбу величайшей социальной и нравственной ценностью. Не удивительно, что в разных странах есть и праздники посвященные друзьям. Один из них — Международный день друзей </a:t>
            </a:r>
            <a:r>
              <a:rPr lang="ru-RU" sz="2800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отмечается </a:t>
            </a:r>
            <a:r>
              <a:rPr lang="ru-RU" sz="2800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ряде стран ежегодно 9 </a:t>
            </a:r>
            <a:r>
              <a:rPr lang="ru-RU" sz="2800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июня.</a:t>
            </a:r>
          </a:p>
          <a:p>
            <a:pPr algn="just"/>
            <a:r>
              <a:rPr lang="ru-RU" sz="2800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ru-RU" sz="2800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Возможно</a:t>
            </a:r>
            <a:r>
              <a:rPr lang="ru-RU" sz="2800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этот праздник для кого-то станет отличным поводом к тому, чтобы вновь, спустя какое-то время, позвонить или написать старым-добрым друзьям. </a:t>
            </a:r>
          </a:p>
        </p:txBody>
      </p:sp>
      <p:sp>
        <p:nvSpPr>
          <p:cNvPr id="106" name="Скругленный прямоугольник 105"/>
          <p:cNvSpPr/>
          <p:nvPr/>
        </p:nvSpPr>
        <p:spPr>
          <a:xfrm>
            <a:off x="2704337" y="270194"/>
            <a:ext cx="8988130" cy="530479"/>
          </a:xfrm>
          <a:prstGeom prst="roundRect">
            <a:avLst>
              <a:gd name="adj" fmla="val 4379"/>
            </a:avLst>
          </a:prstGeom>
          <a:noFill/>
          <a:ln w="38100" cmpd="sng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indent="457200" algn="ctr"/>
            <a:r>
              <a:rPr lang="ru-RU" sz="3200" b="1" i="1" dirty="0">
                <a:solidFill>
                  <a:srgbClr val="00B050"/>
                </a:solidFill>
              </a:rPr>
              <a:t>Международный день друзей</a:t>
            </a:r>
          </a:p>
        </p:txBody>
      </p:sp>
      <p:cxnSp>
        <p:nvCxnSpPr>
          <p:cNvPr id="27" name="Прямая соединительная линия 26"/>
          <p:cNvCxnSpPr/>
          <p:nvPr/>
        </p:nvCxnSpPr>
        <p:spPr>
          <a:xfrm>
            <a:off x="4864100" y="1163539"/>
            <a:ext cx="25400" cy="4593964"/>
          </a:xfrm>
          <a:prstGeom prst="line">
            <a:avLst/>
          </a:prstGeom>
          <a:ln w="3175">
            <a:solidFill>
              <a:schemeClr val="accent3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Прямая соединительная линия 107"/>
          <p:cNvCxnSpPr/>
          <p:nvPr/>
        </p:nvCxnSpPr>
        <p:spPr>
          <a:xfrm>
            <a:off x="-440515" y="6120369"/>
            <a:ext cx="13211625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Прямая соединительная линия 108"/>
          <p:cNvCxnSpPr/>
          <p:nvPr/>
        </p:nvCxnSpPr>
        <p:spPr>
          <a:xfrm>
            <a:off x="2704337" y="1023713"/>
            <a:ext cx="13211625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Группа 21"/>
          <p:cNvGrpSpPr/>
          <p:nvPr/>
        </p:nvGrpSpPr>
        <p:grpSpPr>
          <a:xfrm>
            <a:off x="551554" y="34924"/>
            <a:ext cx="1816100" cy="1128615"/>
            <a:chOff x="551554" y="161924"/>
            <a:chExt cx="1816100" cy="1128615"/>
          </a:xfrm>
        </p:grpSpPr>
        <p:sp>
          <p:nvSpPr>
            <p:cNvPr id="7" name="Скругленный прямоугольник 6"/>
            <p:cNvSpPr/>
            <p:nvPr/>
          </p:nvSpPr>
          <p:spPr>
            <a:xfrm>
              <a:off x="551554" y="265895"/>
              <a:ext cx="1816100" cy="1024644"/>
            </a:xfrm>
            <a:prstGeom prst="roundRect">
              <a:avLst/>
            </a:prstGeom>
            <a:solidFill>
              <a:schemeClr val="bg2"/>
            </a:solidFill>
            <a:ln w="6350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Овал 7"/>
            <p:cNvSpPr/>
            <p:nvPr/>
          </p:nvSpPr>
          <p:spPr>
            <a:xfrm>
              <a:off x="755810" y="296620"/>
              <a:ext cx="144000" cy="144000"/>
            </a:xfrm>
            <a:prstGeom prst="ellipse">
              <a:avLst/>
            </a:prstGeom>
            <a:solidFill>
              <a:srgbClr val="00B050">
                <a:alpha val="50000"/>
              </a:srgb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8" name="Овал 37"/>
            <p:cNvSpPr/>
            <p:nvPr/>
          </p:nvSpPr>
          <p:spPr>
            <a:xfrm>
              <a:off x="1403481" y="296620"/>
              <a:ext cx="144000" cy="144000"/>
            </a:xfrm>
            <a:prstGeom prst="ellipse">
              <a:avLst/>
            </a:prstGeom>
            <a:solidFill>
              <a:srgbClr val="00B050">
                <a:alpha val="50000"/>
              </a:srgb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9" name="Овал 38"/>
            <p:cNvSpPr/>
            <p:nvPr/>
          </p:nvSpPr>
          <p:spPr>
            <a:xfrm>
              <a:off x="2064377" y="296620"/>
              <a:ext cx="144000" cy="144000"/>
            </a:xfrm>
            <a:prstGeom prst="ellipse">
              <a:avLst/>
            </a:prstGeom>
            <a:solidFill>
              <a:srgbClr val="00B050">
                <a:alpha val="50000"/>
              </a:srgb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Скругленный прямоугольник 8"/>
            <p:cNvSpPr/>
            <p:nvPr/>
          </p:nvSpPr>
          <p:spPr>
            <a:xfrm>
              <a:off x="766691" y="161925"/>
              <a:ext cx="128587" cy="23527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 w="6350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1" name="Скругленный прямоугольник 40"/>
            <p:cNvSpPr/>
            <p:nvPr/>
          </p:nvSpPr>
          <p:spPr>
            <a:xfrm>
              <a:off x="1414362" y="161925"/>
              <a:ext cx="128587" cy="23527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 w="6350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2" name="Скругленный прямоугольник 41"/>
            <p:cNvSpPr/>
            <p:nvPr/>
          </p:nvSpPr>
          <p:spPr>
            <a:xfrm>
              <a:off x="2075258" y="161924"/>
              <a:ext cx="128587" cy="23527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 w="6350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3" name="Скругленный прямоугольник 42"/>
            <p:cNvSpPr/>
            <p:nvPr/>
          </p:nvSpPr>
          <p:spPr>
            <a:xfrm>
              <a:off x="662414" y="526002"/>
              <a:ext cx="751948" cy="624637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6350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000" b="1" dirty="0" smtClean="0">
                  <a:solidFill>
                    <a:srgbClr val="00B050"/>
                  </a:solidFill>
                  <a:latin typeface="Bookman Old Style" panose="02050604050505020204" pitchFamily="18" charset="0"/>
                </a:rPr>
                <a:t>9</a:t>
              </a:r>
              <a:endParaRPr lang="ru-RU" sz="3000" b="1" dirty="0">
                <a:solidFill>
                  <a:srgbClr val="00B050"/>
                </a:solidFill>
                <a:latin typeface="Bookman Old Style" panose="02050604050505020204" pitchFamily="18" charset="0"/>
              </a:endParaRPr>
            </a:p>
          </p:txBody>
        </p:sp>
        <p:grpSp>
          <p:nvGrpSpPr>
            <p:cNvPr id="11" name="Группа 10"/>
            <p:cNvGrpSpPr/>
            <p:nvPr/>
          </p:nvGrpSpPr>
          <p:grpSpPr>
            <a:xfrm>
              <a:off x="1455640" y="526002"/>
              <a:ext cx="847733" cy="431564"/>
              <a:chOff x="3514459" y="2671474"/>
              <a:chExt cx="847733" cy="431564"/>
            </a:xfrm>
          </p:grpSpPr>
          <p:sp>
            <p:nvSpPr>
              <p:cNvPr id="46" name="Скругленный прямоугольник 45"/>
              <p:cNvSpPr/>
              <p:nvPr/>
            </p:nvSpPr>
            <p:spPr>
              <a:xfrm>
                <a:off x="3756820" y="2671474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47" name="Скругленный прямоугольник 46"/>
              <p:cNvSpPr/>
              <p:nvPr/>
            </p:nvSpPr>
            <p:spPr>
              <a:xfrm>
                <a:off x="3879853" y="2671474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48" name="Скругленный прямоугольник 47"/>
              <p:cNvSpPr/>
              <p:nvPr/>
            </p:nvSpPr>
            <p:spPr>
              <a:xfrm>
                <a:off x="4001561" y="2671474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0" name="Скругленный прямоугольник 69"/>
              <p:cNvSpPr/>
              <p:nvPr/>
            </p:nvSpPr>
            <p:spPr>
              <a:xfrm>
                <a:off x="4124594" y="2671474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1" name="Скругленный прямоугольник 70"/>
              <p:cNvSpPr/>
              <p:nvPr/>
            </p:nvSpPr>
            <p:spPr>
              <a:xfrm>
                <a:off x="4246302" y="2671474"/>
                <a:ext cx="114565" cy="80290"/>
              </a:xfrm>
              <a:prstGeom prst="roundRect">
                <a:avLst/>
              </a:prstGeom>
              <a:solidFill>
                <a:srgbClr val="00B050"/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3" name="Скругленный прямоугольник 72"/>
              <p:cNvSpPr/>
              <p:nvPr/>
            </p:nvSpPr>
            <p:spPr>
              <a:xfrm>
                <a:off x="3514459" y="2760327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4" name="Скругленный прямоугольник 73"/>
              <p:cNvSpPr/>
              <p:nvPr/>
            </p:nvSpPr>
            <p:spPr>
              <a:xfrm>
                <a:off x="3635111" y="2760327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5" name="Скругленный прямоугольник 74"/>
              <p:cNvSpPr/>
              <p:nvPr/>
            </p:nvSpPr>
            <p:spPr>
              <a:xfrm>
                <a:off x="3756819" y="2760327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6" name="Скругленный прямоугольник 75"/>
              <p:cNvSpPr/>
              <p:nvPr/>
            </p:nvSpPr>
            <p:spPr>
              <a:xfrm>
                <a:off x="3879852" y="2760327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7" name="Скругленный прямоугольник 76"/>
              <p:cNvSpPr/>
              <p:nvPr/>
            </p:nvSpPr>
            <p:spPr>
              <a:xfrm>
                <a:off x="4001560" y="2760327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8" name="Скругленный прямоугольник 77"/>
              <p:cNvSpPr/>
              <p:nvPr/>
            </p:nvSpPr>
            <p:spPr>
              <a:xfrm>
                <a:off x="4124593" y="2760327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9" name="Скругленный прямоугольник 78"/>
              <p:cNvSpPr/>
              <p:nvPr/>
            </p:nvSpPr>
            <p:spPr>
              <a:xfrm>
                <a:off x="4246301" y="2760327"/>
                <a:ext cx="114565" cy="80290"/>
              </a:xfrm>
              <a:prstGeom prst="roundRect">
                <a:avLst/>
              </a:prstGeom>
              <a:solidFill>
                <a:srgbClr val="00B050"/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0" name="Скругленный прямоугольник 79"/>
              <p:cNvSpPr/>
              <p:nvPr/>
            </p:nvSpPr>
            <p:spPr>
              <a:xfrm>
                <a:off x="3515785" y="2847760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1" name="Скругленный прямоугольник 80"/>
              <p:cNvSpPr/>
              <p:nvPr/>
            </p:nvSpPr>
            <p:spPr>
              <a:xfrm>
                <a:off x="3636437" y="2847760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2" name="Скругленный прямоугольник 81"/>
              <p:cNvSpPr/>
              <p:nvPr/>
            </p:nvSpPr>
            <p:spPr>
              <a:xfrm>
                <a:off x="3758145" y="2847760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3" name="Скругленный прямоугольник 82"/>
              <p:cNvSpPr/>
              <p:nvPr/>
            </p:nvSpPr>
            <p:spPr>
              <a:xfrm>
                <a:off x="3881178" y="2847760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4" name="Скругленный прямоугольник 83"/>
              <p:cNvSpPr/>
              <p:nvPr/>
            </p:nvSpPr>
            <p:spPr>
              <a:xfrm>
                <a:off x="4002886" y="2847760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5" name="Скругленный прямоугольник 84"/>
              <p:cNvSpPr/>
              <p:nvPr/>
            </p:nvSpPr>
            <p:spPr>
              <a:xfrm>
                <a:off x="4125919" y="2847760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6" name="Скругленный прямоугольник 85"/>
              <p:cNvSpPr/>
              <p:nvPr/>
            </p:nvSpPr>
            <p:spPr>
              <a:xfrm>
                <a:off x="4247627" y="2847760"/>
                <a:ext cx="114565" cy="80290"/>
              </a:xfrm>
              <a:prstGeom prst="roundRect">
                <a:avLst/>
              </a:prstGeom>
              <a:solidFill>
                <a:srgbClr val="00B050"/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7" name="Скругленный прямоугольник 86"/>
              <p:cNvSpPr/>
              <p:nvPr/>
            </p:nvSpPr>
            <p:spPr>
              <a:xfrm>
                <a:off x="3515784" y="2935193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8" name="Скругленный прямоугольник 87"/>
              <p:cNvSpPr/>
              <p:nvPr/>
            </p:nvSpPr>
            <p:spPr>
              <a:xfrm>
                <a:off x="3636436" y="2935193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9" name="Скругленный прямоугольник 88"/>
              <p:cNvSpPr/>
              <p:nvPr/>
            </p:nvSpPr>
            <p:spPr>
              <a:xfrm>
                <a:off x="3758144" y="2935193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0" name="Скругленный прямоугольник 89"/>
              <p:cNvSpPr/>
              <p:nvPr/>
            </p:nvSpPr>
            <p:spPr>
              <a:xfrm>
                <a:off x="3881177" y="2935193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1" name="Скругленный прямоугольник 90"/>
              <p:cNvSpPr/>
              <p:nvPr/>
            </p:nvSpPr>
            <p:spPr>
              <a:xfrm>
                <a:off x="4002885" y="2935193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2" name="Скругленный прямоугольник 91"/>
              <p:cNvSpPr/>
              <p:nvPr/>
            </p:nvSpPr>
            <p:spPr>
              <a:xfrm>
                <a:off x="4125918" y="2935193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3" name="Скругленный прямоугольник 92"/>
              <p:cNvSpPr/>
              <p:nvPr/>
            </p:nvSpPr>
            <p:spPr>
              <a:xfrm>
                <a:off x="4247626" y="2935193"/>
                <a:ext cx="114565" cy="80290"/>
              </a:xfrm>
              <a:prstGeom prst="roundRect">
                <a:avLst/>
              </a:prstGeom>
              <a:solidFill>
                <a:srgbClr val="00B050"/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4" name="Скругленный прямоугольник 93"/>
              <p:cNvSpPr/>
              <p:nvPr/>
            </p:nvSpPr>
            <p:spPr>
              <a:xfrm>
                <a:off x="3515784" y="3022748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5" name="Скругленный прямоугольник 94"/>
              <p:cNvSpPr/>
              <p:nvPr/>
            </p:nvSpPr>
            <p:spPr>
              <a:xfrm>
                <a:off x="3636436" y="3022748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6" name="Скругленный прямоугольник 95"/>
              <p:cNvSpPr/>
              <p:nvPr/>
            </p:nvSpPr>
            <p:spPr>
              <a:xfrm>
                <a:off x="3758144" y="3022748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7" name="Скругленный прямоугольник 96"/>
              <p:cNvSpPr/>
              <p:nvPr/>
            </p:nvSpPr>
            <p:spPr>
              <a:xfrm>
                <a:off x="3881177" y="3022748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8" name="Скругленный прямоугольник 97"/>
              <p:cNvSpPr/>
              <p:nvPr/>
            </p:nvSpPr>
            <p:spPr>
              <a:xfrm>
                <a:off x="4002885" y="3022748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</p:grpSp>
        <p:sp>
          <p:nvSpPr>
            <p:cNvPr id="101" name="Скругленный прямоугольник 100"/>
            <p:cNvSpPr/>
            <p:nvPr/>
          </p:nvSpPr>
          <p:spPr>
            <a:xfrm>
              <a:off x="1403481" y="989712"/>
              <a:ext cx="964172" cy="188689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b="1" i="1" dirty="0" smtClean="0">
                  <a:solidFill>
                    <a:srgbClr val="00B050"/>
                  </a:solidFill>
                  <a:latin typeface="Bookman Old Style" panose="02050604050505020204" pitchFamily="18" charset="0"/>
                </a:rPr>
                <a:t>июня</a:t>
              </a:r>
              <a:endParaRPr lang="ru-RU" b="1" i="1" dirty="0">
                <a:solidFill>
                  <a:srgbClr val="00B050"/>
                </a:solidFill>
                <a:latin typeface="Bookman Old Style" panose="02050604050505020204" pitchFamily="18" charset="0"/>
              </a:endParaRPr>
            </a:p>
          </p:txBody>
        </p:sp>
        <p:cxnSp>
          <p:nvCxnSpPr>
            <p:cNvPr id="104" name="Прямая соединительная линия 103"/>
            <p:cNvCxnSpPr/>
            <p:nvPr/>
          </p:nvCxnSpPr>
          <p:spPr>
            <a:xfrm>
              <a:off x="587375" y="481329"/>
              <a:ext cx="1743455" cy="0"/>
            </a:xfrm>
            <a:prstGeom prst="line">
              <a:avLst/>
            </a:prstGeom>
            <a:ln w="31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6"/>
          <a:srcRect l="6420" r="4488"/>
          <a:stretch/>
        </p:blipFill>
        <p:spPr>
          <a:xfrm>
            <a:off x="258168" y="1887356"/>
            <a:ext cx="4400834" cy="3293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863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14:prism isContent="1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AutoShape 2" descr="https://cloclo25.cloud.mail.ru/thumb/xw1/%D0%98%D0%BD%D1%84%D0%BE%D0%B7%D0%BE%D0%BD%D0%B0%2018.12%20-%2031.12/20.12.jpg?x-email=ibc.iro48%40mail.ru"/>
          <p:cNvSpPr>
            <a:spLocks noChangeAspect="1" noChangeArrowheads="1"/>
          </p:cNvSpPr>
          <p:nvPr/>
        </p:nvSpPr>
        <p:spPr bwMode="auto">
          <a:xfrm>
            <a:off x="-3032125" y="-135572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pic>
        <p:nvPicPr>
          <p:cNvPr id="13" name="Picture 2" descr="T:\!Логотипы ИРО\brandbook-6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6667"/>
          <a:stretch/>
        </p:blipFill>
        <p:spPr bwMode="auto">
          <a:xfrm>
            <a:off x="4739878" y="6147594"/>
            <a:ext cx="2645568" cy="543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462394" y="6163099"/>
            <a:ext cx="3755923" cy="8822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800"/>
              </a:lnSpc>
            </a:pPr>
            <a:r>
              <a:rPr lang="ru-RU" sz="900" i="1" dirty="0">
                <a:solidFill>
                  <a:srgbClr val="00B050"/>
                </a:solidFill>
              </a:rPr>
              <a:t>398035 Липецкая область, </a:t>
            </a:r>
            <a:r>
              <a:rPr lang="ru-RU" sz="900" i="1" dirty="0" smtClean="0">
                <a:solidFill>
                  <a:srgbClr val="00B050"/>
                </a:solidFill>
              </a:rPr>
              <a:t>г</a:t>
            </a:r>
            <a:r>
              <a:rPr lang="ru-RU" sz="900" i="1" dirty="0">
                <a:solidFill>
                  <a:srgbClr val="00B050"/>
                </a:solidFill>
              </a:rPr>
              <a:t>. Липецк, ул. Циолковского, д. </a:t>
            </a:r>
            <a:r>
              <a:rPr lang="ru-RU" sz="900" i="1" dirty="0" smtClean="0">
                <a:solidFill>
                  <a:srgbClr val="00B050"/>
                </a:solidFill>
              </a:rPr>
              <a:t>18</a:t>
            </a:r>
          </a:p>
          <a:p>
            <a:pPr>
              <a:lnSpc>
                <a:spcPts val="800"/>
              </a:lnSpc>
            </a:pPr>
            <a:r>
              <a:rPr lang="ru-RU" sz="900" i="1" dirty="0" smtClean="0">
                <a:solidFill>
                  <a:srgbClr val="00B050"/>
                </a:solidFill>
              </a:rPr>
              <a:t>Телефон:+7(4742)32-94-60  </a:t>
            </a:r>
            <a:endParaRPr lang="en-US" sz="900" i="1" dirty="0" smtClean="0">
              <a:solidFill>
                <a:srgbClr val="00B050"/>
              </a:solidFill>
            </a:endParaRPr>
          </a:p>
          <a:p>
            <a:pPr>
              <a:lnSpc>
                <a:spcPts val="800"/>
              </a:lnSpc>
            </a:pPr>
            <a:endParaRPr lang="ru-RU" sz="900" i="1" dirty="0" smtClean="0">
              <a:solidFill>
                <a:srgbClr val="00B050"/>
              </a:solidFill>
            </a:endParaRPr>
          </a:p>
          <a:p>
            <a:pPr>
              <a:lnSpc>
                <a:spcPts val="800"/>
              </a:lnSpc>
            </a:pPr>
            <a:r>
              <a:rPr lang="ru-RU" sz="900" i="1" dirty="0" smtClean="0">
                <a:solidFill>
                  <a:srgbClr val="00B050"/>
                </a:solidFill>
              </a:rPr>
              <a:t>Е</a:t>
            </a:r>
            <a:r>
              <a:rPr lang="en-US" sz="900" i="1" dirty="0" smtClean="0">
                <a:solidFill>
                  <a:srgbClr val="00B050"/>
                </a:solidFill>
              </a:rPr>
              <a:t>-mail: </a:t>
            </a:r>
            <a:r>
              <a:rPr lang="en-US" sz="900" i="1" dirty="0" smtClean="0">
                <a:solidFill>
                  <a:srgbClr val="70AD47">
                    <a:lumMod val="75000"/>
                  </a:srgbClr>
                </a:solidFill>
                <a:hlinkClick r:id="rId4"/>
              </a:rPr>
              <a:t>admiuu@mail.ru</a:t>
            </a:r>
            <a:endParaRPr lang="ru-RU" sz="900" i="1" dirty="0" smtClean="0">
              <a:solidFill>
                <a:srgbClr val="70AD47">
                  <a:lumMod val="75000"/>
                </a:srgbClr>
              </a:solidFill>
            </a:endParaRPr>
          </a:p>
          <a:p>
            <a:pPr>
              <a:lnSpc>
                <a:spcPts val="800"/>
              </a:lnSpc>
            </a:pPr>
            <a:r>
              <a:rPr lang="ru-RU" sz="900" i="1" dirty="0" smtClean="0">
                <a:solidFill>
                  <a:srgbClr val="00B050"/>
                </a:solidFill>
              </a:rPr>
              <a:t>Сайт</a:t>
            </a:r>
            <a:r>
              <a:rPr lang="en-US" sz="900" i="1" dirty="0" smtClean="0">
                <a:solidFill>
                  <a:srgbClr val="00B050"/>
                </a:solidFill>
              </a:rPr>
              <a:t>: </a:t>
            </a:r>
            <a:r>
              <a:rPr lang="en-US" sz="900" i="1" dirty="0" smtClean="0">
                <a:solidFill>
                  <a:srgbClr val="70AD47">
                    <a:lumMod val="75000"/>
                  </a:srgbClr>
                </a:solidFill>
                <a:hlinkClick r:id="rId5"/>
              </a:rPr>
              <a:t>http</a:t>
            </a:r>
            <a:r>
              <a:rPr lang="en-US" sz="900" i="1" dirty="0">
                <a:solidFill>
                  <a:srgbClr val="70AD47">
                    <a:lumMod val="75000"/>
                  </a:srgbClr>
                </a:solidFill>
                <a:hlinkClick r:id="rId5"/>
              </a:rPr>
              <a:t>://</a:t>
            </a:r>
            <a:r>
              <a:rPr lang="en-US" sz="900" i="1" dirty="0" smtClean="0">
                <a:solidFill>
                  <a:srgbClr val="70AD47">
                    <a:lumMod val="75000"/>
                  </a:srgbClr>
                </a:solidFill>
                <a:hlinkClick r:id="rId5"/>
              </a:rPr>
              <a:t>www.iro48.ru</a:t>
            </a:r>
            <a:endParaRPr lang="ru-RU" sz="900" i="1" dirty="0" smtClean="0">
              <a:solidFill>
                <a:srgbClr val="70AD47">
                  <a:lumMod val="75000"/>
                </a:srgbClr>
              </a:solidFill>
            </a:endParaRPr>
          </a:p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4" name="AutoShape 2" descr="https://cloclo25.cloud.mail.ru/thumb/xw1/%D0%98%D0%BD%D1%84%D0%BE%D0%B7%D0%BE%D0%BD%D0%B0%2018.12%20-%2031.12/20.12.jpg?x-email=ibc.iro48%40mail.ru"/>
          <p:cNvSpPr>
            <a:spLocks noChangeAspect="1" noChangeArrowheads="1"/>
          </p:cNvSpPr>
          <p:nvPr/>
        </p:nvSpPr>
        <p:spPr bwMode="auto">
          <a:xfrm>
            <a:off x="-3032125" y="-135572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cxnSp>
        <p:nvCxnSpPr>
          <p:cNvPr id="17" name="Прямая соединительная линия 16"/>
          <p:cNvCxnSpPr/>
          <p:nvPr/>
        </p:nvCxnSpPr>
        <p:spPr>
          <a:xfrm>
            <a:off x="-174171" y="44227"/>
            <a:ext cx="13211625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" name="Скругленный прямоугольник 104"/>
          <p:cNvSpPr/>
          <p:nvPr/>
        </p:nvSpPr>
        <p:spPr>
          <a:xfrm>
            <a:off x="4889500" y="1074915"/>
            <a:ext cx="7302500" cy="5002725"/>
          </a:xfrm>
          <a:prstGeom prst="roundRect">
            <a:avLst>
              <a:gd name="adj" fmla="val 0"/>
            </a:avLst>
          </a:prstGeom>
          <a:noFill/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2200" i="1" dirty="0">
                <a:solidFill>
                  <a:srgbClr val="003366"/>
                </a:solidFill>
              </a:rPr>
              <a:t>	</a:t>
            </a:r>
            <a:endParaRPr lang="ru-RU" sz="2800" dirty="0">
              <a:solidFill>
                <a:srgbClr val="0033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6" name="Скругленный прямоугольник 105"/>
          <p:cNvSpPr/>
          <p:nvPr/>
        </p:nvSpPr>
        <p:spPr>
          <a:xfrm>
            <a:off x="2704337" y="270194"/>
            <a:ext cx="8988130" cy="530479"/>
          </a:xfrm>
          <a:prstGeom prst="roundRect">
            <a:avLst>
              <a:gd name="adj" fmla="val 4379"/>
            </a:avLst>
          </a:prstGeom>
          <a:noFill/>
          <a:ln w="38100" cmpd="sng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indent="457200" algn="ctr"/>
            <a:endParaRPr lang="ru-RU" sz="3200" b="1" i="1" dirty="0">
              <a:solidFill>
                <a:srgbClr val="00B050"/>
              </a:solidFill>
            </a:endParaRPr>
          </a:p>
        </p:txBody>
      </p:sp>
      <p:cxnSp>
        <p:nvCxnSpPr>
          <p:cNvPr id="27" name="Прямая соединительная линия 26"/>
          <p:cNvCxnSpPr/>
          <p:nvPr/>
        </p:nvCxnSpPr>
        <p:spPr>
          <a:xfrm>
            <a:off x="4864100" y="1163539"/>
            <a:ext cx="25400" cy="4593964"/>
          </a:xfrm>
          <a:prstGeom prst="line">
            <a:avLst/>
          </a:prstGeom>
          <a:ln w="3175">
            <a:solidFill>
              <a:schemeClr val="accent3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Прямая соединительная линия 107"/>
          <p:cNvCxnSpPr/>
          <p:nvPr/>
        </p:nvCxnSpPr>
        <p:spPr>
          <a:xfrm>
            <a:off x="-389715" y="6121163"/>
            <a:ext cx="13211625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Прямая соединительная линия 108"/>
          <p:cNvCxnSpPr/>
          <p:nvPr/>
        </p:nvCxnSpPr>
        <p:spPr>
          <a:xfrm>
            <a:off x="2704337" y="1023713"/>
            <a:ext cx="13211625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Группа 21"/>
          <p:cNvGrpSpPr/>
          <p:nvPr/>
        </p:nvGrpSpPr>
        <p:grpSpPr>
          <a:xfrm>
            <a:off x="551554" y="34924"/>
            <a:ext cx="1816100" cy="1128615"/>
            <a:chOff x="551554" y="161924"/>
            <a:chExt cx="1816100" cy="1128615"/>
          </a:xfrm>
        </p:grpSpPr>
        <p:sp>
          <p:nvSpPr>
            <p:cNvPr id="7" name="Скругленный прямоугольник 6"/>
            <p:cNvSpPr/>
            <p:nvPr/>
          </p:nvSpPr>
          <p:spPr>
            <a:xfrm>
              <a:off x="551554" y="265895"/>
              <a:ext cx="1816100" cy="1024644"/>
            </a:xfrm>
            <a:prstGeom prst="roundRect">
              <a:avLst/>
            </a:prstGeom>
            <a:solidFill>
              <a:schemeClr val="bg2"/>
            </a:solidFill>
            <a:ln w="6350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Овал 7"/>
            <p:cNvSpPr/>
            <p:nvPr/>
          </p:nvSpPr>
          <p:spPr>
            <a:xfrm>
              <a:off x="755810" y="296620"/>
              <a:ext cx="144000" cy="144000"/>
            </a:xfrm>
            <a:prstGeom prst="ellipse">
              <a:avLst/>
            </a:prstGeom>
            <a:solidFill>
              <a:srgbClr val="00B050">
                <a:alpha val="50000"/>
              </a:srgb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8" name="Овал 37"/>
            <p:cNvSpPr/>
            <p:nvPr/>
          </p:nvSpPr>
          <p:spPr>
            <a:xfrm>
              <a:off x="1403481" y="296620"/>
              <a:ext cx="144000" cy="144000"/>
            </a:xfrm>
            <a:prstGeom prst="ellipse">
              <a:avLst/>
            </a:prstGeom>
            <a:solidFill>
              <a:srgbClr val="00B050">
                <a:alpha val="50000"/>
              </a:srgb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9" name="Овал 38"/>
            <p:cNvSpPr/>
            <p:nvPr/>
          </p:nvSpPr>
          <p:spPr>
            <a:xfrm>
              <a:off x="2064377" y="296620"/>
              <a:ext cx="144000" cy="144000"/>
            </a:xfrm>
            <a:prstGeom prst="ellipse">
              <a:avLst/>
            </a:prstGeom>
            <a:solidFill>
              <a:srgbClr val="00B050">
                <a:alpha val="50000"/>
              </a:srgb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Скругленный прямоугольник 8"/>
            <p:cNvSpPr/>
            <p:nvPr/>
          </p:nvSpPr>
          <p:spPr>
            <a:xfrm>
              <a:off x="766691" y="161925"/>
              <a:ext cx="128587" cy="23527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 w="6350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1" name="Скругленный прямоугольник 40"/>
            <p:cNvSpPr/>
            <p:nvPr/>
          </p:nvSpPr>
          <p:spPr>
            <a:xfrm>
              <a:off x="1414362" y="161925"/>
              <a:ext cx="128587" cy="23527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 w="6350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2" name="Скругленный прямоугольник 41"/>
            <p:cNvSpPr/>
            <p:nvPr/>
          </p:nvSpPr>
          <p:spPr>
            <a:xfrm>
              <a:off x="2075258" y="161924"/>
              <a:ext cx="128587" cy="23527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 w="6350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3" name="Скругленный прямоугольник 42"/>
            <p:cNvSpPr/>
            <p:nvPr/>
          </p:nvSpPr>
          <p:spPr>
            <a:xfrm>
              <a:off x="662414" y="526002"/>
              <a:ext cx="751948" cy="624637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6350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000" b="1" dirty="0" smtClean="0">
                  <a:solidFill>
                    <a:srgbClr val="00B050"/>
                  </a:solidFill>
                  <a:latin typeface="Bookman Old Style" panose="02050604050505020204" pitchFamily="18" charset="0"/>
                </a:rPr>
                <a:t>9</a:t>
              </a:r>
              <a:endParaRPr lang="ru-RU" sz="3000" b="1" dirty="0">
                <a:solidFill>
                  <a:srgbClr val="00B050"/>
                </a:solidFill>
                <a:latin typeface="Bookman Old Style" panose="02050604050505020204" pitchFamily="18" charset="0"/>
              </a:endParaRPr>
            </a:p>
          </p:txBody>
        </p:sp>
        <p:grpSp>
          <p:nvGrpSpPr>
            <p:cNvPr id="11" name="Группа 10"/>
            <p:cNvGrpSpPr/>
            <p:nvPr/>
          </p:nvGrpSpPr>
          <p:grpSpPr>
            <a:xfrm>
              <a:off x="1455640" y="526002"/>
              <a:ext cx="847733" cy="431564"/>
              <a:chOff x="3514459" y="2671474"/>
              <a:chExt cx="847733" cy="431564"/>
            </a:xfrm>
          </p:grpSpPr>
          <p:sp>
            <p:nvSpPr>
              <p:cNvPr id="46" name="Скругленный прямоугольник 45"/>
              <p:cNvSpPr/>
              <p:nvPr/>
            </p:nvSpPr>
            <p:spPr>
              <a:xfrm>
                <a:off x="3756820" y="2671474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47" name="Скругленный прямоугольник 46"/>
              <p:cNvSpPr/>
              <p:nvPr/>
            </p:nvSpPr>
            <p:spPr>
              <a:xfrm>
                <a:off x="3879853" y="2671474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48" name="Скругленный прямоугольник 47"/>
              <p:cNvSpPr/>
              <p:nvPr/>
            </p:nvSpPr>
            <p:spPr>
              <a:xfrm>
                <a:off x="4001561" y="2671474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0" name="Скругленный прямоугольник 69"/>
              <p:cNvSpPr/>
              <p:nvPr/>
            </p:nvSpPr>
            <p:spPr>
              <a:xfrm>
                <a:off x="4124594" y="2671474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1" name="Скругленный прямоугольник 70"/>
              <p:cNvSpPr/>
              <p:nvPr/>
            </p:nvSpPr>
            <p:spPr>
              <a:xfrm>
                <a:off x="4246302" y="2671474"/>
                <a:ext cx="114565" cy="80290"/>
              </a:xfrm>
              <a:prstGeom prst="roundRect">
                <a:avLst/>
              </a:prstGeom>
              <a:solidFill>
                <a:srgbClr val="00B050"/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3" name="Скругленный прямоугольник 72"/>
              <p:cNvSpPr/>
              <p:nvPr/>
            </p:nvSpPr>
            <p:spPr>
              <a:xfrm>
                <a:off x="3514459" y="2760327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4" name="Скругленный прямоугольник 73"/>
              <p:cNvSpPr/>
              <p:nvPr/>
            </p:nvSpPr>
            <p:spPr>
              <a:xfrm>
                <a:off x="3635111" y="2760327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5" name="Скругленный прямоугольник 74"/>
              <p:cNvSpPr/>
              <p:nvPr/>
            </p:nvSpPr>
            <p:spPr>
              <a:xfrm>
                <a:off x="3756819" y="2760327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6" name="Скругленный прямоугольник 75"/>
              <p:cNvSpPr/>
              <p:nvPr/>
            </p:nvSpPr>
            <p:spPr>
              <a:xfrm>
                <a:off x="3879852" y="2760327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7" name="Скругленный прямоугольник 76"/>
              <p:cNvSpPr/>
              <p:nvPr/>
            </p:nvSpPr>
            <p:spPr>
              <a:xfrm>
                <a:off x="4001560" y="2760327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8" name="Скругленный прямоугольник 77"/>
              <p:cNvSpPr/>
              <p:nvPr/>
            </p:nvSpPr>
            <p:spPr>
              <a:xfrm>
                <a:off x="4124593" y="2760327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9" name="Скругленный прямоугольник 78"/>
              <p:cNvSpPr/>
              <p:nvPr/>
            </p:nvSpPr>
            <p:spPr>
              <a:xfrm>
                <a:off x="4246301" y="2760327"/>
                <a:ext cx="114565" cy="80290"/>
              </a:xfrm>
              <a:prstGeom prst="roundRect">
                <a:avLst/>
              </a:prstGeom>
              <a:solidFill>
                <a:srgbClr val="00B050"/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0" name="Скругленный прямоугольник 79"/>
              <p:cNvSpPr/>
              <p:nvPr/>
            </p:nvSpPr>
            <p:spPr>
              <a:xfrm>
                <a:off x="3515785" y="2847760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1" name="Скругленный прямоугольник 80"/>
              <p:cNvSpPr/>
              <p:nvPr/>
            </p:nvSpPr>
            <p:spPr>
              <a:xfrm>
                <a:off x="3636437" y="2847760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2" name="Скругленный прямоугольник 81"/>
              <p:cNvSpPr/>
              <p:nvPr/>
            </p:nvSpPr>
            <p:spPr>
              <a:xfrm>
                <a:off x="3758145" y="2847760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3" name="Скругленный прямоугольник 82"/>
              <p:cNvSpPr/>
              <p:nvPr/>
            </p:nvSpPr>
            <p:spPr>
              <a:xfrm>
                <a:off x="3881178" y="2847760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4" name="Скругленный прямоугольник 83"/>
              <p:cNvSpPr/>
              <p:nvPr/>
            </p:nvSpPr>
            <p:spPr>
              <a:xfrm>
                <a:off x="4002886" y="2847760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5" name="Скругленный прямоугольник 84"/>
              <p:cNvSpPr/>
              <p:nvPr/>
            </p:nvSpPr>
            <p:spPr>
              <a:xfrm>
                <a:off x="4125919" y="2847760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6" name="Скругленный прямоугольник 85"/>
              <p:cNvSpPr/>
              <p:nvPr/>
            </p:nvSpPr>
            <p:spPr>
              <a:xfrm>
                <a:off x="4247627" y="2847760"/>
                <a:ext cx="114565" cy="80290"/>
              </a:xfrm>
              <a:prstGeom prst="roundRect">
                <a:avLst/>
              </a:prstGeom>
              <a:solidFill>
                <a:srgbClr val="00B050"/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7" name="Скругленный прямоугольник 86"/>
              <p:cNvSpPr/>
              <p:nvPr/>
            </p:nvSpPr>
            <p:spPr>
              <a:xfrm>
                <a:off x="3515784" y="2935193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8" name="Скругленный прямоугольник 87"/>
              <p:cNvSpPr/>
              <p:nvPr/>
            </p:nvSpPr>
            <p:spPr>
              <a:xfrm>
                <a:off x="3636436" y="2935193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9" name="Скругленный прямоугольник 88"/>
              <p:cNvSpPr/>
              <p:nvPr/>
            </p:nvSpPr>
            <p:spPr>
              <a:xfrm>
                <a:off x="3758144" y="2935193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0" name="Скругленный прямоугольник 89"/>
              <p:cNvSpPr/>
              <p:nvPr/>
            </p:nvSpPr>
            <p:spPr>
              <a:xfrm>
                <a:off x="3881177" y="2935193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1" name="Скругленный прямоугольник 90"/>
              <p:cNvSpPr/>
              <p:nvPr/>
            </p:nvSpPr>
            <p:spPr>
              <a:xfrm>
                <a:off x="4002885" y="2935193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2" name="Скругленный прямоугольник 91"/>
              <p:cNvSpPr/>
              <p:nvPr/>
            </p:nvSpPr>
            <p:spPr>
              <a:xfrm>
                <a:off x="4125918" y="2935193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3" name="Скругленный прямоугольник 92"/>
              <p:cNvSpPr/>
              <p:nvPr/>
            </p:nvSpPr>
            <p:spPr>
              <a:xfrm>
                <a:off x="4247626" y="2935193"/>
                <a:ext cx="114565" cy="80290"/>
              </a:xfrm>
              <a:prstGeom prst="roundRect">
                <a:avLst/>
              </a:prstGeom>
              <a:solidFill>
                <a:srgbClr val="00B050"/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4" name="Скругленный прямоугольник 93"/>
              <p:cNvSpPr/>
              <p:nvPr/>
            </p:nvSpPr>
            <p:spPr>
              <a:xfrm>
                <a:off x="3515784" y="3022748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5" name="Скругленный прямоугольник 94"/>
              <p:cNvSpPr/>
              <p:nvPr/>
            </p:nvSpPr>
            <p:spPr>
              <a:xfrm>
                <a:off x="3636436" y="3022748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6" name="Скругленный прямоугольник 95"/>
              <p:cNvSpPr/>
              <p:nvPr/>
            </p:nvSpPr>
            <p:spPr>
              <a:xfrm>
                <a:off x="3758144" y="3022748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7" name="Скругленный прямоугольник 96"/>
              <p:cNvSpPr/>
              <p:nvPr/>
            </p:nvSpPr>
            <p:spPr>
              <a:xfrm>
                <a:off x="3881177" y="3022748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8" name="Скругленный прямоугольник 97"/>
              <p:cNvSpPr/>
              <p:nvPr/>
            </p:nvSpPr>
            <p:spPr>
              <a:xfrm>
                <a:off x="4002885" y="3022748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</p:grpSp>
        <p:sp>
          <p:nvSpPr>
            <p:cNvPr id="101" name="Скругленный прямоугольник 100"/>
            <p:cNvSpPr/>
            <p:nvPr/>
          </p:nvSpPr>
          <p:spPr>
            <a:xfrm>
              <a:off x="1403481" y="989712"/>
              <a:ext cx="964172" cy="188689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b="1" i="1" dirty="0" smtClean="0">
                  <a:solidFill>
                    <a:srgbClr val="00B050"/>
                  </a:solidFill>
                  <a:latin typeface="Bookman Old Style" panose="02050604050505020204" pitchFamily="18" charset="0"/>
                </a:rPr>
                <a:t>июня</a:t>
              </a:r>
              <a:endParaRPr lang="ru-RU" b="1" i="1" dirty="0">
                <a:solidFill>
                  <a:srgbClr val="00B050"/>
                </a:solidFill>
                <a:latin typeface="Bookman Old Style" panose="02050604050505020204" pitchFamily="18" charset="0"/>
              </a:endParaRPr>
            </a:p>
          </p:txBody>
        </p:sp>
        <p:cxnSp>
          <p:nvCxnSpPr>
            <p:cNvPr id="104" name="Прямая соединительная линия 103"/>
            <p:cNvCxnSpPr/>
            <p:nvPr/>
          </p:nvCxnSpPr>
          <p:spPr>
            <a:xfrm>
              <a:off x="587375" y="481329"/>
              <a:ext cx="1743455" cy="0"/>
            </a:xfrm>
            <a:prstGeom prst="line">
              <a:avLst/>
            </a:prstGeom>
            <a:ln w="31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Рисунок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1459" y="1291962"/>
            <a:ext cx="3252122" cy="4391051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57" name="Скругленный прямоугольник 56"/>
          <p:cNvSpPr/>
          <p:nvPr/>
        </p:nvSpPr>
        <p:spPr>
          <a:xfrm>
            <a:off x="5041900" y="1227315"/>
            <a:ext cx="7124700" cy="5002725"/>
          </a:xfrm>
          <a:prstGeom prst="roundRect">
            <a:avLst>
              <a:gd name="adj" fmla="val 0"/>
            </a:avLst>
          </a:prstGeom>
          <a:noFill/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2200" i="1" dirty="0">
                <a:solidFill>
                  <a:srgbClr val="003366"/>
                </a:solidFill>
              </a:rPr>
              <a:t>	</a:t>
            </a:r>
            <a:r>
              <a:rPr lang="ru-RU" sz="2800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2022 году мы отмечаем 350-летие со дня рождения основателя российского флота, реформатора, Петра Великого, родившегося 9 июня 1672 года. </a:t>
            </a:r>
            <a:r>
              <a:rPr lang="ru-RU" sz="2800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Учитывая большое значение реформ Петра I для истории России, 2022 год по указу Президента Российской Федерации объявлен юбилейным годом первого российского императора</a:t>
            </a:r>
            <a:r>
              <a:rPr lang="ru-RU" sz="2800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ru-RU" sz="2800" dirty="0">
              <a:solidFill>
                <a:srgbClr val="0033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8" name="Скругленный прямоугольник 57"/>
          <p:cNvSpPr/>
          <p:nvPr/>
        </p:nvSpPr>
        <p:spPr>
          <a:xfrm>
            <a:off x="2856737" y="422594"/>
            <a:ext cx="8988130" cy="530479"/>
          </a:xfrm>
          <a:prstGeom prst="roundRect">
            <a:avLst>
              <a:gd name="adj" fmla="val 4379"/>
            </a:avLst>
          </a:prstGeom>
          <a:noFill/>
          <a:ln w="38100" cmpd="sng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indent="457200" algn="ctr"/>
            <a:r>
              <a:rPr lang="ru-RU" sz="3200" b="1" i="1" dirty="0" smtClean="0">
                <a:solidFill>
                  <a:srgbClr val="00B050"/>
                </a:solidFill>
              </a:rPr>
              <a:t>350- </a:t>
            </a:r>
            <a:r>
              <a:rPr lang="ru-RU" sz="3200" b="1" i="1" dirty="0" err="1" smtClean="0">
                <a:solidFill>
                  <a:srgbClr val="00B050"/>
                </a:solidFill>
              </a:rPr>
              <a:t>летие</a:t>
            </a:r>
            <a:r>
              <a:rPr lang="ru-RU" sz="3200" b="1" i="1" dirty="0" smtClean="0">
                <a:solidFill>
                  <a:srgbClr val="00B050"/>
                </a:solidFill>
              </a:rPr>
              <a:t> со дня рождения Петра</a:t>
            </a:r>
            <a:r>
              <a:rPr lang="en-US" sz="3200" b="1" i="1" dirty="0" smtClean="0">
                <a:solidFill>
                  <a:srgbClr val="00B050"/>
                </a:solidFill>
              </a:rPr>
              <a:t> I</a:t>
            </a:r>
            <a:r>
              <a:rPr lang="ru-RU" sz="3200" b="1" i="1" dirty="0" smtClean="0">
                <a:solidFill>
                  <a:srgbClr val="00B050"/>
                </a:solidFill>
              </a:rPr>
              <a:t> </a:t>
            </a:r>
            <a:endParaRPr lang="ru-RU" sz="3200" b="1" i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870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14:prism isContent="1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" grpId="0"/>
      <p:bldP spid="5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AutoShape 2" descr="https://cloclo25.cloud.mail.ru/thumb/xw1/%D0%98%D0%BD%D1%84%D0%BE%D0%B7%D0%BE%D0%BD%D0%B0%2018.12%20-%2031.12/20.12.jpg?x-email=ibc.iro48%40mail.ru"/>
          <p:cNvSpPr>
            <a:spLocks noChangeAspect="1" noChangeArrowheads="1"/>
          </p:cNvSpPr>
          <p:nvPr/>
        </p:nvSpPr>
        <p:spPr bwMode="auto">
          <a:xfrm>
            <a:off x="-3032125" y="-135572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pic>
        <p:nvPicPr>
          <p:cNvPr id="13" name="Picture 2" descr="T:\!Логотипы ИРО\brandbook-6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6667"/>
          <a:stretch/>
        </p:blipFill>
        <p:spPr bwMode="auto">
          <a:xfrm>
            <a:off x="4739878" y="6147594"/>
            <a:ext cx="2645568" cy="543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462394" y="6163099"/>
            <a:ext cx="3755923" cy="8822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800"/>
              </a:lnSpc>
            </a:pPr>
            <a:r>
              <a:rPr lang="ru-RU" sz="900" i="1" dirty="0">
                <a:solidFill>
                  <a:srgbClr val="00B050"/>
                </a:solidFill>
              </a:rPr>
              <a:t>398035 Липецкая область, </a:t>
            </a:r>
            <a:r>
              <a:rPr lang="ru-RU" sz="900" i="1" dirty="0" smtClean="0">
                <a:solidFill>
                  <a:srgbClr val="00B050"/>
                </a:solidFill>
              </a:rPr>
              <a:t>г</a:t>
            </a:r>
            <a:r>
              <a:rPr lang="ru-RU" sz="900" i="1" dirty="0">
                <a:solidFill>
                  <a:srgbClr val="00B050"/>
                </a:solidFill>
              </a:rPr>
              <a:t>. Липецк, ул. Циолковского, д. </a:t>
            </a:r>
            <a:r>
              <a:rPr lang="ru-RU" sz="900" i="1" dirty="0" smtClean="0">
                <a:solidFill>
                  <a:srgbClr val="00B050"/>
                </a:solidFill>
              </a:rPr>
              <a:t>18</a:t>
            </a:r>
          </a:p>
          <a:p>
            <a:pPr>
              <a:lnSpc>
                <a:spcPts val="800"/>
              </a:lnSpc>
            </a:pPr>
            <a:r>
              <a:rPr lang="ru-RU" sz="900" i="1" dirty="0" smtClean="0">
                <a:solidFill>
                  <a:srgbClr val="00B050"/>
                </a:solidFill>
              </a:rPr>
              <a:t>Телефон:+7(4742)32-94-60  </a:t>
            </a:r>
            <a:endParaRPr lang="en-US" sz="900" i="1" dirty="0" smtClean="0">
              <a:solidFill>
                <a:srgbClr val="00B050"/>
              </a:solidFill>
            </a:endParaRPr>
          </a:p>
          <a:p>
            <a:pPr>
              <a:lnSpc>
                <a:spcPts val="800"/>
              </a:lnSpc>
            </a:pPr>
            <a:endParaRPr lang="ru-RU" sz="900" i="1" dirty="0" smtClean="0">
              <a:solidFill>
                <a:srgbClr val="00B050"/>
              </a:solidFill>
            </a:endParaRPr>
          </a:p>
          <a:p>
            <a:pPr>
              <a:lnSpc>
                <a:spcPts val="800"/>
              </a:lnSpc>
            </a:pPr>
            <a:r>
              <a:rPr lang="ru-RU" sz="900" i="1" dirty="0" smtClean="0">
                <a:solidFill>
                  <a:srgbClr val="00B050"/>
                </a:solidFill>
              </a:rPr>
              <a:t>Е</a:t>
            </a:r>
            <a:r>
              <a:rPr lang="en-US" sz="900" i="1" dirty="0" smtClean="0">
                <a:solidFill>
                  <a:srgbClr val="00B050"/>
                </a:solidFill>
              </a:rPr>
              <a:t>-mail: </a:t>
            </a:r>
            <a:r>
              <a:rPr lang="en-US" sz="900" i="1" dirty="0" smtClean="0">
                <a:solidFill>
                  <a:srgbClr val="70AD47">
                    <a:lumMod val="75000"/>
                  </a:srgbClr>
                </a:solidFill>
                <a:hlinkClick r:id="rId4"/>
              </a:rPr>
              <a:t>admiuu@mail.ru</a:t>
            </a:r>
            <a:endParaRPr lang="ru-RU" sz="900" i="1" dirty="0" smtClean="0">
              <a:solidFill>
                <a:srgbClr val="70AD47">
                  <a:lumMod val="75000"/>
                </a:srgbClr>
              </a:solidFill>
            </a:endParaRPr>
          </a:p>
          <a:p>
            <a:pPr>
              <a:lnSpc>
                <a:spcPts val="800"/>
              </a:lnSpc>
            </a:pPr>
            <a:r>
              <a:rPr lang="ru-RU" sz="900" i="1" dirty="0" smtClean="0">
                <a:solidFill>
                  <a:srgbClr val="00B050"/>
                </a:solidFill>
              </a:rPr>
              <a:t>Сайт</a:t>
            </a:r>
            <a:r>
              <a:rPr lang="en-US" sz="900" i="1" dirty="0" smtClean="0">
                <a:solidFill>
                  <a:srgbClr val="00B050"/>
                </a:solidFill>
              </a:rPr>
              <a:t>: </a:t>
            </a:r>
            <a:r>
              <a:rPr lang="en-US" sz="900" i="1" dirty="0" smtClean="0">
                <a:solidFill>
                  <a:srgbClr val="70AD47">
                    <a:lumMod val="75000"/>
                  </a:srgbClr>
                </a:solidFill>
                <a:hlinkClick r:id="rId5"/>
              </a:rPr>
              <a:t>http</a:t>
            </a:r>
            <a:r>
              <a:rPr lang="en-US" sz="900" i="1" dirty="0">
                <a:solidFill>
                  <a:srgbClr val="70AD47">
                    <a:lumMod val="75000"/>
                  </a:srgbClr>
                </a:solidFill>
                <a:hlinkClick r:id="rId5"/>
              </a:rPr>
              <a:t>://</a:t>
            </a:r>
            <a:r>
              <a:rPr lang="en-US" sz="900" i="1" dirty="0" smtClean="0">
                <a:solidFill>
                  <a:srgbClr val="70AD47">
                    <a:lumMod val="75000"/>
                  </a:srgbClr>
                </a:solidFill>
                <a:hlinkClick r:id="rId5"/>
              </a:rPr>
              <a:t>www.iro48.ru</a:t>
            </a:r>
            <a:endParaRPr lang="ru-RU" sz="900" i="1" dirty="0" smtClean="0">
              <a:solidFill>
                <a:srgbClr val="70AD47">
                  <a:lumMod val="75000"/>
                </a:srgbClr>
              </a:solidFill>
            </a:endParaRPr>
          </a:p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4" name="AutoShape 2" descr="https://cloclo25.cloud.mail.ru/thumb/xw1/%D0%98%D0%BD%D1%84%D0%BE%D0%B7%D0%BE%D0%BD%D0%B0%2018.12%20-%2031.12/20.12.jpg?x-email=ibc.iro48%40mail.ru"/>
          <p:cNvSpPr>
            <a:spLocks noChangeAspect="1" noChangeArrowheads="1"/>
          </p:cNvSpPr>
          <p:nvPr/>
        </p:nvSpPr>
        <p:spPr bwMode="auto">
          <a:xfrm>
            <a:off x="-3032125" y="-135572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cxnSp>
        <p:nvCxnSpPr>
          <p:cNvPr id="17" name="Прямая соединительная линия 16"/>
          <p:cNvCxnSpPr/>
          <p:nvPr/>
        </p:nvCxnSpPr>
        <p:spPr>
          <a:xfrm>
            <a:off x="-174171" y="44227"/>
            <a:ext cx="13211625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" name="Скругленный прямоугольник 104"/>
          <p:cNvSpPr/>
          <p:nvPr/>
        </p:nvSpPr>
        <p:spPr>
          <a:xfrm>
            <a:off x="4889500" y="1074915"/>
            <a:ext cx="7302500" cy="5002725"/>
          </a:xfrm>
          <a:prstGeom prst="roundRect">
            <a:avLst>
              <a:gd name="adj" fmla="val 0"/>
            </a:avLst>
          </a:prstGeom>
          <a:noFill/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2200" i="1" dirty="0">
                <a:solidFill>
                  <a:srgbClr val="003366"/>
                </a:solidFill>
              </a:rPr>
              <a:t>	</a:t>
            </a:r>
            <a:r>
              <a:rPr lang="ru-RU" sz="2800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День России – важный государственный праздник Российской Федерации, отмечаемый ежегодно 12 июня. До 2002 года он именовался как День принятия Декларации о государственном суверенитете России. Это один из самых «молодых» государственных праздников в стране.</a:t>
            </a:r>
          </a:p>
        </p:txBody>
      </p:sp>
      <p:sp>
        <p:nvSpPr>
          <p:cNvPr id="106" name="Скругленный прямоугольник 105"/>
          <p:cNvSpPr/>
          <p:nvPr/>
        </p:nvSpPr>
        <p:spPr>
          <a:xfrm>
            <a:off x="2704337" y="270194"/>
            <a:ext cx="8988130" cy="530479"/>
          </a:xfrm>
          <a:prstGeom prst="roundRect">
            <a:avLst>
              <a:gd name="adj" fmla="val 4379"/>
            </a:avLst>
          </a:prstGeom>
          <a:noFill/>
          <a:ln w="38100" cmpd="sng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indent="457200" algn="ctr"/>
            <a:r>
              <a:rPr lang="ru-RU" sz="3200" b="1" i="1" dirty="0">
                <a:solidFill>
                  <a:srgbClr val="00B050"/>
                </a:solidFill>
              </a:rPr>
              <a:t>День России</a:t>
            </a:r>
          </a:p>
        </p:txBody>
      </p:sp>
      <p:cxnSp>
        <p:nvCxnSpPr>
          <p:cNvPr id="27" name="Прямая соединительная линия 26"/>
          <p:cNvCxnSpPr/>
          <p:nvPr/>
        </p:nvCxnSpPr>
        <p:spPr>
          <a:xfrm>
            <a:off x="4864100" y="1163539"/>
            <a:ext cx="25400" cy="4593964"/>
          </a:xfrm>
          <a:prstGeom prst="line">
            <a:avLst/>
          </a:prstGeom>
          <a:ln w="3175">
            <a:solidFill>
              <a:schemeClr val="accent3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Прямая соединительная линия 107"/>
          <p:cNvCxnSpPr/>
          <p:nvPr/>
        </p:nvCxnSpPr>
        <p:spPr>
          <a:xfrm>
            <a:off x="-440515" y="6120369"/>
            <a:ext cx="13211625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Прямая соединительная линия 108"/>
          <p:cNvCxnSpPr/>
          <p:nvPr/>
        </p:nvCxnSpPr>
        <p:spPr>
          <a:xfrm>
            <a:off x="2704337" y="1023713"/>
            <a:ext cx="13211625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Группа 21"/>
          <p:cNvGrpSpPr/>
          <p:nvPr/>
        </p:nvGrpSpPr>
        <p:grpSpPr>
          <a:xfrm>
            <a:off x="551554" y="34924"/>
            <a:ext cx="1816100" cy="1128615"/>
            <a:chOff x="551554" y="161924"/>
            <a:chExt cx="1816100" cy="1128615"/>
          </a:xfrm>
        </p:grpSpPr>
        <p:sp>
          <p:nvSpPr>
            <p:cNvPr id="7" name="Скругленный прямоугольник 6"/>
            <p:cNvSpPr/>
            <p:nvPr/>
          </p:nvSpPr>
          <p:spPr>
            <a:xfrm>
              <a:off x="551554" y="265895"/>
              <a:ext cx="1816100" cy="1024644"/>
            </a:xfrm>
            <a:prstGeom prst="roundRect">
              <a:avLst/>
            </a:prstGeom>
            <a:solidFill>
              <a:schemeClr val="bg2"/>
            </a:solidFill>
            <a:ln w="6350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Овал 7"/>
            <p:cNvSpPr/>
            <p:nvPr/>
          </p:nvSpPr>
          <p:spPr>
            <a:xfrm>
              <a:off x="755810" y="296620"/>
              <a:ext cx="144000" cy="144000"/>
            </a:xfrm>
            <a:prstGeom prst="ellipse">
              <a:avLst/>
            </a:prstGeom>
            <a:solidFill>
              <a:srgbClr val="00B050">
                <a:alpha val="50000"/>
              </a:srgb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8" name="Овал 37"/>
            <p:cNvSpPr/>
            <p:nvPr/>
          </p:nvSpPr>
          <p:spPr>
            <a:xfrm>
              <a:off x="1403481" y="296620"/>
              <a:ext cx="144000" cy="144000"/>
            </a:xfrm>
            <a:prstGeom prst="ellipse">
              <a:avLst/>
            </a:prstGeom>
            <a:solidFill>
              <a:srgbClr val="00B050">
                <a:alpha val="50000"/>
              </a:srgb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9" name="Овал 38"/>
            <p:cNvSpPr/>
            <p:nvPr/>
          </p:nvSpPr>
          <p:spPr>
            <a:xfrm>
              <a:off x="2064377" y="296620"/>
              <a:ext cx="144000" cy="144000"/>
            </a:xfrm>
            <a:prstGeom prst="ellipse">
              <a:avLst/>
            </a:prstGeom>
            <a:solidFill>
              <a:srgbClr val="00B050">
                <a:alpha val="50000"/>
              </a:srgb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Скругленный прямоугольник 8"/>
            <p:cNvSpPr/>
            <p:nvPr/>
          </p:nvSpPr>
          <p:spPr>
            <a:xfrm>
              <a:off x="766691" y="161925"/>
              <a:ext cx="128587" cy="23527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 w="6350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1" name="Скругленный прямоугольник 40"/>
            <p:cNvSpPr/>
            <p:nvPr/>
          </p:nvSpPr>
          <p:spPr>
            <a:xfrm>
              <a:off x="1414362" y="161925"/>
              <a:ext cx="128587" cy="23527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 w="6350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2" name="Скругленный прямоугольник 41"/>
            <p:cNvSpPr/>
            <p:nvPr/>
          </p:nvSpPr>
          <p:spPr>
            <a:xfrm>
              <a:off x="2075258" y="161924"/>
              <a:ext cx="128587" cy="23527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 w="6350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3" name="Скругленный прямоугольник 42"/>
            <p:cNvSpPr/>
            <p:nvPr/>
          </p:nvSpPr>
          <p:spPr>
            <a:xfrm>
              <a:off x="662414" y="526002"/>
              <a:ext cx="751948" cy="624637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6350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000" b="1" dirty="0" smtClean="0">
                  <a:solidFill>
                    <a:srgbClr val="00B050"/>
                  </a:solidFill>
                  <a:latin typeface="Bookman Old Style" panose="02050604050505020204" pitchFamily="18" charset="0"/>
                </a:rPr>
                <a:t>12</a:t>
              </a:r>
              <a:endParaRPr lang="ru-RU" sz="3000" b="1" dirty="0">
                <a:solidFill>
                  <a:srgbClr val="00B050"/>
                </a:solidFill>
                <a:latin typeface="Bookman Old Style" panose="02050604050505020204" pitchFamily="18" charset="0"/>
              </a:endParaRPr>
            </a:p>
          </p:txBody>
        </p:sp>
        <p:grpSp>
          <p:nvGrpSpPr>
            <p:cNvPr id="11" name="Группа 10"/>
            <p:cNvGrpSpPr/>
            <p:nvPr/>
          </p:nvGrpSpPr>
          <p:grpSpPr>
            <a:xfrm>
              <a:off x="1455640" y="526002"/>
              <a:ext cx="847733" cy="431564"/>
              <a:chOff x="3514459" y="2671474"/>
              <a:chExt cx="847733" cy="431564"/>
            </a:xfrm>
          </p:grpSpPr>
          <p:sp>
            <p:nvSpPr>
              <p:cNvPr id="46" name="Скругленный прямоугольник 45"/>
              <p:cNvSpPr/>
              <p:nvPr/>
            </p:nvSpPr>
            <p:spPr>
              <a:xfrm>
                <a:off x="3756820" y="2671474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47" name="Скругленный прямоугольник 46"/>
              <p:cNvSpPr/>
              <p:nvPr/>
            </p:nvSpPr>
            <p:spPr>
              <a:xfrm>
                <a:off x="3879853" y="2671474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48" name="Скругленный прямоугольник 47"/>
              <p:cNvSpPr/>
              <p:nvPr/>
            </p:nvSpPr>
            <p:spPr>
              <a:xfrm>
                <a:off x="4001561" y="2671474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0" name="Скругленный прямоугольник 69"/>
              <p:cNvSpPr/>
              <p:nvPr/>
            </p:nvSpPr>
            <p:spPr>
              <a:xfrm>
                <a:off x="4124594" y="2671474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1" name="Скругленный прямоугольник 70"/>
              <p:cNvSpPr/>
              <p:nvPr/>
            </p:nvSpPr>
            <p:spPr>
              <a:xfrm>
                <a:off x="4246302" y="2671474"/>
                <a:ext cx="114565" cy="80290"/>
              </a:xfrm>
              <a:prstGeom prst="roundRect">
                <a:avLst/>
              </a:prstGeom>
              <a:solidFill>
                <a:srgbClr val="00B050"/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3" name="Скругленный прямоугольник 72"/>
              <p:cNvSpPr/>
              <p:nvPr/>
            </p:nvSpPr>
            <p:spPr>
              <a:xfrm>
                <a:off x="3514459" y="2760327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4" name="Скругленный прямоугольник 73"/>
              <p:cNvSpPr/>
              <p:nvPr/>
            </p:nvSpPr>
            <p:spPr>
              <a:xfrm>
                <a:off x="3635111" y="2760327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5" name="Скругленный прямоугольник 74"/>
              <p:cNvSpPr/>
              <p:nvPr/>
            </p:nvSpPr>
            <p:spPr>
              <a:xfrm>
                <a:off x="3756819" y="2760327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6" name="Скругленный прямоугольник 75"/>
              <p:cNvSpPr/>
              <p:nvPr/>
            </p:nvSpPr>
            <p:spPr>
              <a:xfrm>
                <a:off x="3879852" y="2760327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7" name="Скругленный прямоугольник 76"/>
              <p:cNvSpPr/>
              <p:nvPr/>
            </p:nvSpPr>
            <p:spPr>
              <a:xfrm>
                <a:off x="4001560" y="2760327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8" name="Скругленный прямоугольник 77"/>
              <p:cNvSpPr/>
              <p:nvPr/>
            </p:nvSpPr>
            <p:spPr>
              <a:xfrm>
                <a:off x="4124593" y="2760327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9" name="Скругленный прямоугольник 78"/>
              <p:cNvSpPr/>
              <p:nvPr/>
            </p:nvSpPr>
            <p:spPr>
              <a:xfrm>
                <a:off x="4246301" y="2760327"/>
                <a:ext cx="114565" cy="80290"/>
              </a:xfrm>
              <a:prstGeom prst="roundRect">
                <a:avLst/>
              </a:prstGeom>
              <a:solidFill>
                <a:srgbClr val="00B050"/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0" name="Скругленный прямоугольник 79"/>
              <p:cNvSpPr/>
              <p:nvPr/>
            </p:nvSpPr>
            <p:spPr>
              <a:xfrm>
                <a:off x="3515785" y="2847760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1" name="Скругленный прямоугольник 80"/>
              <p:cNvSpPr/>
              <p:nvPr/>
            </p:nvSpPr>
            <p:spPr>
              <a:xfrm>
                <a:off x="3636437" y="2847760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2" name="Скругленный прямоугольник 81"/>
              <p:cNvSpPr/>
              <p:nvPr/>
            </p:nvSpPr>
            <p:spPr>
              <a:xfrm>
                <a:off x="3758145" y="2847760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3" name="Скругленный прямоугольник 82"/>
              <p:cNvSpPr/>
              <p:nvPr/>
            </p:nvSpPr>
            <p:spPr>
              <a:xfrm>
                <a:off x="3881178" y="2847760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4" name="Скругленный прямоугольник 83"/>
              <p:cNvSpPr/>
              <p:nvPr/>
            </p:nvSpPr>
            <p:spPr>
              <a:xfrm>
                <a:off x="4002886" y="2847760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5" name="Скругленный прямоугольник 84"/>
              <p:cNvSpPr/>
              <p:nvPr/>
            </p:nvSpPr>
            <p:spPr>
              <a:xfrm>
                <a:off x="4125919" y="2847760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6" name="Скругленный прямоугольник 85"/>
              <p:cNvSpPr/>
              <p:nvPr/>
            </p:nvSpPr>
            <p:spPr>
              <a:xfrm>
                <a:off x="4247627" y="2847760"/>
                <a:ext cx="114565" cy="80290"/>
              </a:xfrm>
              <a:prstGeom prst="roundRect">
                <a:avLst/>
              </a:prstGeom>
              <a:solidFill>
                <a:srgbClr val="00B050"/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7" name="Скругленный прямоугольник 86"/>
              <p:cNvSpPr/>
              <p:nvPr/>
            </p:nvSpPr>
            <p:spPr>
              <a:xfrm>
                <a:off x="3515784" y="2935193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8" name="Скругленный прямоугольник 87"/>
              <p:cNvSpPr/>
              <p:nvPr/>
            </p:nvSpPr>
            <p:spPr>
              <a:xfrm>
                <a:off x="3636436" y="2935193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9" name="Скругленный прямоугольник 88"/>
              <p:cNvSpPr/>
              <p:nvPr/>
            </p:nvSpPr>
            <p:spPr>
              <a:xfrm>
                <a:off x="3758144" y="2935193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0" name="Скругленный прямоугольник 89"/>
              <p:cNvSpPr/>
              <p:nvPr/>
            </p:nvSpPr>
            <p:spPr>
              <a:xfrm>
                <a:off x="3881177" y="2935193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1" name="Скругленный прямоугольник 90"/>
              <p:cNvSpPr/>
              <p:nvPr/>
            </p:nvSpPr>
            <p:spPr>
              <a:xfrm>
                <a:off x="4002885" y="2935193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2" name="Скругленный прямоугольник 91"/>
              <p:cNvSpPr/>
              <p:nvPr/>
            </p:nvSpPr>
            <p:spPr>
              <a:xfrm>
                <a:off x="4125918" y="2935193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3" name="Скругленный прямоугольник 92"/>
              <p:cNvSpPr/>
              <p:nvPr/>
            </p:nvSpPr>
            <p:spPr>
              <a:xfrm>
                <a:off x="4247626" y="2935193"/>
                <a:ext cx="114565" cy="80290"/>
              </a:xfrm>
              <a:prstGeom prst="roundRect">
                <a:avLst/>
              </a:prstGeom>
              <a:solidFill>
                <a:srgbClr val="00B050"/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4" name="Скругленный прямоугольник 93"/>
              <p:cNvSpPr/>
              <p:nvPr/>
            </p:nvSpPr>
            <p:spPr>
              <a:xfrm>
                <a:off x="3515784" y="3022748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5" name="Скругленный прямоугольник 94"/>
              <p:cNvSpPr/>
              <p:nvPr/>
            </p:nvSpPr>
            <p:spPr>
              <a:xfrm>
                <a:off x="3636436" y="3022748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6" name="Скругленный прямоугольник 95"/>
              <p:cNvSpPr/>
              <p:nvPr/>
            </p:nvSpPr>
            <p:spPr>
              <a:xfrm>
                <a:off x="3758144" y="3022748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7" name="Скругленный прямоугольник 96"/>
              <p:cNvSpPr/>
              <p:nvPr/>
            </p:nvSpPr>
            <p:spPr>
              <a:xfrm>
                <a:off x="3881177" y="3022748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8" name="Скругленный прямоугольник 97"/>
              <p:cNvSpPr/>
              <p:nvPr/>
            </p:nvSpPr>
            <p:spPr>
              <a:xfrm>
                <a:off x="4002885" y="3022748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</p:grpSp>
        <p:sp>
          <p:nvSpPr>
            <p:cNvPr id="101" name="Скругленный прямоугольник 100"/>
            <p:cNvSpPr/>
            <p:nvPr/>
          </p:nvSpPr>
          <p:spPr>
            <a:xfrm>
              <a:off x="1403481" y="989712"/>
              <a:ext cx="964172" cy="188689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b="1" i="1" dirty="0" smtClean="0">
                  <a:solidFill>
                    <a:srgbClr val="00B050"/>
                  </a:solidFill>
                  <a:latin typeface="Bookman Old Style" panose="02050604050505020204" pitchFamily="18" charset="0"/>
                </a:rPr>
                <a:t>июня</a:t>
              </a:r>
              <a:endParaRPr lang="ru-RU" b="1" i="1" dirty="0">
                <a:solidFill>
                  <a:srgbClr val="00B050"/>
                </a:solidFill>
                <a:latin typeface="Bookman Old Style" panose="02050604050505020204" pitchFamily="18" charset="0"/>
              </a:endParaRPr>
            </a:p>
          </p:txBody>
        </p:sp>
        <p:cxnSp>
          <p:nvCxnSpPr>
            <p:cNvPr id="104" name="Прямая соединительная линия 103"/>
            <p:cNvCxnSpPr/>
            <p:nvPr/>
          </p:nvCxnSpPr>
          <p:spPr>
            <a:xfrm>
              <a:off x="587375" y="481329"/>
              <a:ext cx="1743455" cy="0"/>
            </a:xfrm>
            <a:prstGeom prst="line">
              <a:avLst/>
            </a:prstGeom>
            <a:ln w="31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Рисунок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5241" y="1466828"/>
            <a:ext cx="4266760" cy="4266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747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14:prism isContent="1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!!!_iroinfo_(upgrade)</Template>
  <TotalTime>1811</TotalTime>
  <Words>1284</Words>
  <Application>Microsoft Office PowerPoint</Application>
  <PresentationFormat>Широкоэкранный</PresentationFormat>
  <Paragraphs>144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2" baseType="lpstr">
      <vt:lpstr>Arial</vt:lpstr>
      <vt:lpstr>Blade Runner Movie Font</vt:lpstr>
      <vt:lpstr>Bookman Old Style</vt:lpstr>
      <vt:lpstr>Calibri</vt:lpstr>
      <vt:lpstr>Calibri Light</vt:lpstr>
      <vt:lpstr>Georgia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Библиотека ИРО</dc:creator>
  <cp:lastModifiedBy>Библиотека ИРО</cp:lastModifiedBy>
  <cp:revision>200</cp:revision>
  <dcterms:created xsi:type="dcterms:W3CDTF">2018-10-26T12:10:18Z</dcterms:created>
  <dcterms:modified xsi:type="dcterms:W3CDTF">2022-06-08T13:22:24Z</dcterms:modified>
</cp:coreProperties>
</file>