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549" r:id="rId2"/>
    <p:sldId id="585" r:id="rId3"/>
    <p:sldId id="625" r:id="rId4"/>
    <p:sldId id="626" r:id="rId5"/>
    <p:sldId id="608" r:id="rId6"/>
    <p:sldId id="609" r:id="rId7"/>
    <p:sldId id="622" r:id="rId8"/>
    <p:sldId id="627" r:id="rId9"/>
    <p:sldId id="611" r:id="rId10"/>
    <p:sldId id="628" r:id="rId11"/>
    <p:sldId id="613" r:id="rId12"/>
    <p:sldId id="614" r:id="rId13"/>
    <p:sldId id="629" r:id="rId14"/>
    <p:sldId id="615" r:id="rId15"/>
    <p:sldId id="624" r:id="rId16"/>
    <p:sldId id="631" r:id="rId17"/>
    <p:sldId id="630" r:id="rId18"/>
    <p:sldId id="632" r:id="rId19"/>
    <p:sldId id="633" r:id="rId20"/>
    <p:sldId id="618" r:id="rId21"/>
    <p:sldId id="619" r:id="rId22"/>
    <p:sldId id="620" r:id="rId23"/>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a:srgbClr val="660033"/>
    <a:srgbClr val="FFFF66"/>
    <a:srgbClr val="003366"/>
    <a:srgbClr val="000099"/>
    <a:srgbClr val="0033CC"/>
    <a:srgbClr val="0066CC"/>
    <a:srgbClr val="CCFFFF"/>
    <a:srgbClr val="66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657" autoAdjust="0"/>
  </p:normalViewPr>
  <p:slideViewPr>
    <p:cSldViewPr snapToGrid="0">
      <p:cViewPr varScale="1">
        <p:scale>
          <a:sx n="109" d="100"/>
          <a:sy n="109" d="100"/>
        </p:scale>
        <p:origin x="534" y="234"/>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3AE7B4B-890B-4572-B2AD-2BCDCD953DAA}" type="datetimeFigureOut">
              <a:rPr lang="ru-RU"/>
              <a:pPr>
                <a:defRPr/>
              </a:pPr>
              <a:t>24.11.2022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AC95A16-9CFE-4BEE-A916-B0C99B061E9A}" type="slidenum">
              <a:rPr lang="ru-RU"/>
              <a:pPr>
                <a:defRPr/>
              </a:pPr>
              <a:t>‹#›</a:t>
            </a:fld>
            <a:endParaRPr lang="ru-RU"/>
          </a:p>
        </p:txBody>
      </p:sp>
    </p:spTree>
    <p:extLst>
      <p:ext uri="{BB962C8B-B14F-4D97-AF65-F5344CB8AC3E}">
        <p14:creationId xmlns:p14="http://schemas.microsoft.com/office/powerpoint/2010/main" val="37915024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F5AE96A-AC18-44F8-BDAD-6980DA403CBB}" type="datetimeFigureOut">
              <a:rPr lang="ru-RU"/>
              <a:pPr>
                <a:defRPr/>
              </a:pPr>
              <a:t>24.11.2022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B5930B3-6ED0-40CE-9787-FEB80EF079A3}" type="slidenum">
              <a:rPr lang="ru-RU" altLang="ru-RU"/>
              <a:pPr>
                <a:defRPr/>
              </a:pPr>
              <a:t>‹#›</a:t>
            </a:fld>
            <a:endParaRPr lang="ru-RU" altLang="ru-RU"/>
          </a:p>
        </p:txBody>
      </p:sp>
    </p:spTree>
    <p:extLst>
      <p:ext uri="{BB962C8B-B14F-4D97-AF65-F5344CB8AC3E}">
        <p14:creationId xmlns:p14="http://schemas.microsoft.com/office/powerpoint/2010/main" val="927582088"/>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46CC5B3-31DD-4DC4-BAAB-359E0B668B88}" type="datetimeFigureOut">
              <a:rPr lang="ru-RU"/>
              <a:pPr>
                <a:defRPr/>
              </a:pPr>
              <a:t>24.11.2022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983B646-4675-44AF-8758-8C8C53E2BA06}" type="slidenum">
              <a:rPr lang="ru-RU" altLang="ru-RU"/>
              <a:pPr>
                <a:defRPr/>
              </a:pPr>
              <a:t>‹#›</a:t>
            </a:fld>
            <a:endParaRPr lang="ru-RU" altLang="ru-RU"/>
          </a:p>
        </p:txBody>
      </p:sp>
    </p:spTree>
    <p:extLst>
      <p:ext uri="{BB962C8B-B14F-4D97-AF65-F5344CB8AC3E}">
        <p14:creationId xmlns:p14="http://schemas.microsoft.com/office/powerpoint/2010/main" val="359892325"/>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9E255AE-CC1B-42CC-A1FF-271DB66963D3}" type="datetimeFigureOut">
              <a:rPr lang="ru-RU"/>
              <a:pPr>
                <a:defRPr/>
              </a:pPr>
              <a:t>24.11.2022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FBED593-EBE6-4BE1-9122-B403DD65009B}" type="slidenum">
              <a:rPr lang="ru-RU" altLang="ru-RU"/>
              <a:pPr>
                <a:defRPr/>
              </a:pPr>
              <a:t>‹#›</a:t>
            </a:fld>
            <a:endParaRPr lang="ru-RU" altLang="ru-RU"/>
          </a:p>
        </p:txBody>
      </p:sp>
    </p:spTree>
    <p:extLst>
      <p:ext uri="{BB962C8B-B14F-4D97-AF65-F5344CB8AC3E}">
        <p14:creationId xmlns:p14="http://schemas.microsoft.com/office/powerpoint/2010/main" val="2014639368"/>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E9579F1-704A-45E3-B453-CBF525FA95C7}" type="datetimeFigureOut">
              <a:rPr lang="ru-RU"/>
              <a:pPr>
                <a:defRPr/>
              </a:pPr>
              <a:t>24.11.2022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E512E40-8F56-47A9-B2E7-390B6624ACF3}" type="slidenum">
              <a:rPr lang="ru-RU" altLang="ru-RU"/>
              <a:pPr>
                <a:defRPr/>
              </a:pPr>
              <a:t>‹#›</a:t>
            </a:fld>
            <a:endParaRPr lang="ru-RU" altLang="ru-RU"/>
          </a:p>
        </p:txBody>
      </p:sp>
    </p:spTree>
    <p:extLst>
      <p:ext uri="{BB962C8B-B14F-4D97-AF65-F5344CB8AC3E}">
        <p14:creationId xmlns:p14="http://schemas.microsoft.com/office/powerpoint/2010/main" val="4033042273"/>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0D4721D-30E3-4676-B409-7B940573568D}" type="datetimeFigureOut">
              <a:rPr lang="ru-RU"/>
              <a:pPr>
                <a:defRPr/>
              </a:pPr>
              <a:t>24.11.2022</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04E9B16-38EC-4FF4-9053-B0205CC3E345}" type="slidenum">
              <a:rPr lang="ru-RU" altLang="ru-RU"/>
              <a:pPr>
                <a:defRPr/>
              </a:pPr>
              <a:t>‹#›</a:t>
            </a:fld>
            <a:endParaRPr lang="ru-RU" altLang="ru-RU"/>
          </a:p>
        </p:txBody>
      </p:sp>
    </p:spTree>
    <p:extLst>
      <p:ext uri="{BB962C8B-B14F-4D97-AF65-F5344CB8AC3E}">
        <p14:creationId xmlns:p14="http://schemas.microsoft.com/office/powerpoint/2010/main" val="4045270082"/>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1A80462-1948-422D-B295-A166E548F18A}" type="datetimeFigureOut">
              <a:rPr lang="ru-RU"/>
              <a:pPr>
                <a:defRPr/>
              </a:pPr>
              <a:t>24.11.2022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D195646-FD27-4769-BE50-523F03EFAD95}" type="slidenum">
              <a:rPr lang="ru-RU" altLang="ru-RU"/>
              <a:pPr>
                <a:defRPr/>
              </a:pPr>
              <a:t>‹#›</a:t>
            </a:fld>
            <a:endParaRPr lang="ru-RU" altLang="ru-RU"/>
          </a:p>
        </p:txBody>
      </p:sp>
    </p:spTree>
    <p:extLst>
      <p:ext uri="{BB962C8B-B14F-4D97-AF65-F5344CB8AC3E}">
        <p14:creationId xmlns:p14="http://schemas.microsoft.com/office/powerpoint/2010/main" val="1032594961"/>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B2F73FF9-990A-44D7-AE25-FE6AFA99FD56}" type="datetimeFigureOut">
              <a:rPr lang="ru-RU"/>
              <a:pPr>
                <a:defRPr/>
              </a:pPr>
              <a:t>24.11.2022</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161310A-FA16-4EF3-A9FE-1A1629986AEA}" type="slidenum">
              <a:rPr lang="ru-RU" altLang="ru-RU"/>
              <a:pPr>
                <a:defRPr/>
              </a:pPr>
              <a:t>‹#›</a:t>
            </a:fld>
            <a:endParaRPr lang="ru-RU" altLang="ru-RU"/>
          </a:p>
        </p:txBody>
      </p:sp>
    </p:spTree>
    <p:extLst>
      <p:ext uri="{BB962C8B-B14F-4D97-AF65-F5344CB8AC3E}">
        <p14:creationId xmlns:p14="http://schemas.microsoft.com/office/powerpoint/2010/main" val="748328914"/>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E9726A5F-D41A-466F-A5AC-CA1957CBF7B9}" type="datetimeFigureOut">
              <a:rPr lang="ru-RU"/>
              <a:pPr>
                <a:defRPr/>
              </a:pPr>
              <a:t>24.11.2022</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53641398-B775-447D-9A42-A35BAC133B88}" type="slidenum">
              <a:rPr lang="ru-RU" altLang="ru-RU"/>
              <a:pPr>
                <a:defRPr/>
              </a:pPr>
              <a:t>‹#›</a:t>
            </a:fld>
            <a:endParaRPr lang="ru-RU" altLang="ru-RU"/>
          </a:p>
        </p:txBody>
      </p:sp>
    </p:spTree>
    <p:extLst>
      <p:ext uri="{BB962C8B-B14F-4D97-AF65-F5344CB8AC3E}">
        <p14:creationId xmlns:p14="http://schemas.microsoft.com/office/powerpoint/2010/main" val="363963384"/>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E9F777E-8FBA-45A5-A2B6-E047DFCF4BB7}" type="datetimeFigureOut">
              <a:rPr lang="ru-RU"/>
              <a:pPr>
                <a:defRPr/>
              </a:pPr>
              <a:t>24.11.2022</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521F07F8-E97E-4F3C-8228-0C61CBAD9F74}" type="slidenum">
              <a:rPr lang="ru-RU" altLang="ru-RU"/>
              <a:pPr>
                <a:defRPr/>
              </a:pPr>
              <a:t>‹#›</a:t>
            </a:fld>
            <a:endParaRPr lang="ru-RU" altLang="ru-RU"/>
          </a:p>
        </p:txBody>
      </p:sp>
    </p:spTree>
    <p:extLst>
      <p:ext uri="{BB962C8B-B14F-4D97-AF65-F5344CB8AC3E}">
        <p14:creationId xmlns:p14="http://schemas.microsoft.com/office/powerpoint/2010/main" val="121010467"/>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45E0EC7-82B0-4D54-A2B7-75C2E6957D5F}" type="datetimeFigureOut">
              <a:rPr lang="ru-RU"/>
              <a:pPr>
                <a:defRPr/>
              </a:pPr>
              <a:t>24.11.2022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7DF26F8-6D19-41E8-981C-9451002ECD11}" type="slidenum">
              <a:rPr lang="ru-RU" altLang="ru-RU"/>
              <a:pPr>
                <a:defRPr/>
              </a:pPr>
              <a:t>‹#›</a:t>
            </a:fld>
            <a:endParaRPr lang="ru-RU" altLang="ru-RU"/>
          </a:p>
        </p:txBody>
      </p:sp>
    </p:spTree>
    <p:extLst>
      <p:ext uri="{BB962C8B-B14F-4D97-AF65-F5344CB8AC3E}">
        <p14:creationId xmlns:p14="http://schemas.microsoft.com/office/powerpoint/2010/main" val="3370981502"/>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EA5D0B4-4E20-41EE-A581-BEE4C14046A6}" type="datetimeFigureOut">
              <a:rPr lang="ru-RU"/>
              <a:pPr>
                <a:defRPr/>
              </a:pPr>
              <a:t>24.11.2022</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9589DCE-8842-4BD6-91A1-C59101F8F0B8}" type="slidenum">
              <a:rPr lang="ru-RU" altLang="ru-RU"/>
              <a:pPr>
                <a:defRPr/>
              </a:pPr>
              <a:t>‹#›</a:t>
            </a:fld>
            <a:endParaRPr lang="ru-RU" altLang="ru-RU"/>
          </a:p>
        </p:txBody>
      </p:sp>
    </p:spTree>
    <p:extLst>
      <p:ext uri="{BB962C8B-B14F-4D97-AF65-F5344CB8AC3E}">
        <p14:creationId xmlns:p14="http://schemas.microsoft.com/office/powerpoint/2010/main" val="1473949889"/>
      </p:ext>
    </p:extLst>
  </p:cSld>
  <p:clrMapOvr>
    <a:masterClrMapping/>
  </p:clrMapOvr>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5DFCBCA-74BD-4A6C-B40C-3D490B668B92}" type="datetimeFigureOut">
              <a:rPr lang="ru-RU"/>
              <a:pPr>
                <a:defRPr/>
              </a:pPr>
              <a:t>24.11.2022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1C8A30A-A850-44C3-9568-51E61AC263D2}"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000" advClick="0" advTm="10000">
        <p14:vortex dir="r"/>
      </p:transition>
    </mc:Choice>
    <mc:Fallback xmlns="">
      <p:transition spd="slow" advClick="0" advTm="10000">
        <p:fade/>
      </p:transition>
    </mc:Fallback>
  </mc:AlternateConten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Local Users\kiselev\Desktop\22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1087" y="-93137"/>
            <a:ext cx="3795315" cy="2334357"/>
          </a:xfrm>
          <a:prstGeom prst="rect">
            <a:avLst/>
          </a:prstGeom>
          <a:noFill/>
          <a:extLst>
            <a:ext uri="{909E8E84-426E-40DD-AFC4-6F175D3DCCD1}">
              <a14:hiddenFill xmlns:a14="http://schemas.microsoft.com/office/drawing/2010/main">
                <a:solidFill>
                  <a:srgbClr val="FFFFFF"/>
                </a:solidFill>
              </a14:hiddenFill>
            </a:ext>
          </a:extLst>
        </p:spPr>
      </p:pic>
      <p:sp>
        <p:nvSpPr>
          <p:cNvPr id="12" name="Прямоугольник 11"/>
          <p:cNvSpPr/>
          <p:nvPr/>
        </p:nvSpPr>
        <p:spPr>
          <a:xfrm>
            <a:off x="-542928" y="1363901"/>
            <a:ext cx="13211175" cy="987424"/>
          </a:xfrm>
          <a:prstGeom prst="rect">
            <a:avLst/>
          </a:prstGeom>
          <a:solidFill>
            <a:srgbClr val="00B050">
              <a:alpha val="7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ru-RU"/>
          </a:p>
        </p:txBody>
      </p:sp>
      <p:sp>
        <p:nvSpPr>
          <p:cNvPr id="103" name="TextBox 102"/>
          <p:cNvSpPr txBox="1"/>
          <p:nvPr/>
        </p:nvSpPr>
        <p:spPr>
          <a:xfrm>
            <a:off x="4729669" y="1349782"/>
            <a:ext cx="2513584" cy="1015663"/>
          </a:xfrm>
          <a:prstGeom prst="rect">
            <a:avLst/>
          </a:prstGeom>
          <a:noFill/>
        </p:spPr>
        <p:txBody>
          <a:bodyPr wrap="square" rtlCol="0">
            <a:spAutoFit/>
          </a:bodyPr>
          <a:lstStyle/>
          <a:p>
            <a:pPr algn="ctr"/>
            <a:r>
              <a:rPr lang="en-US" sz="6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lade Runner Movie Font" panose="020B0703020202090204" pitchFamily="34" charset="0"/>
              </a:rPr>
              <a:t>INFO</a:t>
            </a:r>
            <a:endParaRPr lang="ru-RU" sz="6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 name="Прямоугольник 1"/>
          <p:cNvSpPr/>
          <p:nvPr/>
        </p:nvSpPr>
        <p:spPr>
          <a:xfrm>
            <a:off x="-33340" y="3240231"/>
            <a:ext cx="12192000" cy="1246495"/>
          </a:xfrm>
          <a:prstGeom prst="rect">
            <a:avLst/>
          </a:prstGeom>
        </p:spPr>
        <p:txBody>
          <a:bodyPr wrap="square">
            <a:spAutoFit/>
          </a:bodyPr>
          <a:lstStyle/>
          <a:p>
            <a:pPr algn="ctr"/>
            <a:r>
              <a:rPr lang="ru-RU" sz="7500" b="1" dirty="0" smtClean="0">
                <a:solidFill>
                  <a:srgbClr val="00B050"/>
                </a:solidFill>
                <a:latin typeface="Georgia" panose="02040502050405020303" pitchFamily="18" charset="0"/>
              </a:rPr>
              <a:t>В ЭТОТ ДЕНЬ…</a:t>
            </a:r>
            <a:endParaRPr lang="ru-RU" sz="7500" dirty="0">
              <a:solidFill>
                <a:srgbClr val="00B050"/>
              </a:solidFill>
              <a:latin typeface="Georgia" panose="02040502050405020303" pitchFamily="18" charset="0"/>
            </a:endParaRPr>
          </a:p>
        </p:txBody>
      </p:sp>
      <p:pic>
        <p:nvPicPr>
          <p:cNvPr id="11" name="Picture 2" descr="T:\!Логотипы ИРО\brandbook-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6667"/>
          <a:stretch/>
        </p:blipFill>
        <p:spPr bwMode="auto">
          <a:xfrm>
            <a:off x="4739876" y="5786290"/>
            <a:ext cx="2645568" cy="54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138912"/>
      </p:ext>
    </p:extLst>
  </p:cSld>
  <p:clrMapOvr>
    <a:masterClrMapping/>
  </p:clrMapOvr>
  <mc:AlternateContent xmlns:mc="http://schemas.openxmlformats.org/markup-compatibility/2006" xmlns:p14="http://schemas.microsoft.com/office/powerpoint/2010/main">
    <mc:Choice Requires="p14">
      <p:transition spd="slow" p14:dur="800" advClick="0" advTm="10000">
        <p14:flythrough/>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500"/>
                                        <p:tgtEl>
                                          <p:spTgt spid="10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down)">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400110"/>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3972" y="1214765"/>
            <a:ext cx="7175350" cy="5002725"/>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i="1" dirty="0" smtClean="0">
                <a:solidFill>
                  <a:srgbClr val="003366"/>
                </a:solidFill>
              </a:rPr>
              <a:t>  </a:t>
            </a:r>
            <a:endParaRPr lang="ru-RU" sz="2200" i="1" dirty="0" smtClean="0">
              <a:solidFill>
                <a:srgbClr val="003366"/>
              </a:solidFill>
            </a:endParaRPr>
          </a:p>
          <a:p>
            <a:pPr algn="just"/>
            <a:r>
              <a:rPr lang="ru-RU" sz="2200" i="1" dirty="0" smtClean="0">
                <a:solidFill>
                  <a:srgbClr val="003366"/>
                </a:solidFill>
              </a:rPr>
              <a:t> </a:t>
            </a:r>
            <a:r>
              <a:rPr lang="ru-RU" sz="2400" dirty="0" smtClean="0">
                <a:solidFill>
                  <a:srgbClr val="003366"/>
                </a:solidFill>
                <a:effectLst>
                  <a:outerShdw blurRad="38100" dist="38100" dir="2700000" algn="tl">
                    <a:srgbClr val="000000">
                      <a:alpha val="43137"/>
                    </a:srgbClr>
                  </a:outerShdw>
                </a:effectLst>
              </a:rPr>
              <a:t>Елецкая </a:t>
            </a:r>
            <a:r>
              <a:rPr lang="ru-RU" sz="2400" dirty="0">
                <a:solidFill>
                  <a:srgbClr val="003366"/>
                </a:solidFill>
                <a:effectLst>
                  <a:outerShdw blurRad="38100" dist="38100" dir="2700000" algn="tl">
                    <a:srgbClr val="000000">
                      <a:alpha val="43137"/>
                    </a:srgbClr>
                  </a:outerShdw>
                </a:effectLst>
              </a:rPr>
              <a:t>операция, подготовленная в сжатые сроки в трудных условиях зимы, стала началом наступления Красной Армии под Москвой. </a:t>
            </a:r>
            <a:endParaRPr lang="ru-RU" sz="2400" dirty="0" smtClean="0">
              <a:solidFill>
                <a:srgbClr val="003366"/>
              </a:solidFill>
              <a:effectLst>
                <a:outerShdw blurRad="38100" dist="38100" dir="2700000" algn="tl">
                  <a:srgbClr val="000000">
                    <a:alpha val="43137"/>
                  </a:srgbClr>
                </a:outerShdw>
              </a:effectLst>
            </a:endParaRPr>
          </a:p>
          <a:p>
            <a:pPr algn="just"/>
            <a:r>
              <a:rPr lang="ru-RU" sz="2400" dirty="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  В </a:t>
            </a:r>
            <a:r>
              <a:rPr lang="ru-RU" sz="2400" dirty="0">
                <a:solidFill>
                  <a:srgbClr val="003366"/>
                </a:solidFill>
                <a:effectLst>
                  <a:outerShdw blurRad="38100" dist="38100" dir="2700000" algn="tl">
                    <a:srgbClr val="000000">
                      <a:alpha val="43137"/>
                    </a:srgbClr>
                  </a:outerShdw>
                </a:effectLst>
              </a:rPr>
              <a:t>ходе этой операции наши войска продвинулись на запад на 80-100 км, освободили до 400 населенных пунктов. В боях участвовала конно-механизированная группа войск под командованием генерал-лейтенанта Ф.Я. Костенко: 5-й кавалерийский корпус, 1-я гвардейская стрелковая дивизия, 129-я танковая и 34-я мотострелковая бригады.</a:t>
            </a:r>
          </a:p>
          <a:p>
            <a:pPr algn="just"/>
            <a:r>
              <a:rPr lang="ru-RU" sz="2400" dirty="0" smtClean="0">
                <a:solidFill>
                  <a:srgbClr val="003366"/>
                </a:solidFill>
                <a:effectLst>
                  <a:outerShdw blurRad="38100" dist="38100" dir="2700000" algn="tl">
                    <a:srgbClr val="000000">
                      <a:alpha val="43137"/>
                    </a:srgbClr>
                  </a:outerShdw>
                </a:effectLst>
              </a:rPr>
              <a:t>  Елец </a:t>
            </a:r>
            <a:r>
              <a:rPr lang="ru-RU" sz="2400" dirty="0">
                <a:solidFill>
                  <a:srgbClr val="003366"/>
                </a:solidFill>
                <a:effectLst>
                  <a:outerShdw blurRad="38100" dist="38100" dir="2700000" algn="tl">
                    <a:srgbClr val="000000">
                      <a:alpha val="43137"/>
                    </a:srgbClr>
                  </a:outerShdw>
                </a:effectLst>
              </a:rPr>
              <a:t>стал первым крупным городом, освобожденным от немецкой оккупации.</a:t>
            </a:r>
          </a:p>
          <a:p>
            <a:pPr algn="just"/>
            <a:endParaRPr lang="ru-RU" sz="28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366651" y="226953"/>
            <a:ext cx="9818567" cy="726295"/>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lvl="0" indent="457200" algn="ctr"/>
            <a:r>
              <a:rPr lang="ru-RU" sz="3200" b="1" i="1" dirty="0">
                <a:solidFill>
                  <a:srgbClr val="00B050"/>
                </a:solidFill>
              </a:rPr>
              <a:t/>
            </a:r>
            <a:br>
              <a:rPr lang="ru-RU" sz="3200" b="1" i="1" dirty="0">
                <a:solidFill>
                  <a:srgbClr val="00B050"/>
                </a:solidFill>
              </a:rPr>
            </a:br>
            <a:r>
              <a:rPr lang="ru-RU" sz="3200" b="1" i="1" dirty="0">
                <a:solidFill>
                  <a:srgbClr val="00B050"/>
                </a:solidFill>
              </a:rPr>
              <a:t>Елецкая наступательная операция (1941</a:t>
            </a:r>
            <a:r>
              <a:rPr lang="ru-RU" sz="3200" b="1" i="1" dirty="0" smtClean="0">
                <a:solidFill>
                  <a:srgbClr val="00B050"/>
                </a:solidFill>
              </a:rPr>
              <a:t>)</a:t>
            </a:r>
            <a:endParaRPr lang="ru-RU" sz="32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41885"/>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862599" y="1157701"/>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6-16</a:t>
              </a:r>
              <a:endParaRPr lang="ru-RU" sz="3000" b="1" dirty="0">
                <a:solidFill>
                  <a:srgbClr val="00B050"/>
                </a:solidFill>
                <a:latin typeface="Bookman Old Style" panose="02050604050505020204" pitchFamily="18" charset="0"/>
              </a:endParaRPr>
            </a:p>
          </p:txBody>
        </p:sp>
        <p:grpSp>
          <p:nvGrpSpPr>
            <p:cNvPr id="3"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b="1" i="1" dirty="0" smtClean="0">
                  <a:solidFill>
                    <a:srgbClr val="00B050"/>
                  </a:solidFill>
                  <a:latin typeface="Bookman Old Style" panose="02050604050505020204" pitchFamily="18" charset="0"/>
                </a:rPr>
                <a:t>декабря</a:t>
              </a:r>
              <a:endParaRPr lang="ru-RU" sz="12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5" name="Рисунок 4"/>
          <p:cNvPicPr>
            <a:picLocks noChangeAspect="1"/>
          </p:cNvPicPr>
          <p:nvPr/>
        </p:nvPicPr>
        <p:blipFill rotWithShape="1">
          <a:blip r:embed="rId4"/>
          <a:srcRect r="20924"/>
          <a:stretch/>
        </p:blipFill>
        <p:spPr>
          <a:xfrm>
            <a:off x="193173" y="1965726"/>
            <a:ext cx="4492345" cy="31966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97198815"/>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677108"/>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034987" y="1074915"/>
            <a:ext cx="7014259" cy="4981639"/>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i="1" dirty="0">
                <a:solidFill>
                  <a:srgbClr val="003366"/>
                </a:solidFill>
              </a:rPr>
              <a:t> </a:t>
            </a:r>
            <a:r>
              <a:rPr lang="ru-RU" sz="2200" i="1" dirty="0" smtClean="0">
                <a:solidFill>
                  <a:srgbClr val="003366"/>
                </a:solidFill>
              </a:rPr>
              <a:t>    </a:t>
            </a:r>
            <a:r>
              <a:rPr lang="ru-RU" sz="2400" dirty="0" smtClean="0">
                <a:solidFill>
                  <a:srgbClr val="FF0000"/>
                </a:solidFill>
                <a:effectLst>
                  <a:outerShdw blurRad="38100" dist="38100" dir="2700000" algn="tl">
                    <a:srgbClr val="000000">
                      <a:alpha val="43137"/>
                    </a:srgbClr>
                  </a:outerShdw>
                </a:effectLst>
              </a:rPr>
              <a:t>День Героев Отечества в России </a:t>
            </a:r>
            <a:r>
              <a:rPr lang="ru-RU" sz="2400" dirty="0" smtClean="0">
                <a:solidFill>
                  <a:srgbClr val="003366"/>
                </a:solidFill>
                <a:effectLst>
                  <a:outerShdw blurRad="38100" dist="38100" dir="2700000" algn="tl">
                    <a:srgbClr val="000000">
                      <a:alpha val="43137"/>
                    </a:srgbClr>
                  </a:outerShdw>
                </a:effectLst>
              </a:rPr>
              <a:t>— это памятная дата, которая отмечается ежегодно 9 декабря. </a:t>
            </a:r>
            <a:endParaRPr lang="ru-RU" sz="2400" dirty="0" smtClean="0">
              <a:solidFill>
                <a:srgbClr val="003366"/>
              </a:solidFill>
              <a:effectLst>
                <a:outerShdw blurRad="38100" dist="38100" dir="2700000" algn="tl">
                  <a:srgbClr val="000000">
                    <a:alpha val="43137"/>
                  </a:srgbClr>
                </a:outerShdw>
              </a:effectLst>
            </a:endParaRPr>
          </a:p>
          <a:p>
            <a:pPr algn="just"/>
            <a:endParaRPr lang="ru-RU" sz="2400" dirty="0" smtClean="0">
              <a:solidFill>
                <a:srgbClr val="003366"/>
              </a:solidFill>
              <a:effectLst>
                <a:outerShdw blurRad="38100" dist="38100" dir="2700000" algn="tl">
                  <a:srgbClr val="000000">
                    <a:alpha val="43137"/>
                  </a:srgbClr>
                </a:outerShdw>
              </a:effectLst>
            </a:endParaRPr>
          </a:p>
          <a:p>
            <a:pPr algn="just"/>
            <a:r>
              <a:rPr lang="ru-RU" sz="2400" dirty="0" smtClean="0">
                <a:solidFill>
                  <a:srgbClr val="003366"/>
                </a:solidFill>
                <a:effectLst>
                  <a:outerShdw blurRad="38100" dist="38100" dir="2700000" algn="tl">
                    <a:srgbClr val="000000">
                      <a:alpha val="43137"/>
                    </a:srgbClr>
                  </a:outerShdw>
                </a:effectLst>
              </a:rPr>
              <a:t>   Свою историю данный праздник ведёт ещё с 18 века. Эта декабрьская дата приурочена к выдающемуся событию эпохи правления императрицы Екатерины II — в 1769 году она учредила орден Святого Георгия Победоносца. В те годы этим орденом награждались воины, проявившие в бою доблесть, отвагу и смелость.</a:t>
            </a:r>
            <a:endParaRPr lang="ru-RU" sz="24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35086" y="179369"/>
            <a:ext cx="9500160"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600" b="1" i="1" dirty="0" smtClean="0">
                <a:solidFill>
                  <a:srgbClr val="00B050"/>
                </a:solidFill>
              </a:rPr>
              <a:t>День Героев Отечества в России </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502813" y="1079726"/>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9</a:t>
              </a:r>
              <a:endParaRPr lang="ru-RU" sz="3000" b="1" dirty="0">
                <a:solidFill>
                  <a:srgbClr val="00B050"/>
                </a:solidFill>
                <a:latin typeface="Bookman Old Style" panose="02050604050505020204" pitchFamily="18" charset="0"/>
              </a:endParaRPr>
            </a:p>
          </p:txBody>
        </p:sp>
        <p:grpSp>
          <p:nvGrpSpPr>
            <p:cNvPr id="3"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b="1" i="1" dirty="0" smtClean="0">
                  <a:solidFill>
                    <a:srgbClr val="00B050"/>
                  </a:solidFill>
                  <a:latin typeface="Bookman Old Style" panose="02050604050505020204" pitchFamily="18" charset="0"/>
                </a:rPr>
                <a:t>декабря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47106" name="Picture 2" descr="https://zelinnoe.ru/uploads/s/s/u/n/sunjclll6ord/img/full_qfvNVN30.jpg"/>
          <p:cNvPicPr>
            <a:picLocks noChangeAspect="1" noChangeArrowheads="1"/>
          </p:cNvPicPr>
          <p:nvPr/>
        </p:nvPicPr>
        <p:blipFill>
          <a:blip r:embed="rId4"/>
          <a:srcRect l="15007" t="3260" r="14233" b="3238"/>
          <a:stretch>
            <a:fillRect/>
          </a:stretch>
        </p:blipFill>
        <p:spPr bwMode="auto">
          <a:xfrm>
            <a:off x="168231" y="1446836"/>
            <a:ext cx="4484792" cy="44446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3080444"/>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677108"/>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135301" y="1074915"/>
            <a:ext cx="7056699" cy="4981639"/>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i="1" dirty="0">
                <a:solidFill>
                  <a:srgbClr val="003366"/>
                </a:solidFill>
              </a:rPr>
              <a:t>	</a:t>
            </a:r>
            <a:r>
              <a:rPr lang="ru-RU" sz="2400" dirty="0" smtClean="0">
                <a:solidFill>
                  <a:srgbClr val="003366"/>
                </a:solidFill>
                <a:effectLst>
                  <a:outerShdw blurRad="38100" dist="38100" dir="2700000" algn="tl">
                    <a:srgbClr val="000000">
                      <a:alpha val="43137"/>
                    </a:srgbClr>
                  </a:outerShdw>
                </a:effectLst>
              </a:rPr>
              <a:t>Дата 10 декабря была выбрана в честь принятия и провозглашения Генеральной Ассамблеей ООН 10 декабря 1948 года Всеобщей декларации прав человека - документа, в котором были провозглашены неотъемлемые права, присущие каждому человеку вне зависимости от его расы, цвета кожи, пола, языка, религии, политических или иных убеждений, национального или социального происхождения, имущественного, сословного или иного положения.</a:t>
            </a:r>
            <a:endParaRPr lang="ru-RU" sz="24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35086" y="179369"/>
            <a:ext cx="9500160"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600" b="1" i="1" dirty="0" smtClean="0">
                <a:solidFill>
                  <a:srgbClr val="00B050"/>
                </a:solidFill>
              </a:rPr>
              <a:t>День прав человека</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502813" y="1079726"/>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10</a:t>
              </a:r>
              <a:endParaRPr lang="ru-RU" sz="3000" b="1" dirty="0">
                <a:solidFill>
                  <a:srgbClr val="00B050"/>
                </a:solidFill>
                <a:latin typeface="Bookman Old Style" panose="02050604050505020204" pitchFamily="18" charset="0"/>
              </a:endParaRPr>
            </a:p>
          </p:txBody>
        </p:sp>
        <p:grpSp>
          <p:nvGrpSpPr>
            <p:cNvPr id="3"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b="1" i="1" dirty="0" smtClean="0">
                  <a:solidFill>
                    <a:srgbClr val="00B050"/>
                  </a:solidFill>
                  <a:latin typeface="Bookman Old Style" panose="02050604050505020204" pitchFamily="18" charset="0"/>
                </a:rPr>
                <a:t>декабря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48132" name="Picture 4" descr="https://www.sunhome.ru/i/cards/39/pozdravitelnaya-otkritka-na-den-prav-cheloveka.xl.png"/>
          <p:cNvPicPr>
            <a:picLocks noChangeAspect="1" noChangeArrowheads="1"/>
          </p:cNvPicPr>
          <p:nvPr/>
        </p:nvPicPr>
        <p:blipFill>
          <a:blip r:embed="rId4"/>
          <a:srcRect/>
          <a:stretch>
            <a:fillRect/>
          </a:stretch>
        </p:blipFill>
        <p:spPr bwMode="auto">
          <a:xfrm>
            <a:off x="225024" y="1449028"/>
            <a:ext cx="4393275" cy="44322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3080444"/>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677108"/>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135301" y="1074915"/>
            <a:ext cx="7056699" cy="4981639"/>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400" dirty="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  Философ</a:t>
            </a:r>
            <a:r>
              <a:rPr lang="ru-RU" sz="2400" dirty="0">
                <a:solidFill>
                  <a:srgbClr val="003366"/>
                </a:solidFill>
                <a:effectLst>
                  <a:outerShdw blurRad="38100" dist="38100" dir="2700000" algn="tl">
                    <a:srgbClr val="000000">
                      <a:alpha val="43137"/>
                    </a:srgbClr>
                  </a:outerShdw>
                </a:effectLst>
              </a:rPr>
              <a:t>, выдающийся деятель русского и международного социал-демократического движения Г. В. Плеханов родился 11 декабря 1856 года в д. </a:t>
            </a:r>
            <a:r>
              <a:rPr lang="ru-RU" sz="2400" dirty="0" err="1">
                <a:solidFill>
                  <a:srgbClr val="003366"/>
                </a:solidFill>
                <a:effectLst>
                  <a:outerShdw blurRad="38100" dist="38100" dir="2700000" algn="tl">
                    <a:srgbClr val="000000">
                      <a:alpha val="43137"/>
                    </a:srgbClr>
                  </a:outerShdw>
                </a:effectLst>
              </a:rPr>
              <a:t>Гудаловке</a:t>
            </a:r>
            <a:r>
              <a:rPr lang="ru-RU" sz="2400" dirty="0">
                <a:solidFill>
                  <a:srgbClr val="003366"/>
                </a:solidFill>
                <a:effectLst>
                  <a:outerShdw blurRad="38100" dist="38100" dir="2700000" algn="tl">
                    <a:srgbClr val="000000">
                      <a:alpha val="43137"/>
                    </a:srgbClr>
                  </a:outerShdw>
                </a:effectLst>
              </a:rPr>
              <a:t> Липецкого уезда (ныне с. Плеханово </a:t>
            </a:r>
            <a:r>
              <a:rPr lang="ru-RU" sz="2400" dirty="0" err="1">
                <a:solidFill>
                  <a:srgbClr val="003366"/>
                </a:solidFill>
                <a:effectLst>
                  <a:outerShdw blurRad="38100" dist="38100" dir="2700000" algn="tl">
                    <a:srgbClr val="000000">
                      <a:alpha val="43137"/>
                    </a:srgbClr>
                  </a:outerShdw>
                </a:effectLst>
              </a:rPr>
              <a:t>Грязинского</a:t>
            </a:r>
            <a:r>
              <a:rPr lang="ru-RU" sz="2400" dirty="0">
                <a:solidFill>
                  <a:srgbClr val="003366"/>
                </a:solidFill>
                <a:effectLst>
                  <a:outerShdw blurRad="38100" dist="38100" dir="2700000" algn="tl">
                    <a:srgbClr val="000000">
                      <a:alpha val="43137"/>
                    </a:srgbClr>
                  </a:outerShdw>
                </a:effectLst>
              </a:rPr>
              <a:t> района Липецкой области) в семье мелкопоместного дворянина.</a:t>
            </a:r>
          </a:p>
          <a:p>
            <a:pPr algn="just"/>
            <a:endParaRPr lang="ru-RU" sz="2200" i="1" dirty="0">
              <a:solidFill>
                <a:srgbClr val="003366"/>
              </a:solidFill>
              <a:effectLst>
                <a:outerShdw blurRad="38100" dist="38100" dir="2700000" algn="tl">
                  <a:srgbClr val="000000">
                    <a:alpha val="43137"/>
                  </a:srgbClr>
                </a:outerShdw>
              </a:effectLst>
            </a:endParaRPr>
          </a:p>
          <a:p>
            <a:pPr algn="just"/>
            <a:endParaRPr lang="ru-RU" sz="28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35086" y="44228"/>
            <a:ext cx="9500160" cy="1040310"/>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600" b="1" i="1" dirty="0">
                <a:solidFill>
                  <a:srgbClr val="00B050"/>
                </a:solidFill>
              </a:rPr>
              <a:t>Плеханов Георгий Валентинович </a:t>
            </a:r>
            <a:endParaRPr lang="ru-RU" sz="3600" b="1" i="1" dirty="0" smtClean="0">
              <a:solidFill>
                <a:srgbClr val="00B050"/>
              </a:solidFill>
            </a:endParaRPr>
          </a:p>
          <a:p>
            <a:pPr indent="457200" algn="ctr"/>
            <a:r>
              <a:rPr lang="ru-RU" sz="3600" b="1" i="1" dirty="0" smtClean="0">
                <a:solidFill>
                  <a:srgbClr val="00B050"/>
                </a:solidFill>
              </a:rPr>
              <a:t>(</a:t>
            </a:r>
            <a:r>
              <a:rPr lang="ru-RU" sz="3600" b="1" i="1" dirty="0">
                <a:solidFill>
                  <a:srgbClr val="00B050"/>
                </a:solidFill>
              </a:rPr>
              <a:t>1856–1918</a:t>
            </a:r>
            <a:r>
              <a:rPr lang="ru-RU" sz="3600" b="1" i="1" dirty="0" smtClean="0">
                <a:solidFill>
                  <a:srgbClr val="00B050"/>
                </a:solidFill>
              </a:rPr>
              <a:t>)</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502813" y="1079726"/>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11</a:t>
              </a:r>
              <a:endParaRPr lang="ru-RU" sz="3000" b="1" dirty="0">
                <a:solidFill>
                  <a:srgbClr val="00B050"/>
                </a:solidFill>
                <a:latin typeface="Bookman Old Style" panose="02050604050505020204" pitchFamily="18" charset="0"/>
              </a:endParaRPr>
            </a:p>
          </p:txBody>
        </p:sp>
        <p:grpSp>
          <p:nvGrpSpPr>
            <p:cNvPr id="3"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b="1" i="1" dirty="0" smtClean="0">
                  <a:solidFill>
                    <a:srgbClr val="00B050"/>
                  </a:solidFill>
                  <a:latin typeface="Bookman Old Style" panose="02050604050505020204" pitchFamily="18" charset="0"/>
                </a:rPr>
                <a:t>декабря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5" name="Рисунок 4"/>
          <p:cNvPicPr>
            <a:picLocks noChangeAspect="1"/>
          </p:cNvPicPr>
          <p:nvPr/>
        </p:nvPicPr>
        <p:blipFill>
          <a:blip r:embed="rId4"/>
          <a:stretch>
            <a:fillRect/>
          </a:stretch>
        </p:blipFill>
        <p:spPr>
          <a:xfrm>
            <a:off x="860597" y="1345670"/>
            <a:ext cx="3469162" cy="46347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63039393"/>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677108"/>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a:t>
            </a:r>
            <a:endParaRPr lang="en-US" sz="900" i="1" dirty="0" smtClean="0">
              <a:solidFill>
                <a:srgbClr val="00B050"/>
              </a:solidFill>
            </a:endParaRPr>
          </a:p>
          <a:p>
            <a:pPr>
              <a:lnSpc>
                <a:spcPts val="800"/>
              </a:lnSpc>
            </a:pPr>
            <a:endParaRPr lang="ru-RU" sz="900" i="1" dirty="0" smtClean="0">
              <a:solidFill>
                <a:srgbClr val="00B050"/>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046561" y="1074915"/>
            <a:ext cx="6506531" cy="4981639"/>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800" dirty="0" smtClean="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В этот день в 1993 году всенародным голосованием была принята Конституция Российской Федерации. Полный текст Конституции был опубликован в «Российской газете» 25 декабря 1993 года. </a:t>
            </a:r>
            <a:r>
              <a:rPr lang="ru-RU" sz="2400" dirty="0">
                <a:solidFill>
                  <a:srgbClr val="003366"/>
                </a:solidFill>
                <a:effectLst>
                  <a:outerShdw blurRad="38100" dist="38100" dir="2700000" algn="tl">
                    <a:srgbClr val="000000">
                      <a:alpha val="43137"/>
                    </a:srgbClr>
                  </a:outerShdw>
                </a:effectLst>
              </a:rPr>
              <a:t/>
            </a:r>
            <a:br>
              <a:rPr lang="ru-RU" sz="2400" dirty="0">
                <a:solidFill>
                  <a:srgbClr val="003366"/>
                </a:solidFill>
                <a:effectLst>
                  <a:outerShdw blurRad="38100" dist="38100" dir="2700000" algn="tl">
                    <a:srgbClr val="000000">
                      <a:alpha val="43137"/>
                    </a:srgbClr>
                  </a:outerShdw>
                </a:effectLst>
              </a:rPr>
            </a:br>
            <a:r>
              <a:rPr lang="ru-RU" sz="2400" dirty="0" smtClean="0">
                <a:solidFill>
                  <a:srgbClr val="003366"/>
                </a:solidFill>
                <a:effectLst>
                  <a:outerShdw blurRad="38100" dist="38100" dir="2700000" algn="tl">
                    <a:srgbClr val="000000">
                      <a:alpha val="43137"/>
                    </a:srgbClr>
                  </a:outerShdw>
                </a:effectLst>
              </a:rPr>
              <a:t>С 1994 года день 12 декабря был объявлен государственным праздником</a:t>
            </a:r>
            <a:r>
              <a:rPr lang="ru-RU" sz="2400" dirty="0" smtClean="0">
                <a:solidFill>
                  <a:srgbClr val="003366"/>
                </a:solidFill>
                <a:effectLst>
                  <a:outerShdw blurRad="38100" dist="38100" dir="2700000" algn="tl">
                    <a:srgbClr val="000000">
                      <a:alpha val="43137"/>
                    </a:srgbClr>
                  </a:outerShdw>
                </a:effectLst>
              </a:rPr>
              <a:t>.</a:t>
            </a:r>
          </a:p>
          <a:p>
            <a:pPr algn="just"/>
            <a:endParaRPr lang="ru-RU" sz="2400" dirty="0" smtClean="0">
              <a:solidFill>
                <a:srgbClr val="003366"/>
              </a:solidFill>
              <a:effectLst>
                <a:outerShdw blurRad="38100" dist="38100" dir="2700000" algn="tl">
                  <a:srgbClr val="000000">
                    <a:alpha val="43137"/>
                  </a:srgbClr>
                </a:outerShdw>
              </a:effectLst>
            </a:endParaRPr>
          </a:p>
          <a:p>
            <a:pPr algn="just"/>
            <a:r>
              <a:rPr lang="ru-RU" sz="2400" dirty="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  Конституция — основной закон государства — является ядром всей правовой системы России и определяет смысл и содержание других законов.</a:t>
            </a:r>
            <a:endParaRPr lang="ru-RU" sz="24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35086" y="179369"/>
            <a:ext cx="9500160"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600" b="1" i="1" dirty="0" smtClean="0">
                <a:solidFill>
                  <a:srgbClr val="00B050"/>
                </a:solidFill>
              </a:rPr>
              <a:t>День Конституции Российской Федерации</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502813" y="1079726"/>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12</a:t>
              </a:r>
              <a:endParaRPr lang="ru-RU" sz="3000" b="1" dirty="0">
                <a:solidFill>
                  <a:srgbClr val="00B050"/>
                </a:solidFill>
                <a:latin typeface="Bookman Old Style" panose="02050604050505020204" pitchFamily="18" charset="0"/>
              </a:endParaRPr>
            </a:p>
          </p:txBody>
        </p:sp>
        <p:grpSp>
          <p:nvGrpSpPr>
            <p:cNvPr id="3"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b="1" i="1" dirty="0" smtClean="0">
                  <a:solidFill>
                    <a:srgbClr val="00B050"/>
                  </a:solidFill>
                  <a:latin typeface="Bookman Old Style" panose="02050604050505020204" pitchFamily="18" charset="0"/>
                </a:rPr>
                <a:t>декабря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49154" name="Picture 2" descr="https://hub.ldpr.ru/media/images/astrakhan/5db7844b112f1d4b2b737f1a244db573ba36b377bc3b56dfab153fb322d8c1e5.jpg"/>
          <p:cNvPicPr>
            <a:picLocks noChangeAspect="1" noChangeArrowheads="1"/>
          </p:cNvPicPr>
          <p:nvPr/>
        </p:nvPicPr>
        <p:blipFill>
          <a:blip r:embed="rId4"/>
          <a:srcRect/>
          <a:stretch>
            <a:fillRect/>
          </a:stretch>
        </p:blipFill>
        <p:spPr bwMode="auto">
          <a:xfrm>
            <a:off x="196770" y="1423686"/>
            <a:ext cx="4515252" cy="45152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3080444"/>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677108"/>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094179"/>
            <a:ext cx="7175350" cy="4967424"/>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i="1" dirty="0" smtClean="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Физик</a:t>
            </a:r>
            <a:r>
              <a:rPr lang="ru-RU" sz="2400" dirty="0">
                <a:solidFill>
                  <a:srgbClr val="003366"/>
                </a:solidFill>
                <a:effectLst>
                  <a:outerShdw blurRad="38100" dist="38100" dir="2700000" algn="tl">
                    <a:srgbClr val="000000">
                      <a:alpha val="43137"/>
                    </a:srgbClr>
                  </a:outerShdw>
                </a:effectLst>
              </a:rPr>
              <a:t>, один из основоположников квантовой радиофизики Н. Г. Басов родился 14 декабря 1922 года в г. Усмани Тамбовской губернии (ныне Липецкой области</a:t>
            </a:r>
            <a:r>
              <a:rPr lang="ru-RU" sz="2400" dirty="0" smtClean="0">
                <a:solidFill>
                  <a:srgbClr val="003366"/>
                </a:solidFill>
                <a:effectLst>
                  <a:outerShdw blurRad="38100" dist="38100" dir="2700000" algn="tl">
                    <a:srgbClr val="000000">
                      <a:alpha val="43137"/>
                    </a:srgbClr>
                  </a:outerShdw>
                </a:effectLst>
              </a:rPr>
              <a:t>).</a:t>
            </a:r>
          </a:p>
          <a:p>
            <a:pPr algn="just"/>
            <a:endParaRPr lang="ru-RU" sz="2400" dirty="0">
              <a:solidFill>
                <a:srgbClr val="003366"/>
              </a:solidFill>
              <a:effectLst>
                <a:outerShdw blurRad="38100" dist="38100" dir="2700000" algn="tl">
                  <a:srgbClr val="000000">
                    <a:alpha val="43137"/>
                  </a:srgbClr>
                </a:outerShdw>
              </a:effectLst>
            </a:endParaRPr>
          </a:p>
          <a:p>
            <a:pPr algn="just"/>
            <a:r>
              <a:rPr lang="ru-RU" sz="2400" dirty="0" smtClean="0">
                <a:solidFill>
                  <a:srgbClr val="003366"/>
                </a:solidFill>
                <a:effectLst>
                  <a:outerShdw blurRad="38100" dist="38100" dir="2700000" algn="tl">
                    <a:srgbClr val="000000">
                      <a:alpha val="43137"/>
                    </a:srgbClr>
                  </a:outerShdw>
                </a:effectLst>
              </a:rPr>
              <a:t>   В </a:t>
            </a:r>
            <a:r>
              <a:rPr lang="ru-RU" sz="2400" dirty="0">
                <a:solidFill>
                  <a:srgbClr val="003366"/>
                </a:solidFill>
                <a:effectLst>
                  <a:outerShdw blurRad="38100" dist="38100" dir="2700000" algn="tl">
                    <a:srgbClr val="000000">
                      <a:alpha val="43137"/>
                    </a:srgbClr>
                  </a:outerShdw>
                </a:effectLst>
              </a:rPr>
              <a:t>1964 году Н. Г. Басову была присуждена Нобелевская премия за фундаментальные исследования в области квантовой электроники, приведшие к созданию лазеров и мазеров. </a:t>
            </a:r>
            <a:endParaRPr lang="ru-RU" sz="2400" dirty="0" smtClean="0">
              <a:solidFill>
                <a:srgbClr val="003366"/>
              </a:solidFill>
              <a:effectLst>
                <a:outerShdw blurRad="38100" dist="38100" dir="2700000" algn="tl">
                  <a:srgbClr val="000000">
                    <a:alpha val="43137"/>
                  </a:srgbClr>
                </a:outerShdw>
              </a:effectLst>
            </a:endParaRPr>
          </a:p>
          <a:p>
            <a:pPr algn="just"/>
            <a:endParaRPr lang="ru-RU" sz="2400" dirty="0" smtClean="0">
              <a:solidFill>
                <a:srgbClr val="003366"/>
              </a:solidFill>
              <a:effectLst>
                <a:outerShdw blurRad="38100" dist="38100" dir="2700000" algn="tl">
                  <a:srgbClr val="000000">
                    <a:alpha val="43137"/>
                  </a:srgbClr>
                </a:outerShdw>
              </a:effectLst>
            </a:endParaRPr>
          </a:p>
          <a:p>
            <a:pPr algn="just"/>
            <a:r>
              <a:rPr lang="ru-RU" sz="2400" dirty="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  Лауреат </a:t>
            </a:r>
            <a:r>
              <a:rPr lang="ru-RU" sz="2400" dirty="0">
                <a:solidFill>
                  <a:srgbClr val="003366"/>
                </a:solidFill>
                <a:effectLst>
                  <a:outerShdw blurRad="38100" dist="38100" dir="2700000" algn="tl">
                    <a:srgbClr val="000000">
                      <a:alpha val="43137"/>
                    </a:srgbClr>
                  </a:outerShdw>
                </a:effectLst>
              </a:rPr>
              <a:t>Ленинской (1959) и Государственной (1989) премий, дважды получал Золотую звезду Героя Социалистического Труда (1969, 1982</a:t>
            </a:r>
            <a:r>
              <a:rPr lang="ru-RU" sz="2400" dirty="0" smtClean="0">
                <a:solidFill>
                  <a:srgbClr val="003366"/>
                </a:solidFill>
                <a:effectLst>
                  <a:outerShdw blurRad="38100" dist="38100" dir="2700000" algn="tl">
                    <a:srgbClr val="000000">
                      <a:alpha val="43137"/>
                    </a:srgbClr>
                  </a:outerShdw>
                </a:effectLst>
              </a:rPr>
              <a:t>).</a:t>
            </a:r>
            <a:endParaRPr lang="ru-RU" sz="24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366651" y="87487"/>
            <a:ext cx="9818567" cy="865762"/>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lvl="0" indent="457200" algn="ctr"/>
            <a:r>
              <a:rPr lang="ru-RU" sz="3200" b="1" i="1" dirty="0" smtClean="0">
                <a:solidFill>
                  <a:srgbClr val="00B050"/>
                </a:solidFill>
              </a:rPr>
              <a:t>100 лет со дня рождения </a:t>
            </a:r>
          </a:p>
          <a:p>
            <a:pPr lvl="0" indent="457200" algn="ctr"/>
            <a:r>
              <a:rPr lang="ru-RU" sz="3200" b="1" i="1" dirty="0" smtClean="0">
                <a:solidFill>
                  <a:srgbClr val="00B050"/>
                </a:solidFill>
              </a:rPr>
              <a:t>Николая Геннадиевича Басова </a:t>
            </a:r>
            <a:r>
              <a:rPr lang="ru-RU" sz="3200" b="1" i="1" dirty="0">
                <a:solidFill>
                  <a:srgbClr val="00B050"/>
                </a:solidFill>
              </a:rPr>
              <a:t>(1922-2001</a:t>
            </a:r>
            <a:r>
              <a:rPr lang="ru-RU" sz="3200" b="1" i="1" dirty="0" smtClean="0">
                <a:solidFill>
                  <a:srgbClr val="00B050"/>
                </a:solidFill>
              </a:rPr>
              <a:t>)</a:t>
            </a:r>
            <a:endParaRPr lang="ru-RU" sz="32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41885"/>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14</a:t>
              </a:r>
              <a:endParaRPr lang="ru-RU" sz="3000" b="1" dirty="0">
                <a:solidFill>
                  <a:srgbClr val="00B050"/>
                </a:solidFill>
                <a:latin typeface="Bookman Old Style" panose="02050604050505020204" pitchFamily="18" charset="0"/>
              </a:endParaRPr>
            </a:p>
          </p:txBody>
        </p:sp>
        <p:grpSp>
          <p:nvGrpSpPr>
            <p:cNvPr id="3"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b="1" i="1" dirty="0" smtClean="0">
                  <a:solidFill>
                    <a:srgbClr val="00B050"/>
                  </a:solidFill>
                  <a:latin typeface="Bookman Old Style" panose="02050604050505020204" pitchFamily="18" charset="0"/>
                </a:rPr>
                <a:t>декабря</a:t>
              </a:r>
              <a:endParaRPr lang="ru-RU" sz="12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5" name="Рисунок 4"/>
          <p:cNvPicPr>
            <a:picLocks noChangeAspect="1"/>
          </p:cNvPicPr>
          <p:nvPr/>
        </p:nvPicPr>
        <p:blipFill>
          <a:blip r:embed="rId4"/>
          <a:stretch>
            <a:fillRect/>
          </a:stretch>
        </p:blipFill>
        <p:spPr>
          <a:xfrm>
            <a:off x="203743" y="1515967"/>
            <a:ext cx="4464972" cy="41145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6866038"/>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677108"/>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094179"/>
            <a:ext cx="7175350" cy="4967424"/>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i="1" dirty="0" smtClean="0">
                <a:solidFill>
                  <a:srgbClr val="003366"/>
                </a:solidFill>
                <a:effectLst>
                  <a:outerShdw blurRad="38100" dist="38100" dir="2700000" algn="tl">
                    <a:srgbClr val="000000">
                      <a:alpha val="43137"/>
                    </a:srgbClr>
                  </a:outerShdw>
                </a:effectLst>
              </a:rPr>
              <a:t>  </a:t>
            </a:r>
            <a:r>
              <a:rPr lang="ru-RU" sz="2200" i="1" dirty="0" smtClean="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14 </a:t>
            </a:r>
            <a:r>
              <a:rPr lang="ru-RU" sz="2400" dirty="0">
                <a:solidFill>
                  <a:srgbClr val="003366"/>
                </a:solidFill>
                <a:effectLst>
                  <a:outerShdw blurRad="38100" dist="38100" dir="2700000" algn="tl">
                    <a:srgbClr val="000000">
                      <a:alpha val="43137"/>
                    </a:srgbClr>
                  </a:outerShdw>
                </a:effectLst>
              </a:rPr>
              <a:t>декабря 1992 года Постановлением главы администрации Липецкой области было принято решение «… создать Дом Мастера В. С. Сорокина на базе произведений художника в здании по ул. Ленина, 2 – памятнике архитектуры начала XX века». </a:t>
            </a:r>
            <a:endParaRPr lang="ru-RU" sz="2400" dirty="0" smtClean="0">
              <a:solidFill>
                <a:srgbClr val="003366"/>
              </a:solidFill>
              <a:effectLst>
                <a:outerShdw blurRad="38100" dist="38100" dir="2700000" algn="tl">
                  <a:srgbClr val="000000">
                    <a:alpha val="43137"/>
                  </a:srgbClr>
                </a:outerShdw>
              </a:effectLst>
            </a:endParaRPr>
          </a:p>
          <a:p>
            <a:pPr algn="just"/>
            <a:endParaRPr lang="ru-RU" sz="2400" dirty="0" smtClean="0">
              <a:solidFill>
                <a:srgbClr val="003366"/>
              </a:solidFill>
              <a:effectLst>
                <a:outerShdw blurRad="38100" dist="38100" dir="2700000" algn="tl">
                  <a:srgbClr val="000000">
                    <a:alpha val="43137"/>
                  </a:srgbClr>
                </a:outerShdw>
              </a:effectLst>
            </a:endParaRPr>
          </a:p>
          <a:p>
            <a:pPr algn="just"/>
            <a:r>
              <a:rPr lang="ru-RU" sz="2400" dirty="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Таким </a:t>
            </a:r>
            <a:r>
              <a:rPr lang="ru-RU" sz="2400" dirty="0">
                <a:solidFill>
                  <a:srgbClr val="003366"/>
                </a:solidFill>
                <a:effectLst>
                  <a:outerShdw blurRad="38100" dist="38100" dir="2700000" algn="tl">
                    <a:srgbClr val="000000">
                      <a:alpha val="43137"/>
                    </a:srgbClr>
                  </a:outerShdw>
                </a:effectLst>
              </a:rPr>
              <a:t>образом, был поддержан исторический и просветительский проект творческой интеллигенции г. Липецка по организации прижизненного Музея-мастерской художника Виктора Семеновича Сорокина (1912-2001) – в знак признания масштаба его таланта и в честь 80-летия со дня рождения. </a:t>
            </a:r>
          </a:p>
        </p:txBody>
      </p:sp>
      <p:sp>
        <p:nvSpPr>
          <p:cNvPr id="106" name="Скругленный прямоугольник 105"/>
          <p:cNvSpPr/>
          <p:nvPr/>
        </p:nvSpPr>
        <p:spPr>
          <a:xfrm>
            <a:off x="2366651" y="87487"/>
            <a:ext cx="9818567" cy="865762"/>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lvl="0" indent="457200" algn="ctr"/>
            <a:r>
              <a:rPr lang="ru-RU" sz="3200" b="1" i="1" dirty="0">
                <a:solidFill>
                  <a:srgbClr val="00B050"/>
                </a:solidFill>
              </a:rPr>
              <a:t>Музей-мастерская В. С. Сорокина – Дом Мастера </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41885"/>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14</a:t>
              </a:r>
              <a:endParaRPr lang="ru-RU" sz="3000" b="1" dirty="0">
                <a:solidFill>
                  <a:srgbClr val="00B050"/>
                </a:solidFill>
                <a:latin typeface="Bookman Old Style" panose="02050604050505020204" pitchFamily="18" charset="0"/>
              </a:endParaRPr>
            </a:p>
          </p:txBody>
        </p:sp>
        <p:grpSp>
          <p:nvGrpSpPr>
            <p:cNvPr id="3"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b="1" i="1" dirty="0" smtClean="0">
                  <a:solidFill>
                    <a:srgbClr val="00B050"/>
                  </a:solidFill>
                  <a:latin typeface="Bookman Old Style" panose="02050604050505020204" pitchFamily="18" charset="0"/>
                </a:rPr>
                <a:t>декабря</a:t>
              </a:r>
              <a:endParaRPr lang="ru-RU" sz="12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6" name="Рисунок 5"/>
          <p:cNvPicPr>
            <a:picLocks noChangeAspect="1"/>
          </p:cNvPicPr>
          <p:nvPr/>
        </p:nvPicPr>
        <p:blipFill>
          <a:blip r:embed="rId4"/>
          <a:stretch>
            <a:fillRect/>
          </a:stretch>
        </p:blipFill>
        <p:spPr>
          <a:xfrm>
            <a:off x="126362" y="1740569"/>
            <a:ext cx="4613516" cy="343990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66297674"/>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677108"/>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094179"/>
            <a:ext cx="7175350" cy="4967424"/>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i="1" dirty="0">
                <a:solidFill>
                  <a:srgbClr val="003366"/>
                </a:solidFill>
              </a:rPr>
              <a:t> </a:t>
            </a:r>
            <a:r>
              <a:rPr lang="ru-RU" sz="2200" i="1" dirty="0" smtClean="0">
                <a:solidFill>
                  <a:srgbClr val="003366"/>
                </a:solidFill>
              </a:rPr>
              <a:t>   </a:t>
            </a:r>
            <a:r>
              <a:rPr lang="ru-RU" sz="2400" dirty="0" smtClean="0">
                <a:solidFill>
                  <a:srgbClr val="003366"/>
                </a:solidFill>
                <a:effectLst>
                  <a:outerShdw blurRad="38100" dist="38100" dir="2700000" algn="tl">
                    <a:srgbClr val="000000">
                      <a:alpha val="43137"/>
                    </a:srgbClr>
                  </a:outerShdw>
                </a:effectLst>
              </a:rPr>
              <a:t>Писатель</a:t>
            </a:r>
            <a:r>
              <a:rPr lang="ru-RU" sz="2400" dirty="0">
                <a:solidFill>
                  <a:srgbClr val="003366"/>
                </a:solidFill>
                <a:effectLst>
                  <a:outerShdw blurRad="38100" dist="38100" dir="2700000" algn="tl">
                    <a:srgbClr val="000000">
                      <a:alpha val="43137"/>
                    </a:srgbClr>
                  </a:outerShdw>
                </a:effectLst>
              </a:rPr>
              <a:t>, журналист, краевед, заслуженный работник культуры России </a:t>
            </a:r>
            <a:r>
              <a:rPr lang="ru-RU" sz="2400" dirty="0" smtClean="0">
                <a:solidFill>
                  <a:srgbClr val="003366"/>
                </a:solidFill>
                <a:effectLst>
                  <a:outerShdw blurRad="38100" dist="38100" dir="2700000" algn="tl">
                    <a:srgbClr val="000000">
                      <a:alpha val="43137"/>
                    </a:srgbClr>
                  </a:outerShdw>
                </a:effectLst>
              </a:rPr>
              <a:t/>
            </a:r>
            <a:br>
              <a:rPr lang="ru-RU" sz="2400" dirty="0" smtClean="0">
                <a:solidFill>
                  <a:srgbClr val="003366"/>
                </a:solidFill>
                <a:effectLst>
                  <a:outerShdw blurRad="38100" dist="38100" dir="2700000" algn="tl">
                    <a:srgbClr val="000000">
                      <a:alpha val="43137"/>
                    </a:srgbClr>
                  </a:outerShdw>
                </a:effectLst>
              </a:rPr>
            </a:br>
            <a:r>
              <a:rPr lang="ru-RU" sz="2400" dirty="0" smtClean="0">
                <a:solidFill>
                  <a:srgbClr val="003366"/>
                </a:solidFill>
                <a:effectLst>
                  <a:outerShdw blurRad="38100" dist="38100" dir="2700000" algn="tl">
                    <a:srgbClr val="000000">
                      <a:alpha val="43137"/>
                    </a:srgbClr>
                  </a:outerShdw>
                </a:effectLst>
              </a:rPr>
              <a:t>Анатолий Борисович </a:t>
            </a:r>
            <a:r>
              <a:rPr lang="ru-RU" sz="2400" dirty="0" err="1">
                <a:solidFill>
                  <a:srgbClr val="003366"/>
                </a:solidFill>
                <a:effectLst>
                  <a:outerShdw blurRad="38100" dist="38100" dir="2700000" algn="tl">
                    <a:srgbClr val="000000">
                      <a:alpha val="43137"/>
                    </a:srgbClr>
                  </a:outerShdw>
                </a:effectLst>
              </a:rPr>
              <a:t>Баюканский</a:t>
            </a:r>
            <a:r>
              <a:rPr lang="ru-RU" sz="2400" dirty="0">
                <a:solidFill>
                  <a:srgbClr val="003366"/>
                </a:solidFill>
                <a:effectLst>
                  <a:outerShdw blurRad="38100" dist="38100" dir="2700000" algn="tl">
                    <a:srgbClr val="000000">
                      <a:alpha val="43137"/>
                    </a:srgbClr>
                  </a:outerShdw>
                </a:effectLst>
              </a:rPr>
              <a:t> родился </a:t>
            </a:r>
            <a:r>
              <a:rPr lang="ru-RU" sz="2400" dirty="0" smtClean="0">
                <a:solidFill>
                  <a:srgbClr val="003366"/>
                </a:solidFill>
                <a:effectLst>
                  <a:outerShdw blurRad="38100" dist="38100" dir="2700000" algn="tl">
                    <a:srgbClr val="000000">
                      <a:alpha val="43137"/>
                    </a:srgbClr>
                  </a:outerShdw>
                </a:effectLst>
              </a:rPr>
              <a:t/>
            </a:r>
            <a:br>
              <a:rPr lang="ru-RU" sz="2400" dirty="0" smtClean="0">
                <a:solidFill>
                  <a:srgbClr val="003366"/>
                </a:solidFill>
                <a:effectLst>
                  <a:outerShdw blurRad="38100" dist="38100" dir="2700000" algn="tl">
                    <a:srgbClr val="000000">
                      <a:alpha val="43137"/>
                    </a:srgbClr>
                  </a:outerShdw>
                </a:effectLst>
              </a:rPr>
            </a:br>
            <a:r>
              <a:rPr lang="ru-RU" sz="2400" dirty="0" smtClean="0">
                <a:solidFill>
                  <a:srgbClr val="003366"/>
                </a:solidFill>
                <a:effectLst>
                  <a:outerShdw blurRad="38100" dist="38100" dir="2700000" algn="tl">
                    <a:srgbClr val="000000">
                      <a:alpha val="43137"/>
                    </a:srgbClr>
                  </a:outerShdw>
                </a:effectLst>
              </a:rPr>
              <a:t>16 </a:t>
            </a:r>
            <a:r>
              <a:rPr lang="ru-RU" sz="2400" dirty="0">
                <a:solidFill>
                  <a:srgbClr val="003366"/>
                </a:solidFill>
                <a:effectLst>
                  <a:outerShdw blurRad="38100" dist="38100" dir="2700000" algn="tl">
                    <a:srgbClr val="000000">
                      <a:alpha val="43137"/>
                    </a:srgbClr>
                  </a:outerShdw>
                </a:effectLst>
              </a:rPr>
              <a:t>декабря 1925 </a:t>
            </a:r>
            <a:r>
              <a:rPr lang="ru-RU" sz="2400" dirty="0" smtClean="0">
                <a:solidFill>
                  <a:srgbClr val="003366"/>
                </a:solidFill>
                <a:effectLst>
                  <a:outerShdw blurRad="38100" dist="38100" dir="2700000" algn="tl">
                    <a:srgbClr val="000000">
                      <a:alpha val="43137"/>
                    </a:srgbClr>
                  </a:outerShdw>
                </a:effectLst>
              </a:rPr>
              <a:t>года в Москве</a:t>
            </a:r>
            <a:r>
              <a:rPr lang="ru-RU" sz="2400" dirty="0" smtClean="0">
                <a:solidFill>
                  <a:srgbClr val="003366"/>
                </a:solidFill>
                <a:effectLst>
                  <a:outerShdw blurRad="38100" dist="38100" dir="2700000" algn="tl">
                    <a:srgbClr val="000000">
                      <a:alpha val="43137"/>
                    </a:srgbClr>
                  </a:outerShdw>
                </a:effectLst>
              </a:rPr>
              <a:t>.</a:t>
            </a:r>
          </a:p>
          <a:p>
            <a:pPr algn="just"/>
            <a:endParaRPr lang="ru-RU" sz="2400" dirty="0" smtClean="0">
              <a:solidFill>
                <a:srgbClr val="003366"/>
              </a:solidFill>
              <a:effectLst>
                <a:outerShdw blurRad="38100" dist="38100" dir="2700000" algn="tl">
                  <a:srgbClr val="000000">
                    <a:alpha val="43137"/>
                  </a:srgbClr>
                </a:outerShdw>
              </a:effectLst>
            </a:endParaRPr>
          </a:p>
          <a:p>
            <a:pPr algn="just"/>
            <a:r>
              <a:rPr lang="ru-RU" sz="2400" dirty="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В </a:t>
            </a:r>
            <a:r>
              <a:rPr lang="ru-RU" sz="2400" dirty="0">
                <a:solidFill>
                  <a:srgbClr val="003366"/>
                </a:solidFill>
                <a:effectLst>
                  <a:outerShdw blurRad="38100" dist="38100" dir="2700000" algn="tl">
                    <a:srgbClr val="000000">
                      <a:alpha val="43137"/>
                    </a:srgbClr>
                  </a:outerShdw>
                </a:effectLst>
              </a:rPr>
              <a:t>Липецкую область А. Б. </a:t>
            </a:r>
            <a:r>
              <a:rPr lang="ru-RU" sz="2400" dirty="0" err="1">
                <a:solidFill>
                  <a:srgbClr val="003366"/>
                </a:solidFill>
                <a:effectLst>
                  <a:outerShdw blurRad="38100" dist="38100" dir="2700000" algn="tl">
                    <a:srgbClr val="000000">
                      <a:alpha val="43137"/>
                    </a:srgbClr>
                  </a:outerShdw>
                </a:effectLst>
              </a:rPr>
              <a:t>Баюканский</a:t>
            </a:r>
            <a:r>
              <a:rPr lang="ru-RU" sz="2400" dirty="0">
                <a:solidFill>
                  <a:srgbClr val="003366"/>
                </a:solidFill>
                <a:effectLst>
                  <a:outerShdw blurRad="38100" dist="38100" dir="2700000" algn="tl">
                    <a:srgbClr val="000000">
                      <a:alpha val="43137"/>
                    </a:srgbClr>
                  </a:outerShdw>
                </a:effectLst>
              </a:rPr>
              <a:t> переехал в начале 1960-х годов, жил в Ельце, затем в Липецке. Работал корреспондентом областной газеты «Ленинское знамя», в редакции газеты «Металлург», был </a:t>
            </a:r>
            <a:r>
              <a:rPr lang="ru-RU" sz="2400" dirty="0" smtClean="0">
                <a:solidFill>
                  <a:srgbClr val="003366"/>
                </a:solidFill>
                <a:effectLst>
                  <a:outerShdw blurRad="38100" dist="38100" dir="2700000" algn="tl">
                    <a:srgbClr val="000000">
                      <a:alpha val="43137"/>
                    </a:srgbClr>
                  </a:outerShdw>
                </a:effectLst>
              </a:rPr>
              <a:t>пресс-секретарём </a:t>
            </a:r>
            <a:r>
              <a:rPr lang="ru-RU" sz="2400" dirty="0">
                <a:solidFill>
                  <a:srgbClr val="003366"/>
                </a:solidFill>
                <a:effectLst>
                  <a:outerShdw blurRad="38100" dist="38100" dir="2700000" algn="tl">
                    <a:srgbClr val="000000">
                      <a:alpha val="43137"/>
                    </a:srgbClr>
                  </a:outerShdw>
                </a:effectLst>
              </a:rPr>
              <a:t>генерального директора НЛМК. </a:t>
            </a:r>
          </a:p>
        </p:txBody>
      </p:sp>
      <p:sp>
        <p:nvSpPr>
          <p:cNvPr id="106" name="Скругленный прямоугольник 105"/>
          <p:cNvSpPr/>
          <p:nvPr/>
        </p:nvSpPr>
        <p:spPr>
          <a:xfrm>
            <a:off x="2366651" y="226953"/>
            <a:ext cx="9818567" cy="726295"/>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lvl="0" indent="457200" algn="ctr"/>
            <a:r>
              <a:rPr lang="ru-RU" sz="3200" b="1" i="1" dirty="0" err="1" smtClean="0">
                <a:solidFill>
                  <a:srgbClr val="00B050"/>
                </a:solidFill>
              </a:rPr>
              <a:t>Баюканский</a:t>
            </a:r>
            <a:r>
              <a:rPr lang="ru-RU" sz="3200" b="1" i="1" dirty="0" smtClean="0">
                <a:solidFill>
                  <a:srgbClr val="00B050"/>
                </a:solidFill>
              </a:rPr>
              <a:t> Анатолий Борисович </a:t>
            </a:r>
            <a:r>
              <a:rPr lang="ru-RU" sz="3200" b="1" i="1" dirty="0">
                <a:solidFill>
                  <a:srgbClr val="00B050"/>
                </a:solidFill>
              </a:rPr>
              <a:t>(</a:t>
            </a:r>
            <a:r>
              <a:rPr lang="ru-RU" sz="3200" b="1" i="1" dirty="0" smtClean="0">
                <a:solidFill>
                  <a:srgbClr val="00B050"/>
                </a:solidFill>
              </a:rPr>
              <a:t>1925-2022)</a:t>
            </a:r>
            <a:endParaRPr lang="ru-RU" sz="32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41885"/>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16</a:t>
              </a:r>
              <a:endParaRPr lang="ru-RU" sz="3000" b="1" dirty="0">
                <a:solidFill>
                  <a:srgbClr val="00B050"/>
                </a:solidFill>
                <a:latin typeface="Bookman Old Style" panose="02050604050505020204" pitchFamily="18" charset="0"/>
              </a:endParaRPr>
            </a:p>
          </p:txBody>
        </p:sp>
        <p:grpSp>
          <p:nvGrpSpPr>
            <p:cNvPr id="3"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b="1" i="1" dirty="0" smtClean="0">
                  <a:solidFill>
                    <a:srgbClr val="00B050"/>
                  </a:solidFill>
                  <a:latin typeface="Bookman Old Style" panose="02050604050505020204" pitchFamily="18" charset="0"/>
                </a:rPr>
                <a:t>декабря</a:t>
              </a:r>
              <a:endParaRPr lang="ru-RU" sz="12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6" name="Рисунок 5"/>
          <p:cNvPicPr>
            <a:picLocks noChangeAspect="1"/>
          </p:cNvPicPr>
          <p:nvPr/>
        </p:nvPicPr>
        <p:blipFill>
          <a:blip r:embed="rId4"/>
          <a:stretch>
            <a:fillRect/>
          </a:stretch>
        </p:blipFill>
        <p:spPr>
          <a:xfrm>
            <a:off x="662414" y="1214948"/>
            <a:ext cx="3604201" cy="485051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93949119"/>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677108"/>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094179"/>
            <a:ext cx="7175350" cy="4967424"/>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i="1" dirty="0">
                <a:solidFill>
                  <a:srgbClr val="003366"/>
                </a:solidFill>
              </a:rPr>
              <a:t> </a:t>
            </a:r>
            <a:r>
              <a:rPr lang="ru-RU" sz="2200" i="1" dirty="0" smtClean="0">
                <a:solidFill>
                  <a:srgbClr val="003366"/>
                </a:solidFill>
              </a:rPr>
              <a:t>   </a:t>
            </a:r>
            <a:r>
              <a:rPr lang="ru-RU" sz="2400" dirty="0" smtClean="0">
                <a:solidFill>
                  <a:srgbClr val="003366"/>
                </a:solidFill>
                <a:effectLst>
                  <a:outerShdw blurRad="38100" dist="38100" dir="2700000" algn="tl">
                    <a:srgbClr val="000000">
                      <a:alpha val="43137"/>
                    </a:srgbClr>
                  </a:outerShdw>
                </a:effectLst>
              </a:rPr>
              <a:t>Выдающийся </a:t>
            </a:r>
            <a:r>
              <a:rPr lang="ru-RU" sz="2400" dirty="0">
                <a:solidFill>
                  <a:srgbClr val="003366"/>
                </a:solidFill>
                <a:effectLst>
                  <a:outerShdw blurRad="38100" dist="38100" dir="2700000" algn="tl">
                    <a:srgbClr val="000000">
                      <a:alpha val="43137"/>
                    </a:srgbClr>
                  </a:outerShdw>
                </a:effectLst>
              </a:rPr>
              <a:t>русский естествоиспытатель-самородок Е. В. </a:t>
            </a:r>
            <a:r>
              <a:rPr lang="ru-RU" sz="2400" dirty="0" err="1">
                <a:solidFill>
                  <a:srgbClr val="003366"/>
                </a:solidFill>
                <a:effectLst>
                  <a:outerShdw blurRad="38100" dist="38100" dir="2700000" algn="tl">
                    <a:srgbClr val="000000">
                      <a:alpha val="43137"/>
                    </a:srgbClr>
                  </a:outerShdw>
                </a:effectLst>
              </a:rPr>
              <a:t>Быханов</a:t>
            </a:r>
            <a:r>
              <a:rPr lang="ru-RU" sz="2400" dirty="0">
                <a:solidFill>
                  <a:srgbClr val="003366"/>
                </a:solidFill>
                <a:effectLst>
                  <a:outerShdw blurRad="38100" dist="38100" dir="2700000" algn="tl">
                    <a:srgbClr val="000000">
                      <a:alpha val="43137"/>
                    </a:srgbClr>
                  </a:outerShdw>
                </a:effectLst>
              </a:rPr>
              <a:t> родился 17 декабря 1839 года в Липецке в семье потомственного Почетного гражданина города Липецка В. В. </a:t>
            </a:r>
            <a:r>
              <a:rPr lang="ru-RU" sz="2400" dirty="0" err="1">
                <a:solidFill>
                  <a:srgbClr val="003366"/>
                </a:solidFill>
                <a:effectLst>
                  <a:outerShdw blurRad="38100" dist="38100" dir="2700000" algn="tl">
                    <a:srgbClr val="000000">
                      <a:alpha val="43137"/>
                    </a:srgbClr>
                  </a:outerShdw>
                </a:effectLst>
              </a:rPr>
              <a:t>Быханова</a:t>
            </a:r>
            <a:r>
              <a:rPr lang="ru-RU" sz="2400" dirty="0">
                <a:solidFill>
                  <a:srgbClr val="003366"/>
                </a:solidFill>
                <a:effectLst>
                  <a:outerShdw blurRad="38100" dist="38100" dir="2700000" algn="tl">
                    <a:srgbClr val="000000">
                      <a:alpha val="43137"/>
                    </a:srgbClr>
                  </a:outerShdw>
                </a:effectLst>
              </a:rPr>
              <a:t> (1804 – 1878) и дочери липецкого купца М. А. </a:t>
            </a:r>
            <a:r>
              <a:rPr lang="ru-RU" sz="2400" dirty="0" err="1">
                <a:solidFill>
                  <a:srgbClr val="003366"/>
                </a:solidFill>
                <a:effectLst>
                  <a:outerShdw blurRad="38100" dist="38100" dir="2700000" algn="tl">
                    <a:srgbClr val="000000">
                      <a:alpha val="43137"/>
                    </a:srgbClr>
                  </a:outerShdw>
                </a:effectLst>
              </a:rPr>
              <a:t>Котельниковой</a:t>
            </a:r>
            <a:r>
              <a:rPr lang="ru-RU" sz="2400" dirty="0">
                <a:solidFill>
                  <a:srgbClr val="003366"/>
                </a:solidFill>
                <a:effectLst>
                  <a:outerShdw blurRad="38100" dist="38100" dir="2700000" algn="tl">
                    <a:srgbClr val="000000">
                      <a:alpha val="43137"/>
                    </a:srgbClr>
                  </a:outerShdw>
                </a:effectLst>
              </a:rPr>
              <a:t> (1811–1873); здесь же прошли его детские и юношеские годы . </a:t>
            </a:r>
            <a:endParaRPr lang="ru-RU" sz="2400" dirty="0" smtClean="0">
              <a:solidFill>
                <a:srgbClr val="003366"/>
              </a:solidFill>
              <a:effectLst>
                <a:outerShdw blurRad="38100" dist="38100" dir="2700000" algn="tl">
                  <a:srgbClr val="000000">
                    <a:alpha val="43137"/>
                  </a:srgbClr>
                </a:outerShdw>
              </a:effectLst>
            </a:endParaRPr>
          </a:p>
          <a:p>
            <a:pPr algn="just"/>
            <a:endParaRPr lang="ru-RU" sz="2400" dirty="0" smtClean="0">
              <a:solidFill>
                <a:srgbClr val="003366"/>
              </a:solidFill>
              <a:effectLst>
                <a:outerShdw blurRad="38100" dist="38100" dir="2700000" algn="tl">
                  <a:srgbClr val="000000">
                    <a:alpha val="43137"/>
                  </a:srgbClr>
                </a:outerShdw>
              </a:effectLst>
            </a:endParaRPr>
          </a:p>
          <a:p>
            <a:pPr algn="just"/>
            <a:r>
              <a:rPr lang="ru-RU" sz="2400" i="1" dirty="0">
                <a:solidFill>
                  <a:srgbClr val="003366"/>
                </a:solidFill>
                <a:effectLst>
                  <a:outerShdw blurRad="38100" dist="38100" dir="2700000" algn="tl">
                    <a:srgbClr val="000000">
                      <a:alpha val="43137"/>
                    </a:srgbClr>
                  </a:outerShdw>
                </a:effectLst>
              </a:rPr>
              <a:t> </a:t>
            </a:r>
            <a:r>
              <a:rPr lang="ru-RU" sz="2400" i="1" dirty="0" smtClean="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Это </a:t>
            </a:r>
            <a:r>
              <a:rPr lang="ru-RU" sz="2400" dirty="0">
                <a:solidFill>
                  <a:srgbClr val="003366"/>
                </a:solidFill>
                <a:effectLst>
                  <a:outerShdw blurRad="38100" dist="38100" dir="2700000" algn="tl">
                    <a:srgbClr val="000000">
                      <a:alpha val="43137"/>
                    </a:srgbClr>
                  </a:outerShdw>
                </a:effectLst>
              </a:rPr>
              <a:t>был человек разносторонних способностей: певец, музыкант, художник-копиист, садовод, педагог, философ, механик-самоучка, изобретатель, геофизик и астроном. </a:t>
            </a:r>
            <a:r>
              <a:rPr lang="ru-RU" sz="2400" dirty="0" smtClean="0">
                <a:solidFill>
                  <a:srgbClr val="003366"/>
                </a:solidFill>
                <a:effectLst>
                  <a:outerShdw blurRad="38100" dist="38100" dir="2700000" algn="tl">
                    <a:srgbClr val="000000">
                      <a:alpha val="43137"/>
                    </a:srgbClr>
                  </a:outerShdw>
                </a:effectLst>
              </a:rPr>
              <a:t> </a:t>
            </a:r>
            <a:endParaRPr lang="ru-RU" sz="24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366651" y="226953"/>
            <a:ext cx="9818567" cy="726295"/>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lvl="0" indent="457200" algn="ctr"/>
            <a:r>
              <a:rPr lang="ru-RU" sz="3200" b="1" i="1" dirty="0" err="1">
                <a:solidFill>
                  <a:srgbClr val="00B050"/>
                </a:solidFill>
              </a:rPr>
              <a:t>Быханов</a:t>
            </a:r>
            <a:r>
              <a:rPr lang="ru-RU" sz="3200" b="1" i="1" dirty="0">
                <a:solidFill>
                  <a:srgbClr val="00B050"/>
                </a:solidFill>
              </a:rPr>
              <a:t> Евграф Васильевич (1839–1915</a:t>
            </a:r>
            <a:r>
              <a:rPr lang="ru-RU" sz="3200" b="1" i="1" dirty="0" smtClean="0">
                <a:solidFill>
                  <a:srgbClr val="00B050"/>
                </a:solidFill>
              </a:rPr>
              <a:t>)</a:t>
            </a:r>
            <a:endParaRPr lang="ru-RU" sz="32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41885"/>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16</a:t>
              </a:r>
              <a:endParaRPr lang="ru-RU" sz="3000" b="1" dirty="0">
                <a:solidFill>
                  <a:srgbClr val="00B050"/>
                </a:solidFill>
                <a:latin typeface="Bookman Old Style" panose="02050604050505020204" pitchFamily="18" charset="0"/>
              </a:endParaRPr>
            </a:p>
          </p:txBody>
        </p:sp>
        <p:grpSp>
          <p:nvGrpSpPr>
            <p:cNvPr id="3"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b="1" i="1" dirty="0" smtClean="0">
                  <a:solidFill>
                    <a:srgbClr val="00B050"/>
                  </a:solidFill>
                  <a:latin typeface="Bookman Old Style" panose="02050604050505020204" pitchFamily="18" charset="0"/>
                </a:rPr>
                <a:t>декабря</a:t>
              </a:r>
              <a:endParaRPr lang="ru-RU" sz="12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5" name="Рисунок 4"/>
          <p:cNvPicPr>
            <a:picLocks noChangeAspect="1"/>
          </p:cNvPicPr>
          <p:nvPr/>
        </p:nvPicPr>
        <p:blipFill>
          <a:blip r:embed="rId4"/>
          <a:stretch>
            <a:fillRect/>
          </a:stretch>
        </p:blipFill>
        <p:spPr>
          <a:xfrm>
            <a:off x="895278" y="1375068"/>
            <a:ext cx="3465707" cy="45736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02427210"/>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677108"/>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889500" y="1094179"/>
            <a:ext cx="7175350" cy="4967424"/>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i="1" dirty="0" smtClean="0">
                <a:solidFill>
                  <a:srgbClr val="003366"/>
                </a:solidFill>
                <a:effectLst>
                  <a:outerShdw blurRad="38100" dist="38100" dir="2700000" algn="tl">
                    <a:srgbClr val="000000">
                      <a:alpha val="43137"/>
                    </a:srgbClr>
                  </a:outerShdw>
                </a:effectLst>
              </a:rPr>
              <a:t>      </a:t>
            </a:r>
            <a:r>
              <a:rPr lang="ru-RU" sz="2200" dirty="0" smtClean="0">
                <a:solidFill>
                  <a:srgbClr val="003366"/>
                </a:solidFill>
                <a:effectLst>
                  <a:outerShdw blurRad="38100" dist="38100" dir="2700000" algn="tl">
                    <a:srgbClr val="000000">
                      <a:alpha val="43137"/>
                    </a:srgbClr>
                  </a:outerShdw>
                </a:effectLst>
              </a:rPr>
              <a:t>17 </a:t>
            </a:r>
            <a:r>
              <a:rPr lang="ru-RU" sz="2200" dirty="0">
                <a:solidFill>
                  <a:srgbClr val="003366"/>
                </a:solidFill>
                <a:effectLst>
                  <a:outerShdw blurRad="38100" dist="38100" dir="2700000" algn="tl">
                    <a:srgbClr val="000000">
                      <a:alpha val="43137"/>
                    </a:srgbClr>
                  </a:outerShdw>
                </a:effectLst>
              </a:rPr>
              <a:t>декабря 1968 года экипаж бомбардировщика </a:t>
            </a:r>
            <a:r>
              <a:rPr lang="ru-RU" sz="2200" dirty="0" smtClean="0">
                <a:solidFill>
                  <a:srgbClr val="003366"/>
                </a:solidFill>
                <a:effectLst>
                  <a:outerShdw blurRad="38100" dist="38100" dir="2700000" algn="tl">
                    <a:srgbClr val="000000">
                      <a:alpha val="43137"/>
                    </a:srgbClr>
                  </a:outerShdw>
                </a:effectLst>
              </a:rPr>
              <a:t> </a:t>
            </a:r>
            <a:r>
              <a:rPr lang="ru-RU" sz="2200" dirty="0">
                <a:solidFill>
                  <a:srgbClr val="003366"/>
                </a:solidFill>
                <a:effectLst>
                  <a:outerShdw blurRad="38100" dist="38100" dir="2700000" algn="tl">
                    <a:srgbClr val="000000">
                      <a:alpha val="43137"/>
                    </a:srgbClr>
                  </a:outerShdw>
                </a:effectLst>
              </a:rPr>
              <a:t>вылетел для выполнения задания. Загорелся один из двигателей. В это время самолет летел над городом. Летчики поняли, что самолет рухнет на жилые кварталы. Решение было принято за считанные секунды</a:t>
            </a:r>
            <a:r>
              <a:rPr lang="ru-RU" sz="2200" dirty="0" smtClean="0">
                <a:solidFill>
                  <a:srgbClr val="003366"/>
                </a:solidFill>
                <a:effectLst>
                  <a:outerShdw blurRad="38100" dist="38100" dir="2700000" algn="tl">
                    <a:srgbClr val="000000">
                      <a:alpha val="43137"/>
                    </a:srgbClr>
                  </a:outerShdw>
                </a:effectLst>
              </a:rPr>
              <a:t>…</a:t>
            </a:r>
          </a:p>
          <a:p>
            <a:pPr algn="just"/>
            <a:endParaRPr lang="ru-RU" sz="2200" i="1" dirty="0">
              <a:solidFill>
                <a:srgbClr val="003366"/>
              </a:solidFill>
              <a:effectLst>
                <a:outerShdw blurRad="38100" dist="38100" dir="2700000" algn="tl">
                  <a:srgbClr val="000000">
                    <a:alpha val="43137"/>
                  </a:srgbClr>
                </a:outerShdw>
              </a:effectLst>
            </a:endParaRPr>
          </a:p>
          <a:p>
            <a:pPr algn="just"/>
            <a:r>
              <a:rPr lang="ru-RU" sz="2200" i="1" dirty="0" smtClean="0">
                <a:solidFill>
                  <a:srgbClr val="003366"/>
                </a:solidFill>
                <a:effectLst>
                  <a:outerShdw blurRad="38100" dist="38100" dir="2700000" algn="tl">
                    <a:srgbClr val="000000">
                      <a:alpha val="43137"/>
                    </a:srgbClr>
                  </a:outerShdw>
                </a:effectLst>
              </a:rPr>
              <a:t>   </a:t>
            </a:r>
            <a:r>
              <a:rPr lang="ru-RU" sz="2200" dirty="0" smtClean="0">
                <a:solidFill>
                  <a:srgbClr val="003366"/>
                </a:solidFill>
                <a:effectLst>
                  <a:outerShdw blurRad="38100" dist="38100" dir="2700000" algn="tl">
                    <a:srgbClr val="000000">
                      <a:alpha val="43137"/>
                    </a:srgbClr>
                  </a:outerShdw>
                </a:effectLst>
              </a:rPr>
              <a:t>В </a:t>
            </a:r>
            <a:r>
              <a:rPr lang="ru-RU" sz="2200" dirty="0">
                <a:solidFill>
                  <a:srgbClr val="003366"/>
                </a:solidFill>
                <a:effectLst>
                  <a:outerShdw blurRad="38100" dist="38100" dir="2700000" algn="tl">
                    <a:srgbClr val="000000">
                      <a:alpha val="43137"/>
                    </a:srgbClr>
                  </a:outerShdw>
                </a:effectLst>
              </a:rPr>
              <a:t>1968 году появилась и стала очень популярной песня «Огромное небо» композитора О. </a:t>
            </a:r>
            <a:r>
              <a:rPr lang="ru-RU" sz="2200" dirty="0" err="1">
                <a:solidFill>
                  <a:srgbClr val="003366"/>
                </a:solidFill>
                <a:effectLst>
                  <a:outerShdw blurRad="38100" dist="38100" dir="2700000" algn="tl">
                    <a:srgbClr val="000000">
                      <a:alpha val="43137"/>
                    </a:srgbClr>
                  </a:outerShdw>
                </a:effectLst>
              </a:rPr>
              <a:t>Фельцмана</a:t>
            </a:r>
            <a:r>
              <a:rPr lang="ru-RU" sz="2200" dirty="0">
                <a:solidFill>
                  <a:srgbClr val="003366"/>
                </a:solidFill>
                <a:effectLst>
                  <a:outerShdw blurRad="38100" dist="38100" dir="2700000" algn="tl">
                    <a:srgbClr val="000000">
                      <a:alpha val="43137"/>
                    </a:srgbClr>
                  </a:outerShdw>
                </a:effectLst>
              </a:rPr>
              <a:t> на стихи Р. Рождественского. Она основана на реальном событии, произошедшем годом ранее с другими советскими летчиками в Германии, но стала нематериальным памятником и липецким героям.</a:t>
            </a:r>
          </a:p>
          <a:p>
            <a:pPr algn="just"/>
            <a:r>
              <a:rPr lang="ru-RU" sz="2200" dirty="0" smtClean="0">
                <a:solidFill>
                  <a:srgbClr val="003366"/>
                </a:solidFill>
                <a:effectLst>
                  <a:outerShdw blurRad="38100" dist="38100" dir="2700000" algn="tl">
                    <a:srgbClr val="000000">
                      <a:alpha val="43137"/>
                    </a:srgbClr>
                  </a:outerShdw>
                </a:effectLst>
              </a:rPr>
              <a:t>.</a:t>
            </a:r>
            <a:r>
              <a:rPr lang="ru-RU" sz="2800" dirty="0" smtClean="0">
                <a:solidFill>
                  <a:srgbClr val="003366"/>
                </a:solidFill>
                <a:effectLst>
                  <a:outerShdw blurRad="38100" dist="38100" dir="2700000" algn="tl">
                    <a:srgbClr val="000000">
                      <a:alpha val="43137"/>
                    </a:srgbClr>
                  </a:outerShdw>
                </a:effectLst>
              </a:rPr>
              <a:t> </a:t>
            </a:r>
            <a:endParaRPr lang="ru-RU" sz="28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366651" y="65441"/>
            <a:ext cx="9818567" cy="88780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lvl="0" indent="457200" algn="ctr"/>
            <a:r>
              <a:rPr lang="ru-RU" sz="3200" b="1" i="1" dirty="0" smtClean="0">
                <a:solidFill>
                  <a:srgbClr val="00B050"/>
                </a:solidFill>
              </a:rPr>
              <a:t>Подвиг летчиков </a:t>
            </a:r>
          </a:p>
          <a:p>
            <a:pPr lvl="0" indent="457200" algn="ctr"/>
            <a:r>
              <a:rPr lang="ru-RU" sz="3200" b="1" i="1" dirty="0" smtClean="0">
                <a:solidFill>
                  <a:srgbClr val="00B050"/>
                </a:solidFill>
              </a:rPr>
              <a:t>С</a:t>
            </a:r>
            <a:r>
              <a:rPr lang="ru-RU" sz="3200" b="1" i="1" dirty="0">
                <a:solidFill>
                  <a:srgbClr val="00B050"/>
                </a:solidFill>
              </a:rPr>
              <a:t>. М. </a:t>
            </a:r>
            <a:r>
              <a:rPr lang="ru-RU" sz="3200" b="1" i="1" dirty="0" err="1" smtClean="0">
                <a:solidFill>
                  <a:srgbClr val="00B050"/>
                </a:solidFill>
              </a:rPr>
              <a:t>Шерстобитова</a:t>
            </a:r>
            <a:r>
              <a:rPr lang="ru-RU" sz="3200" b="1" i="1" dirty="0" smtClean="0">
                <a:solidFill>
                  <a:srgbClr val="00B050"/>
                </a:solidFill>
              </a:rPr>
              <a:t> </a:t>
            </a:r>
            <a:r>
              <a:rPr lang="ru-RU" sz="3200" b="1" i="1" dirty="0">
                <a:solidFill>
                  <a:srgbClr val="00B050"/>
                </a:solidFill>
              </a:rPr>
              <a:t>и Л. А. </a:t>
            </a:r>
            <a:r>
              <a:rPr lang="ru-RU" sz="3200" b="1" i="1" dirty="0" err="1" smtClean="0">
                <a:solidFill>
                  <a:srgbClr val="00B050"/>
                </a:solidFill>
              </a:rPr>
              <a:t>Кривенкова</a:t>
            </a:r>
            <a:r>
              <a:rPr lang="ru-RU" sz="3200" b="1" i="1" dirty="0" smtClean="0">
                <a:solidFill>
                  <a:srgbClr val="00B050"/>
                </a:solidFill>
              </a:rPr>
              <a:t> </a:t>
            </a:r>
            <a:r>
              <a:rPr lang="ru-RU" sz="3200" b="1" i="1" dirty="0">
                <a:solidFill>
                  <a:srgbClr val="00B050"/>
                </a:solidFill>
              </a:rPr>
              <a:t>(1968)</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41885"/>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704337" y="1023713"/>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17</a:t>
              </a:r>
              <a:endParaRPr lang="ru-RU" sz="3000" b="1" dirty="0">
                <a:solidFill>
                  <a:srgbClr val="00B050"/>
                </a:solidFill>
                <a:latin typeface="Bookman Old Style" panose="02050604050505020204" pitchFamily="18" charset="0"/>
              </a:endParaRPr>
            </a:p>
          </p:txBody>
        </p:sp>
        <p:grpSp>
          <p:nvGrpSpPr>
            <p:cNvPr id="3"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b="1" i="1" dirty="0" smtClean="0">
                  <a:solidFill>
                    <a:srgbClr val="00B050"/>
                  </a:solidFill>
                  <a:latin typeface="Bookman Old Style" panose="02050604050505020204" pitchFamily="18" charset="0"/>
                </a:rPr>
                <a:t>декабря</a:t>
              </a:r>
              <a:endParaRPr lang="ru-RU" sz="12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10" name="Рисунок 9"/>
          <p:cNvPicPr>
            <a:picLocks noChangeAspect="1"/>
          </p:cNvPicPr>
          <p:nvPr/>
        </p:nvPicPr>
        <p:blipFill>
          <a:blip r:embed="rId4"/>
          <a:stretch>
            <a:fillRect/>
          </a:stretch>
        </p:blipFill>
        <p:spPr>
          <a:xfrm>
            <a:off x="133230" y="1918064"/>
            <a:ext cx="4606648" cy="3679399"/>
          </a:xfrm>
          <a:prstGeom prst="rect">
            <a:avLst/>
          </a:prstGeom>
          <a:ln>
            <a:noFill/>
          </a:ln>
          <a:effectLst>
            <a:outerShdw blurRad="190500" algn="tl" rotWithShape="0">
              <a:srgbClr val="000000">
                <a:alpha val="70000"/>
              </a:srgbClr>
            </a:outerShdw>
            <a:softEdge rad="63500"/>
          </a:effectLst>
        </p:spPr>
      </p:pic>
    </p:spTree>
    <p:extLst>
      <p:ext uri="{BB962C8B-B14F-4D97-AF65-F5344CB8AC3E}">
        <p14:creationId xmlns:p14="http://schemas.microsoft.com/office/powerpoint/2010/main" val="2120237643"/>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677108"/>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046562" y="1074915"/>
            <a:ext cx="7002684" cy="4981639"/>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dirty="0" smtClean="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Всемирный </a:t>
            </a:r>
            <a:r>
              <a:rPr lang="ru-RU" sz="2400" dirty="0" smtClean="0">
                <a:solidFill>
                  <a:srgbClr val="003366"/>
                </a:solidFill>
                <a:effectLst>
                  <a:outerShdw blurRad="38100" dist="38100" dir="2700000" algn="tl">
                    <a:srgbClr val="000000">
                      <a:alpha val="43137"/>
                    </a:srgbClr>
                  </a:outerShdw>
                </a:effectLst>
              </a:rPr>
              <a:t>день борьбы со СПИДом ежегодно отмечается по всему миру </a:t>
            </a:r>
            <a:br>
              <a:rPr lang="ru-RU" sz="2400" dirty="0" smtClean="0">
                <a:solidFill>
                  <a:srgbClr val="003366"/>
                </a:solidFill>
                <a:effectLst>
                  <a:outerShdw blurRad="38100" dist="38100" dir="2700000" algn="tl">
                    <a:srgbClr val="000000">
                      <a:alpha val="43137"/>
                    </a:srgbClr>
                  </a:outerShdw>
                </a:effectLst>
              </a:rPr>
            </a:br>
            <a:r>
              <a:rPr lang="ru-RU" sz="2400" dirty="0" smtClean="0">
                <a:solidFill>
                  <a:srgbClr val="003366"/>
                </a:solidFill>
                <a:effectLst>
                  <a:outerShdw blurRad="38100" dist="38100" dir="2700000" algn="tl">
                    <a:srgbClr val="000000">
                      <a:alpha val="43137"/>
                    </a:srgbClr>
                  </a:outerShdw>
                </a:effectLst>
              </a:rPr>
              <a:t>1 декабря, в соответствии с решением Всемирной организации здравоохранения и решением Генеральной Ассамблеи ООН</a:t>
            </a:r>
            <a:r>
              <a:rPr lang="ru-RU" sz="2400" dirty="0" smtClean="0">
                <a:solidFill>
                  <a:srgbClr val="003366"/>
                </a:solidFill>
                <a:effectLst>
                  <a:outerShdw blurRad="38100" dist="38100" dir="2700000" algn="tl">
                    <a:srgbClr val="000000">
                      <a:alpha val="43137"/>
                    </a:srgbClr>
                  </a:outerShdw>
                </a:effectLst>
              </a:rPr>
              <a:t>.</a:t>
            </a:r>
          </a:p>
          <a:p>
            <a:pPr algn="just"/>
            <a:endParaRPr lang="ru-RU" sz="2400" dirty="0" smtClean="0">
              <a:solidFill>
                <a:srgbClr val="003366"/>
              </a:solidFill>
              <a:effectLst>
                <a:outerShdw blurRad="38100" dist="38100" dir="2700000" algn="tl">
                  <a:srgbClr val="000000">
                    <a:alpha val="43137"/>
                  </a:srgbClr>
                </a:outerShdw>
              </a:effectLst>
            </a:endParaRPr>
          </a:p>
          <a:p>
            <a:pPr algn="just"/>
            <a:r>
              <a:rPr lang="ru-RU" sz="2400" dirty="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Этот </a:t>
            </a:r>
            <a:r>
              <a:rPr lang="ru-RU" sz="2400" dirty="0" smtClean="0">
                <a:solidFill>
                  <a:srgbClr val="003366"/>
                </a:solidFill>
                <a:effectLst>
                  <a:outerShdw blurRad="38100" dist="38100" dir="2700000" algn="tl">
                    <a:srgbClr val="000000">
                      <a:alpha val="43137"/>
                    </a:srgbClr>
                  </a:outerShdw>
                </a:effectLst>
              </a:rPr>
              <a:t>День стал одним из самых важных международных дней, связанных с вопросами здравоохранения и возможностью отметить такие достижения как расширение доступа к лечению и мерам по профилактике.</a:t>
            </a:r>
            <a:endParaRPr lang="ru-RU" sz="24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35086" y="179369"/>
            <a:ext cx="9500160"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4000" b="1" i="1" dirty="0" smtClean="0">
                <a:solidFill>
                  <a:srgbClr val="00B050"/>
                </a:solidFill>
              </a:rPr>
              <a:t>Всемирный день борьбы со </a:t>
            </a:r>
            <a:r>
              <a:rPr lang="ru-RU" sz="4000" b="1" i="1" dirty="0" err="1" smtClean="0">
                <a:solidFill>
                  <a:srgbClr val="00B050"/>
                </a:solidFill>
              </a:rPr>
              <a:t>СПИДом</a:t>
            </a:r>
            <a:endParaRPr lang="ru-RU" sz="40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502813" y="1079726"/>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a:t>
              </a:r>
              <a:endParaRPr lang="ru-RU" sz="3000" b="1" dirty="0">
                <a:solidFill>
                  <a:srgbClr val="00B050"/>
                </a:solidFill>
                <a:latin typeface="Bookman Old Style" panose="02050604050505020204" pitchFamily="18" charset="0"/>
              </a:endParaRPr>
            </a:p>
          </p:txBody>
        </p:sp>
        <p:grpSp>
          <p:nvGrpSpPr>
            <p:cNvPr id="5"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b="1" i="1" dirty="0" smtClean="0">
                  <a:solidFill>
                    <a:srgbClr val="00B050"/>
                  </a:solidFill>
                  <a:latin typeface="Bookman Old Style" panose="02050604050505020204" pitchFamily="18" charset="0"/>
                </a:rPr>
                <a:t>декабря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6626" name="Picture 2" descr="https://uzhnoport.mos.ru/upload/medialibrary/fa3/yu3.jpg"/>
          <p:cNvPicPr>
            <a:picLocks noChangeAspect="1" noChangeArrowheads="1"/>
          </p:cNvPicPr>
          <p:nvPr/>
        </p:nvPicPr>
        <p:blipFill>
          <a:blip r:embed="rId4"/>
          <a:srcRect l="6481" r="12911"/>
          <a:stretch>
            <a:fillRect/>
          </a:stretch>
        </p:blipFill>
        <p:spPr bwMode="auto">
          <a:xfrm>
            <a:off x="208345" y="1888342"/>
            <a:ext cx="4467828" cy="34364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3080444"/>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400110"/>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046561" y="1074915"/>
            <a:ext cx="6979535" cy="4981639"/>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i="1" dirty="0">
                <a:solidFill>
                  <a:srgbClr val="003366"/>
                </a:solidFill>
              </a:rPr>
              <a:t>	</a:t>
            </a:r>
            <a:r>
              <a:rPr lang="ru-RU" sz="2400" dirty="0" smtClean="0">
                <a:solidFill>
                  <a:srgbClr val="003366"/>
                </a:solidFill>
                <a:effectLst>
                  <a:outerShdw blurRad="38100" dist="38100" dir="2700000" algn="tl">
                    <a:srgbClr val="000000">
                      <a:alpha val="43137"/>
                    </a:srgbClr>
                  </a:outerShdw>
                </a:effectLst>
              </a:rPr>
              <a:t>Международный день солидарности людей отмечается ежегодно 20 декабря, начиная с 2006 года, по решению ООН</a:t>
            </a:r>
            <a:r>
              <a:rPr lang="ru-RU" sz="2400" dirty="0" smtClean="0">
                <a:solidFill>
                  <a:srgbClr val="003366"/>
                </a:solidFill>
                <a:effectLst>
                  <a:outerShdw blurRad="38100" dist="38100" dir="2700000" algn="tl">
                    <a:srgbClr val="000000">
                      <a:alpha val="43137"/>
                    </a:srgbClr>
                  </a:outerShdw>
                </a:effectLst>
              </a:rPr>
              <a:t>.</a:t>
            </a:r>
          </a:p>
          <a:p>
            <a:pPr algn="just"/>
            <a:endParaRPr lang="ru-RU" sz="2400" dirty="0" smtClean="0">
              <a:solidFill>
                <a:srgbClr val="003366"/>
              </a:solidFill>
              <a:effectLst>
                <a:outerShdw blurRad="38100" dist="38100" dir="2700000" algn="tl">
                  <a:srgbClr val="000000">
                    <a:alpha val="43137"/>
                  </a:srgbClr>
                </a:outerShdw>
              </a:effectLst>
            </a:endParaRPr>
          </a:p>
          <a:p>
            <a:pPr algn="just"/>
            <a:r>
              <a:rPr lang="ru-RU" sz="2400" dirty="0" smtClean="0">
                <a:solidFill>
                  <a:srgbClr val="003366"/>
                </a:solidFill>
                <a:effectLst>
                  <a:outerShdw blurRad="38100" dist="38100" dir="2700000" algn="tl">
                    <a:srgbClr val="000000">
                      <a:alpha val="43137"/>
                    </a:srgbClr>
                  </a:outerShdw>
                </a:effectLst>
              </a:rPr>
              <a:t>	Солидарность — единство убеждений и действий, взаимопомощь и поддержка членов социальной группы, основывающиеся на общности интересов и необходимости достижения общих групповых целей, совместная ответственность.</a:t>
            </a:r>
            <a:endParaRPr lang="ru-RU" sz="24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051152" y="179369"/>
            <a:ext cx="9984094"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600" b="1" i="1" dirty="0" smtClean="0">
                <a:solidFill>
                  <a:srgbClr val="00B050"/>
                </a:solidFill>
              </a:rPr>
              <a:t>Международный день солидарности людей</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502813" y="1079726"/>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20</a:t>
              </a:r>
              <a:endParaRPr lang="ru-RU" sz="3000" b="1" dirty="0">
                <a:solidFill>
                  <a:srgbClr val="00B050"/>
                </a:solidFill>
                <a:latin typeface="Bookman Old Style" panose="02050604050505020204" pitchFamily="18" charset="0"/>
              </a:endParaRPr>
            </a:p>
          </p:txBody>
        </p:sp>
        <p:grpSp>
          <p:nvGrpSpPr>
            <p:cNvPr id="3"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b="1" i="1" dirty="0" smtClean="0">
                  <a:solidFill>
                    <a:srgbClr val="00B050"/>
                  </a:solidFill>
                  <a:latin typeface="Bookman Old Style" panose="02050604050505020204" pitchFamily="18" charset="0"/>
                </a:rPr>
                <a:t>декабря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7650" name="Picture 2" descr="https://medaboutme.ru/upload/iblock/011/201215_5_1.jpg"/>
          <p:cNvPicPr>
            <a:picLocks noChangeAspect="1" noChangeArrowheads="1"/>
          </p:cNvPicPr>
          <p:nvPr/>
        </p:nvPicPr>
        <p:blipFill>
          <a:blip r:embed="rId4"/>
          <a:srcRect l="26491" r="20162" b="6842"/>
          <a:stretch>
            <a:fillRect/>
          </a:stretch>
        </p:blipFill>
        <p:spPr bwMode="auto">
          <a:xfrm>
            <a:off x="509287" y="1342663"/>
            <a:ext cx="3938493" cy="458743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3080444"/>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677108"/>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046561" y="1074915"/>
            <a:ext cx="6979535" cy="4981639"/>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i="1" dirty="0">
                <a:solidFill>
                  <a:srgbClr val="003366"/>
                </a:solidFill>
              </a:rPr>
              <a:t> </a:t>
            </a:r>
            <a:r>
              <a:rPr lang="ru-RU" sz="2200" i="1" dirty="0" smtClean="0">
                <a:solidFill>
                  <a:srgbClr val="003366"/>
                </a:solidFill>
              </a:rPr>
              <a:t>   </a:t>
            </a:r>
            <a:r>
              <a:rPr lang="ru-RU" sz="2400" dirty="0" smtClean="0">
                <a:solidFill>
                  <a:srgbClr val="003366"/>
                </a:solidFill>
                <a:effectLst>
                  <a:outerShdw blurRad="38100" dist="38100" dir="2700000" algn="tl">
                    <a:srgbClr val="000000">
                      <a:alpha val="43137"/>
                    </a:srgbClr>
                  </a:outerShdw>
                </a:effectLst>
              </a:rPr>
              <a:t>День </a:t>
            </a:r>
            <a:r>
              <a:rPr lang="ru-RU" sz="2400" dirty="0" smtClean="0">
                <a:solidFill>
                  <a:srgbClr val="003366"/>
                </a:solidFill>
                <a:effectLst>
                  <a:outerShdw blurRad="38100" dist="38100" dir="2700000" algn="tl">
                    <a:srgbClr val="000000">
                      <a:alpha val="43137"/>
                    </a:srgbClr>
                  </a:outerShdw>
                </a:effectLst>
              </a:rPr>
              <a:t>воинской славы России — </a:t>
            </a:r>
            <a:br>
              <a:rPr lang="ru-RU" sz="2400" dirty="0" smtClean="0">
                <a:solidFill>
                  <a:srgbClr val="003366"/>
                </a:solidFill>
                <a:effectLst>
                  <a:outerShdw blurRad="38100" dist="38100" dir="2700000" algn="tl">
                    <a:srgbClr val="000000">
                      <a:alpha val="43137"/>
                    </a:srgbClr>
                  </a:outerShdw>
                </a:effectLst>
              </a:rPr>
            </a:br>
            <a:r>
              <a:rPr lang="ru-RU" sz="2400" dirty="0" smtClean="0">
                <a:solidFill>
                  <a:srgbClr val="FF0000"/>
                </a:solidFill>
                <a:effectLst>
                  <a:outerShdw blurRad="38100" dist="38100" dir="2700000" algn="tl">
                    <a:srgbClr val="000000">
                      <a:alpha val="43137"/>
                    </a:srgbClr>
                  </a:outerShdw>
                </a:effectLst>
              </a:rPr>
              <a:t>День взятия турецкой крепости Измаил </a:t>
            </a:r>
            <a:r>
              <a:rPr lang="ru-RU" sz="2400" dirty="0" smtClean="0">
                <a:solidFill>
                  <a:srgbClr val="003366"/>
                </a:solidFill>
                <a:effectLst>
                  <a:outerShdw blurRad="38100" dist="38100" dir="2700000" algn="tl">
                    <a:srgbClr val="000000">
                      <a:alpha val="43137"/>
                    </a:srgbClr>
                  </a:outerShdw>
                </a:effectLst>
              </a:rPr>
              <a:t>русскими войсками под командованием </a:t>
            </a:r>
            <a:br>
              <a:rPr lang="ru-RU" sz="2400" dirty="0" smtClean="0">
                <a:solidFill>
                  <a:srgbClr val="003366"/>
                </a:solidFill>
                <a:effectLst>
                  <a:outerShdw blurRad="38100" dist="38100" dir="2700000" algn="tl">
                    <a:srgbClr val="000000">
                      <a:alpha val="43137"/>
                    </a:srgbClr>
                  </a:outerShdw>
                </a:effectLst>
              </a:rPr>
            </a:br>
            <a:r>
              <a:rPr lang="ru-RU" sz="2400" dirty="0" smtClean="0">
                <a:solidFill>
                  <a:srgbClr val="003366"/>
                </a:solidFill>
                <a:effectLst>
                  <a:outerShdw blurRad="38100" dist="38100" dir="2700000" algn="tl">
                    <a:srgbClr val="000000">
                      <a:alpha val="43137"/>
                    </a:srgbClr>
                  </a:outerShdw>
                </a:effectLst>
              </a:rPr>
              <a:t>А.В. Суворова (1790 год) отмечается ежегодно 24 декабря. </a:t>
            </a:r>
            <a:endParaRPr lang="ru-RU" sz="2400" dirty="0" smtClean="0">
              <a:solidFill>
                <a:srgbClr val="003366"/>
              </a:solidFill>
              <a:effectLst>
                <a:outerShdw blurRad="38100" dist="38100" dir="2700000" algn="tl">
                  <a:srgbClr val="000000">
                    <a:alpha val="43137"/>
                  </a:srgbClr>
                </a:outerShdw>
              </a:effectLst>
            </a:endParaRPr>
          </a:p>
          <a:p>
            <a:pPr algn="just"/>
            <a:endParaRPr lang="ru-RU" sz="2400" dirty="0" smtClean="0">
              <a:solidFill>
                <a:srgbClr val="003366"/>
              </a:solidFill>
              <a:effectLst>
                <a:outerShdw blurRad="38100" dist="38100" dir="2700000" algn="tl">
                  <a:srgbClr val="000000">
                    <a:alpha val="43137"/>
                  </a:srgbClr>
                </a:outerShdw>
              </a:effectLst>
            </a:endParaRPr>
          </a:p>
          <a:p>
            <a:pPr algn="just"/>
            <a:r>
              <a:rPr lang="ru-RU" sz="2400" dirty="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Особое </a:t>
            </a:r>
            <a:r>
              <a:rPr lang="ru-RU" sz="2400" dirty="0" smtClean="0">
                <a:solidFill>
                  <a:srgbClr val="003366"/>
                </a:solidFill>
                <a:effectLst>
                  <a:outerShdw blurRad="38100" dist="38100" dir="2700000" algn="tl">
                    <a:srgbClr val="000000">
                      <a:alpha val="43137"/>
                    </a:srgbClr>
                  </a:outerShdw>
                </a:effectLst>
              </a:rPr>
              <a:t>значение в ходе русско-турецкой войны 1787—1791 годов имело взятие Измаила — цитадели турецкого владычества на Дунае. </a:t>
            </a:r>
            <a:endParaRPr lang="ru-RU" sz="2400" dirty="0" smtClean="0">
              <a:solidFill>
                <a:srgbClr val="003366"/>
              </a:solidFill>
              <a:effectLst>
                <a:outerShdw blurRad="38100" dist="38100" dir="2700000" algn="tl">
                  <a:srgbClr val="000000">
                    <a:alpha val="43137"/>
                  </a:srgbClr>
                </a:outerShdw>
              </a:effectLst>
            </a:endParaRPr>
          </a:p>
          <a:p>
            <a:pPr algn="just"/>
            <a:endParaRPr lang="ru-RU" sz="2400" dirty="0" smtClean="0">
              <a:solidFill>
                <a:srgbClr val="003366"/>
              </a:solidFill>
              <a:effectLst>
                <a:outerShdw blurRad="38100" dist="38100" dir="2700000" algn="tl">
                  <a:srgbClr val="000000">
                    <a:alpha val="43137"/>
                  </a:srgbClr>
                </a:outerShdw>
              </a:effectLst>
            </a:endParaRPr>
          </a:p>
          <a:p>
            <a:pPr algn="just"/>
            <a:r>
              <a:rPr lang="ru-RU" sz="2400" dirty="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Сегодняшний </a:t>
            </a:r>
            <a:r>
              <a:rPr lang="ru-RU" sz="2400" dirty="0" smtClean="0">
                <a:solidFill>
                  <a:srgbClr val="003366"/>
                </a:solidFill>
                <a:effectLst>
                  <a:outerShdw blurRad="38100" dist="38100" dir="2700000" algn="tl">
                    <a:srgbClr val="000000">
                      <a:alpha val="43137"/>
                    </a:srgbClr>
                  </a:outerShdw>
                </a:effectLst>
              </a:rPr>
              <a:t>День воинской славы — ещё один повод обратиться к истории великих сражений русской армии.</a:t>
            </a:r>
            <a:endParaRPr lang="ru-RU" sz="24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35086" y="179369"/>
            <a:ext cx="9500160"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600" b="1" i="1" dirty="0" smtClean="0">
                <a:solidFill>
                  <a:srgbClr val="00B050"/>
                </a:solidFill>
              </a:rPr>
              <a:t>День взятия турецкой крепости Измаил русскими войсками</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502813" y="1079726"/>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24</a:t>
              </a:r>
              <a:endParaRPr lang="ru-RU" sz="3000" b="1" dirty="0">
                <a:solidFill>
                  <a:srgbClr val="00B050"/>
                </a:solidFill>
                <a:latin typeface="Bookman Old Style" panose="02050604050505020204" pitchFamily="18" charset="0"/>
              </a:endParaRPr>
            </a:p>
          </p:txBody>
        </p:sp>
        <p:grpSp>
          <p:nvGrpSpPr>
            <p:cNvPr id="3"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b="1" i="1" dirty="0" smtClean="0">
                  <a:solidFill>
                    <a:srgbClr val="00B050"/>
                  </a:solidFill>
                  <a:latin typeface="Bookman Old Style" panose="02050604050505020204" pitchFamily="18" charset="0"/>
                </a:rPr>
                <a:t>декабря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8674" name="Picture 2" descr="https://itexts.net/files/online_html/221557/i_081.jpg"/>
          <p:cNvPicPr>
            <a:picLocks noChangeAspect="1" noChangeArrowheads="1"/>
          </p:cNvPicPr>
          <p:nvPr/>
        </p:nvPicPr>
        <p:blipFill>
          <a:blip r:embed="rId4"/>
          <a:srcRect l="17754"/>
          <a:stretch>
            <a:fillRect/>
          </a:stretch>
        </p:blipFill>
        <p:spPr bwMode="auto">
          <a:xfrm>
            <a:off x="259582" y="1684757"/>
            <a:ext cx="4480296" cy="39143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3080444"/>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677108"/>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046561" y="1074915"/>
            <a:ext cx="6979535" cy="4981639"/>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i="1" dirty="0">
                <a:solidFill>
                  <a:srgbClr val="003366"/>
                </a:solidFill>
              </a:rPr>
              <a:t>	</a:t>
            </a:r>
            <a:r>
              <a:rPr lang="ru-RU" sz="2400" dirty="0" smtClean="0">
                <a:solidFill>
                  <a:srgbClr val="003366"/>
                </a:solidFill>
                <a:effectLst>
                  <a:outerShdw blurRad="38100" dist="38100" dir="2700000" algn="tl">
                    <a:srgbClr val="000000">
                      <a:alpha val="43137"/>
                    </a:srgbClr>
                  </a:outerShdw>
                </a:effectLst>
              </a:rPr>
              <a:t>Международный день кино — это праздник кинематографистов — работников этого удивительного искусства — и его любителей по всему миру</a:t>
            </a:r>
            <a:r>
              <a:rPr lang="ru-RU" sz="2400" dirty="0" smtClean="0">
                <a:solidFill>
                  <a:srgbClr val="003366"/>
                </a:solidFill>
                <a:effectLst>
                  <a:outerShdw blurRad="38100" dist="38100" dir="2700000" algn="tl">
                    <a:srgbClr val="000000">
                      <a:alpha val="43137"/>
                    </a:srgbClr>
                  </a:outerShdw>
                </a:effectLst>
              </a:rPr>
              <a:t>.</a:t>
            </a:r>
          </a:p>
          <a:p>
            <a:pPr algn="just"/>
            <a:endParaRPr lang="ru-RU" sz="2400" dirty="0" smtClean="0">
              <a:solidFill>
                <a:srgbClr val="003366"/>
              </a:solidFill>
              <a:effectLst>
                <a:outerShdw blurRad="38100" dist="38100" dir="2700000" algn="tl">
                  <a:srgbClr val="000000">
                    <a:alpha val="43137"/>
                  </a:srgbClr>
                </a:outerShdw>
              </a:effectLst>
            </a:endParaRPr>
          </a:p>
          <a:p>
            <a:pPr algn="just"/>
            <a:r>
              <a:rPr lang="ru-RU" sz="2400" dirty="0" smtClean="0">
                <a:solidFill>
                  <a:srgbClr val="003366"/>
                </a:solidFill>
                <a:effectLst>
                  <a:outerShdw blurRad="38100" dist="38100" dir="2700000" algn="tl">
                    <a:srgbClr val="000000">
                      <a:alpha val="43137"/>
                    </a:srgbClr>
                  </a:outerShdw>
                </a:effectLst>
              </a:rPr>
              <a:t>	Днём рождения кино считают именно 28 декабря 1895 года, когда в парижском кафе на бульваре Капуцинок Люмьеры представили уже широкой публике первый в мире короткометражный фильм «Прибытие поезда на вокзал </a:t>
            </a:r>
            <a:r>
              <a:rPr lang="ru-RU" sz="2400" dirty="0" err="1" smtClean="0">
                <a:solidFill>
                  <a:srgbClr val="003366"/>
                </a:solidFill>
                <a:effectLst>
                  <a:outerShdw blurRad="38100" dist="38100" dir="2700000" algn="tl">
                    <a:srgbClr val="000000">
                      <a:alpha val="43137"/>
                    </a:srgbClr>
                  </a:outerShdw>
                </a:effectLst>
              </a:rPr>
              <a:t>Ла</a:t>
            </a:r>
            <a:r>
              <a:rPr lang="ru-RU" sz="2400" dirty="0" smtClean="0">
                <a:solidFill>
                  <a:srgbClr val="003366"/>
                </a:solidFill>
                <a:effectLst>
                  <a:outerShdw blurRad="38100" dist="38100" dir="2700000" algn="tl">
                    <a:srgbClr val="000000">
                      <a:alpha val="43137"/>
                    </a:srgbClr>
                  </a:outerShdw>
                </a:effectLst>
              </a:rPr>
              <a:t> </a:t>
            </a:r>
            <a:r>
              <a:rPr lang="ru-RU" sz="2400" dirty="0" err="1" smtClean="0">
                <a:solidFill>
                  <a:srgbClr val="003366"/>
                </a:solidFill>
                <a:effectLst>
                  <a:outerShdw blurRad="38100" dist="38100" dir="2700000" algn="tl">
                    <a:srgbClr val="000000">
                      <a:alpha val="43137"/>
                    </a:srgbClr>
                  </a:outerShdw>
                </a:effectLst>
              </a:rPr>
              <a:t>Сьота</a:t>
            </a:r>
            <a:r>
              <a:rPr lang="ru-RU" sz="2400" dirty="0" smtClean="0">
                <a:solidFill>
                  <a:srgbClr val="003366"/>
                </a:solidFill>
                <a:effectLst>
                  <a:outerShdw blurRad="38100" dist="38100" dir="2700000" algn="tl">
                    <a:srgbClr val="000000">
                      <a:alpha val="43137"/>
                    </a:srgbClr>
                  </a:outerShdw>
                </a:effectLst>
              </a:rPr>
              <a:t>». </a:t>
            </a:r>
            <a:endParaRPr lang="ru-RU" sz="24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35086" y="179369"/>
            <a:ext cx="9500160"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600" b="1" i="1" dirty="0" smtClean="0">
                <a:solidFill>
                  <a:srgbClr val="00B050"/>
                </a:solidFill>
              </a:rPr>
              <a:t>Международный день кино</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502813" y="1079726"/>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28</a:t>
              </a:r>
              <a:endParaRPr lang="ru-RU" sz="3000" b="1" dirty="0">
                <a:solidFill>
                  <a:srgbClr val="00B050"/>
                </a:solidFill>
                <a:latin typeface="Bookman Old Style" panose="02050604050505020204" pitchFamily="18" charset="0"/>
              </a:endParaRPr>
            </a:p>
          </p:txBody>
        </p:sp>
        <p:grpSp>
          <p:nvGrpSpPr>
            <p:cNvPr id="3"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b="1" i="1" dirty="0" smtClean="0">
                  <a:solidFill>
                    <a:srgbClr val="00B050"/>
                  </a:solidFill>
                  <a:latin typeface="Bookman Old Style" panose="02050604050505020204" pitchFamily="18" charset="0"/>
                </a:rPr>
                <a:t>декабря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9698" name="Picture 2" descr="http://www.yayunost.ru/storage/editor/Istoriya-Rossiyskogo-Kino2.jpg"/>
          <p:cNvPicPr>
            <a:picLocks noChangeAspect="1" noChangeArrowheads="1"/>
          </p:cNvPicPr>
          <p:nvPr/>
        </p:nvPicPr>
        <p:blipFill>
          <a:blip r:embed="rId4" cstate="print"/>
          <a:srcRect/>
          <a:stretch>
            <a:fillRect/>
          </a:stretch>
        </p:blipFill>
        <p:spPr bwMode="auto">
          <a:xfrm>
            <a:off x="316173" y="1548877"/>
            <a:ext cx="4278976" cy="42789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3080444"/>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677108"/>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046561" y="1074915"/>
            <a:ext cx="7123843" cy="4981639"/>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i="1" dirty="0" smtClean="0">
                <a:solidFill>
                  <a:srgbClr val="003366"/>
                </a:solidFill>
                <a:effectLst>
                  <a:outerShdw blurRad="38100" dist="38100" dir="2700000" algn="tl">
                    <a:srgbClr val="000000">
                      <a:alpha val="43137"/>
                    </a:srgbClr>
                  </a:outerShdw>
                </a:effectLst>
              </a:rPr>
              <a:t>   </a:t>
            </a:r>
          </a:p>
          <a:p>
            <a:pPr algn="just"/>
            <a:r>
              <a:rPr lang="ru-RU" sz="2200" i="1" dirty="0">
                <a:solidFill>
                  <a:srgbClr val="003366"/>
                </a:solidFill>
                <a:effectLst>
                  <a:outerShdw blurRad="38100" dist="38100" dir="2700000" algn="tl">
                    <a:srgbClr val="000000">
                      <a:alpha val="43137"/>
                    </a:srgbClr>
                  </a:outerShdw>
                </a:effectLst>
              </a:rPr>
              <a:t> </a:t>
            </a:r>
            <a:r>
              <a:rPr lang="ru-RU" sz="2200" i="1" dirty="0" smtClean="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Заслуженный </a:t>
            </a:r>
            <a:r>
              <a:rPr lang="ru-RU" sz="2400" dirty="0">
                <a:solidFill>
                  <a:srgbClr val="003366"/>
                </a:solidFill>
                <a:effectLst>
                  <a:outerShdw blurRad="38100" dist="38100" dir="2700000" algn="tl">
                    <a:srgbClr val="000000">
                      <a:alpha val="43137"/>
                    </a:srgbClr>
                  </a:outerShdw>
                </a:effectLst>
              </a:rPr>
              <a:t>металлург РСФСР, почётный металлург СССР. Лауреат Государственной премии СССР (1980). Герой Социалистического Труда (1986). Награждён орденами Ленина (1986), Октябрьской Революции (1979), Трудового Красного Знамени (1966, 1971), «За заслуги перед Отечеством» III и II степени (1995, 1999), Дружбы народов (1993), медалями. Почётный гражданин Липецка (1993) и Липецкой области (2003</a:t>
            </a:r>
            <a:r>
              <a:rPr lang="ru-RU" sz="2400" dirty="0" smtClean="0">
                <a:solidFill>
                  <a:srgbClr val="003366"/>
                </a:solidFill>
                <a:effectLst>
                  <a:outerShdw blurRad="38100" dist="38100" dir="2700000" algn="tl">
                    <a:srgbClr val="000000">
                      <a:alpha val="43137"/>
                    </a:srgbClr>
                  </a:outerShdw>
                </a:effectLst>
              </a:rPr>
              <a:t>).</a:t>
            </a:r>
            <a:endParaRPr lang="ru-RU" sz="2400" dirty="0">
              <a:solidFill>
                <a:srgbClr val="003366"/>
              </a:solidFill>
              <a:effectLst>
                <a:outerShdw blurRad="38100" dist="38100" dir="2700000" algn="tl">
                  <a:srgbClr val="000000">
                    <a:alpha val="43137"/>
                  </a:srgbClr>
                </a:outerShdw>
              </a:effectLst>
            </a:endParaRPr>
          </a:p>
          <a:p>
            <a:pPr algn="just"/>
            <a:r>
              <a:rPr lang="ru-RU" sz="2400" dirty="0" smtClean="0">
                <a:solidFill>
                  <a:srgbClr val="003366"/>
                </a:solidFill>
                <a:effectLst>
                  <a:outerShdw blurRad="38100" dist="38100" dir="2700000" algn="tl">
                    <a:srgbClr val="000000">
                      <a:alpha val="43137"/>
                    </a:srgbClr>
                  </a:outerShdw>
                </a:effectLst>
              </a:rPr>
              <a:t>   Под </a:t>
            </a:r>
            <a:r>
              <a:rPr lang="ru-RU" sz="2400" dirty="0">
                <a:solidFill>
                  <a:srgbClr val="003366"/>
                </a:solidFill>
                <a:effectLst>
                  <a:outerShdw blurRad="38100" dist="38100" dir="2700000" algn="tl">
                    <a:srgbClr val="000000">
                      <a:alpha val="43137"/>
                    </a:srgbClr>
                  </a:outerShdw>
                </a:effectLst>
              </a:rPr>
              <a:t>руководством И. В. </a:t>
            </a:r>
            <a:r>
              <a:rPr lang="ru-RU" sz="2400" dirty="0" err="1">
                <a:solidFill>
                  <a:srgbClr val="003366"/>
                </a:solidFill>
                <a:effectLst>
                  <a:outerShdw blurRad="38100" dist="38100" dir="2700000" algn="tl">
                    <a:srgbClr val="000000">
                      <a:alpha val="43137"/>
                    </a:srgbClr>
                  </a:outerShdw>
                </a:effectLst>
              </a:rPr>
              <a:t>Франценюка</a:t>
            </a:r>
            <a:r>
              <a:rPr lang="ru-RU" sz="2400" dirty="0">
                <a:solidFill>
                  <a:srgbClr val="003366"/>
                </a:solidFill>
                <a:effectLst>
                  <a:outerShdw blurRad="38100" dist="38100" dir="2700000" algn="tl">
                    <a:srgbClr val="000000">
                      <a:alpha val="43137"/>
                    </a:srgbClr>
                  </a:outerShdw>
                </a:effectLst>
              </a:rPr>
              <a:t> была определена стратегия развития комбината, что позволило комбинату стать одним из крупнейших не только в стране, но и в Европе.</a:t>
            </a:r>
          </a:p>
          <a:p>
            <a:pPr algn="just"/>
            <a:endParaRPr lang="ru-RU" sz="28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35086" y="71453"/>
            <a:ext cx="9500160" cy="1092086"/>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4000" b="1" i="1" dirty="0" err="1">
                <a:solidFill>
                  <a:srgbClr val="00B050"/>
                </a:solidFill>
              </a:rPr>
              <a:t>Франценюк</a:t>
            </a:r>
            <a:r>
              <a:rPr lang="ru-RU" sz="4000" b="1" i="1" dirty="0">
                <a:solidFill>
                  <a:srgbClr val="00B050"/>
                </a:solidFill>
              </a:rPr>
              <a:t> Иван </a:t>
            </a:r>
            <a:r>
              <a:rPr lang="ru-RU" sz="4000" b="1" i="1" dirty="0" smtClean="0">
                <a:solidFill>
                  <a:srgbClr val="00B050"/>
                </a:solidFill>
              </a:rPr>
              <a:t>Васильевич</a:t>
            </a:r>
          </a:p>
          <a:p>
            <a:pPr indent="457200" algn="ctr"/>
            <a:r>
              <a:rPr lang="ru-RU" sz="4000" b="1" i="1" dirty="0" smtClean="0">
                <a:solidFill>
                  <a:srgbClr val="00B050"/>
                </a:solidFill>
              </a:rPr>
              <a:t> </a:t>
            </a:r>
            <a:r>
              <a:rPr lang="ru-RU" sz="3600" b="1" i="1" dirty="0">
                <a:solidFill>
                  <a:srgbClr val="00B050"/>
                </a:solidFill>
              </a:rPr>
              <a:t>(1927-2005</a:t>
            </a:r>
            <a:r>
              <a:rPr lang="ru-RU" sz="3600" b="1" i="1" dirty="0" smtClean="0">
                <a:solidFill>
                  <a:srgbClr val="00B050"/>
                </a:solidFill>
              </a:rPr>
              <a:t>)</a:t>
            </a:r>
            <a:endParaRPr lang="ru-RU" sz="36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502813" y="1079726"/>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a:t>
              </a:r>
              <a:endParaRPr lang="ru-RU" sz="3000" b="1" dirty="0">
                <a:solidFill>
                  <a:srgbClr val="00B050"/>
                </a:solidFill>
                <a:latin typeface="Bookman Old Style" panose="02050604050505020204" pitchFamily="18" charset="0"/>
              </a:endParaRPr>
            </a:p>
          </p:txBody>
        </p:sp>
        <p:grpSp>
          <p:nvGrpSpPr>
            <p:cNvPr id="5"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b="1" i="1" dirty="0" smtClean="0">
                  <a:solidFill>
                    <a:srgbClr val="00B050"/>
                  </a:solidFill>
                  <a:latin typeface="Bookman Old Style" panose="02050604050505020204" pitchFamily="18" charset="0"/>
                </a:rPr>
                <a:t>декабря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2" name="Рисунок 1"/>
          <p:cNvPicPr>
            <a:picLocks noChangeAspect="1"/>
          </p:cNvPicPr>
          <p:nvPr/>
        </p:nvPicPr>
        <p:blipFill>
          <a:blip r:embed="rId4"/>
          <a:stretch>
            <a:fillRect/>
          </a:stretch>
        </p:blipFill>
        <p:spPr>
          <a:xfrm>
            <a:off x="284171" y="1413075"/>
            <a:ext cx="4422868" cy="44228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62535102"/>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677108"/>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70AD47">
                  <a:lumMod val="75000"/>
                </a:srgbClr>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981777" y="1077998"/>
            <a:ext cx="7123843" cy="4981639"/>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i="1" dirty="0" smtClean="0">
                <a:solidFill>
                  <a:srgbClr val="003366"/>
                </a:solidFill>
                <a:effectLst>
                  <a:outerShdw blurRad="38100" dist="38100" dir="2700000" algn="tl">
                    <a:srgbClr val="000000">
                      <a:alpha val="43137"/>
                    </a:srgbClr>
                  </a:outerShdw>
                </a:effectLst>
              </a:rPr>
              <a:t>   </a:t>
            </a:r>
          </a:p>
          <a:p>
            <a:pPr algn="just"/>
            <a:r>
              <a:rPr lang="ru-RU" sz="2200" i="1" dirty="0" smtClean="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Поэт </a:t>
            </a:r>
            <a:r>
              <a:rPr lang="ru-RU" sz="2400" dirty="0">
                <a:solidFill>
                  <a:srgbClr val="003366"/>
                </a:solidFill>
                <a:effectLst>
                  <a:outerShdw blurRad="38100" dist="38100" dir="2700000" algn="tl">
                    <a:srgbClr val="000000">
                      <a:alpha val="43137"/>
                    </a:srgbClr>
                  </a:outerShdw>
                </a:effectLst>
              </a:rPr>
              <a:t>С. В. </a:t>
            </a:r>
            <a:r>
              <a:rPr lang="ru-RU" sz="2400" dirty="0" err="1">
                <a:solidFill>
                  <a:srgbClr val="003366"/>
                </a:solidFill>
                <a:effectLst>
                  <a:outerShdw blurRad="38100" dist="38100" dir="2700000" algn="tl">
                    <a:srgbClr val="000000">
                      <a:alpha val="43137"/>
                    </a:srgbClr>
                  </a:outerShdw>
                </a:effectLst>
              </a:rPr>
              <a:t>Мекшен</a:t>
            </a:r>
            <a:r>
              <a:rPr lang="ru-RU" sz="2400" dirty="0">
                <a:solidFill>
                  <a:srgbClr val="003366"/>
                </a:solidFill>
                <a:effectLst>
                  <a:outerShdw blurRad="38100" dist="38100" dir="2700000" algn="tl">
                    <a:srgbClr val="000000">
                      <a:alpha val="43137"/>
                    </a:srgbClr>
                  </a:outerShdw>
                </a:effectLst>
              </a:rPr>
              <a:t> родилась 1 декабря 1941 года в г. Липецке. Мечтала стать музыкантом, но в 17 лет пошла работать на Новолипецкий металлургический завод</a:t>
            </a:r>
            <a:r>
              <a:rPr lang="ru-RU" sz="2400" dirty="0" smtClean="0">
                <a:solidFill>
                  <a:srgbClr val="003366"/>
                </a:solidFill>
                <a:effectLst>
                  <a:outerShdw blurRad="38100" dist="38100" dir="2700000" algn="tl">
                    <a:srgbClr val="000000">
                      <a:alpha val="43137"/>
                    </a:srgbClr>
                  </a:outerShdw>
                </a:effectLst>
              </a:rPr>
              <a:t>.</a:t>
            </a:r>
          </a:p>
          <a:p>
            <a:pPr algn="just"/>
            <a:endParaRPr lang="ru-RU" sz="2400" dirty="0">
              <a:solidFill>
                <a:srgbClr val="003366"/>
              </a:solidFill>
              <a:effectLst>
                <a:outerShdw blurRad="38100" dist="38100" dir="2700000" algn="tl">
                  <a:srgbClr val="000000">
                    <a:alpha val="43137"/>
                  </a:srgbClr>
                </a:outerShdw>
              </a:effectLst>
            </a:endParaRPr>
          </a:p>
          <a:p>
            <a:pPr algn="just"/>
            <a:r>
              <a:rPr lang="ru-RU" sz="2400" dirty="0" smtClean="0">
                <a:solidFill>
                  <a:srgbClr val="003366"/>
                </a:solidFill>
                <a:effectLst>
                  <a:outerShdw blurRad="38100" dist="38100" dir="2700000" algn="tl">
                    <a:srgbClr val="000000">
                      <a:alpha val="43137"/>
                    </a:srgbClr>
                  </a:outerShdw>
                </a:effectLst>
              </a:rPr>
              <a:t>   Поэзия </a:t>
            </a:r>
            <a:r>
              <a:rPr lang="ru-RU" sz="2400" dirty="0">
                <a:solidFill>
                  <a:srgbClr val="003366"/>
                </a:solidFill>
                <a:effectLst>
                  <a:outerShdw blurRad="38100" dist="38100" dir="2700000" algn="tl">
                    <a:srgbClr val="000000">
                      <a:alpha val="43137"/>
                    </a:srgbClr>
                  </a:outerShdw>
                </a:effectLst>
              </a:rPr>
              <a:t>С. В. </a:t>
            </a:r>
            <a:r>
              <a:rPr lang="ru-RU" sz="2400" dirty="0" err="1">
                <a:solidFill>
                  <a:srgbClr val="003366"/>
                </a:solidFill>
                <a:effectLst>
                  <a:outerShdw blurRad="38100" dist="38100" dir="2700000" algn="tl">
                    <a:srgbClr val="000000">
                      <a:alpha val="43137"/>
                    </a:srgbClr>
                  </a:outerShdw>
                </a:effectLst>
              </a:rPr>
              <a:t>Мекшен</a:t>
            </a:r>
            <a:r>
              <a:rPr lang="ru-RU" sz="2400" dirty="0">
                <a:solidFill>
                  <a:srgbClr val="003366"/>
                </a:solidFill>
                <a:effectLst>
                  <a:outerShdw blurRad="38100" dist="38100" dir="2700000" algn="tl">
                    <a:srgbClr val="000000">
                      <a:alpha val="43137"/>
                    </a:srgbClr>
                  </a:outerShdw>
                </a:effectLst>
              </a:rPr>
              <a:t> отличается яркой образностью, афористичностью, глубиной проникновения в тему. По мнению критиков, она входила в число значительных имен русской поэзии последней четверти прошлого века.</a:t>
            </a:r>
          </a:p>
          <a:p>
            <a:pPr algn="just"/>
            <a:endParaRPr lang="ru-RU" sz="2400" i="1" dirty="0">
              <a:solidFill>
                <a:srgbClr val="003366"/>
              </a:solidFill>
              <a:effectLst>
                <a:outerShdw blurRad="38100" dist="38100" dir="2700000" algn="tl">
                  <a:srgbClr val="000000">
                    <a:alpha val="43137"/>
                  </a:srgbClr>
                </a:outerShdw>
              </a:effectLst>
            </a:endParaRPr>
          </a:p>
          <a:p>
            <a:pPr algn="just"/>
            <a:endParaRPr lang="ru-RU" sz="28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35086" y="71453"/>
            <a:ext cx="9500160" cy="1092086"/>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600" b="1" i="1" dirty="0" err="1">
                <a:solidFill>
                  <a:srgbClr val="00B050"/>
                </a:solidFill>
              </a:rPr>
              <a:t>Мекшен</a:t>
            </a:r>
            <a:r>
              <a:rPr lang="ru-RU" sz="3600" b="1" i="1" dirty="0">
                <a:solidFill>
                  <a:srgbClr val="00B050"/>
                </a:solidFill>
              </a:rPr>
              <a:t> Светлана Васильевна (1941-2015</a:t>
            </a:r>
            <a:r>
              <a:rPr lang="ru-RU" sz="3600" b="1" i="1" dirty="0" smtClean="0">
                <a:solidFill>
                  <a:srgbClr val="00B050"/>
                </a:solidFill>
              </a:rPr>
              <a:t>)</a:t>
            </a:r>
            <a:endParaRPr lang="ru-RU" sz="36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502813" y="1079726"/>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3"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a:t>
              </a:r>
              <a:endParaRPr lang="ru-RU" sz="3000" b="1" dirty="0">
                <a:solidFill>
                  <a:srgbClr val="00B050"/>
                </a:solidFill>
                <a:latin typeface="Bookman Old Style" panose="02050604050505020204" pitchFamily="18" charset="0"/>
              </a:endParaRPr>
            </a:p>
          </p:txBody>
        </p:sp>
        <p:grpSp>
          <p:nvGrpSpPr>
            <p:cNvPr id="5"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b="1" i="1" dirty="0" smtClean="0">
                  <a:solidFill>
                    <a:srgbClr val="00B050"/>
                  </a:solidFill>
                  <a:latin typeface="Bookman Old Style" panose="02050604050505020204" pitchFamily="18" charset="0"/>
                </a:rPr>
                <a:t>декабря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6" name="Рисунок 5"/>
          <p:cNvPicPr>
            <a:picLocks noChangeAspect="1"/>
          </p:cNvPicPr>
          <p:nvPr/>
        </p:nvPicPr>
        <p:blipFill>
          <a:blip r:embed="rId4"/>
          <a:stretch>
            <a:fillRect/>
          </a:stretch>
        </p:blipFill>
        <p:spPr>
          <a:xfrm>
            <a:off x="290146" y="1496070"/>
            <a:ext cx="4290645" cy="429064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40811093"/>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677108"/>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a:t>
            </a:r>
            <a:endParaRPr lang="en-US" sz="900" i="1" dirty="0" smtClean="0">
              <a:solidFill>
                <a:srgbClr val="00B050"/>
              </a:solidFill>
            </a:endParaRPr>
          </a:p>
          <a:p>
            <a:pPr>
              <a:lnSpc>
                <a:spcPts val="800"/>
              </a:lnSpc>
            </a:pPr>
            <a:endParaRPr lang="ru-RU" sz="900" i="1" dirty="0" smtClean="0">
              <a:solidFill>
                <a:srgbClr val="00B050"/>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046562" y="1074915"/>
            <a:ext cx="7002684" cy="4981639"/>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i="1" dirty="0">
                <a:solidFill>
                  <a:srgbClr val="003366"/>
                </a:solidFill>
              </a:rPr>
              <a:t> </a:t>
            </a:r>
            <a:r>
              <a:rPr lang="ru-RU" sz="2200" i="1" dirty="0" smtClean="0">
                <a:solidFill>
                  <a:srgbClr val="003366"/>
                </a:solidFill>
              </a:rPr>
              <a:t>   </a:t>
            </a:r>
            <a:r>
              <a:rPr lang="ru-RU" sz="2400" dirty="0" smtClean="0">
                <a:solidFill>
                  <a:srgbClr val="003366"/>
                </a:solidFill>
                <a:effectLst>
                  <a:outerShdw blurRad="38100" dist="38100" dir="2700000" algn="tl">
                    <a:srgbClr val="000000">
                      <a:alpha val="43137"/>
                    </a:srgbClr>
                  </a:outerShdw>
                </a:effectLst>
              </a:rPr>
              <a:t>День </a:t>
            </a:r>
            <a:r>
              <a:rPr lang="ru-RU" sz="2400" dirty="0" smtClean="0">
                <a:solidFill>
                  <a:srgbClr val="003366"/>
                </a:solidFill>
                <a:effectLst>
                  <a:outerShdw blurRad="38100" dist="38100" dir="2700000" algn="tl">
                    <a:srgbClr val="000000">
                      <a:alpha val="43137"/>
                    </a:srgbClr>
                  </a:outerShdw>
                </a:effectLst>
              </a:rPr>
              <a:t>воинской славы России — </a:t>
            </a:r>
            <a:br>
              <a:rPr lang="ru-RU" sz="2400" dirty="0" smtClean="0">
                <a:solidFill>
                  <a:srgbClr val="003366"/>
                </a:solidFill>
                <a:effectLst>
                  <a:outerShdw blurRad="38100" dist="38100" dir="2700000" algn="tl">
                    <a:srgbClr val="000000">
                      <a:alpha val="43137"/>
                    </a:srgbClr>
                  </a:outerShdw>
                </a:effectLst>
              </a:rPr>
            </a:br>
            <a:r>
              <a:rPr lang="ru-RU" sz="2400" dirty="0" smtClean="0">
                <a:solidFill>
                  <a:srgbClr val="003366"/>
                </a:solidFill>
                <a:effectLst>
                  <a:outerShdw blurRad="38100" dist="38100" dir="2700000" algn="tl">
                    <a:srgbClr val="000000">
                      <a:alpha val="43137"/>
                    </a:srgbClr>
                  </a:outerShdw>
                </a:effectLst>
              </a:rPr>
              <a:t>День победы русской эскадры под командованием П.C. Нахимова над турецкой эскадрой у мыса Синоп (1853 год) ещё один повод вспомнить героев далекой войны и обратиться к истории великих сражений русской армии</a:t>
            </a:r>
            <a:r>
              <a:rPr lang="ru-RU" sz="2400" dirty="0" smtClean="0">
                <a:solidFill>
                  <a:srgbClr val="003366"/>
                </a:solidFill>
                <a:effectLst>
                  <a:outerShdw blurRad="38100" dist="38100" dir="2700000" algn="tl">
                    <a:srgbClr val="000000">
                      <a:alpha val="43137"/>
                    </a:srgbClr>
                  </a:outerShdw>
                </a:effectLst>
              </a:rPr>
              <a:t>.</a:t>
            </a:r>
          </a:p>
          <a:p>
            <a:pPr algn="just"/>
            <a:endParaRPr lang="ru-RU" sz="2400" dirty="0" smtClean="0">
              <a:solidFill>
                <a:srgbClr val="003366"/>
              </a:solidFill>
              <a:effectLst>
                <a:outerShdw blurRad="38100" dist="38100" dir="2700000" algn="tl">
                  <a:srgbClr val="000000">
                    <a:alpha val="43137"/>
                  </a:srgbClr>
                </a:outerShdw>
              </a:effectLst>
            </a:endParaRPr>
          </a:p>
          <a:p>
            <a:pPr algn="just"/>
            <a:r>
              <a:rPr lang="ru-RU" sz="2400" dirty="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Это </a:t>
            </a:r>
            <a:r>
              <a:rPr lang="ru-RU" sz="2400" dirty="0" smtClean="0">
                <a:solidFill>
                  <a:srgbClr val="003366"/>
                </a:solidFill>
                <a:effectLst>
                  <a:outerShdw blurRad="38100" dist="38100" dir="2700000" algn="tl">
                    <a:srgbClr val="000000">
                      <a:alpha val="43137"/>
                    </a:srgbClr>
                  </a:outerShdw>
                </a:effectLst>
              </a:rPr>
              <a:t>событие стало одним из крупных сражений Крымской войны, начинавшейся как конфликт России и Турции. К тому же оно вошло в историю как последнее крупное сражение парусных флотов.</a:t>
            </a:r>
            <a:endParaRPr lang="ru-RU" sz="24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35086" y="179369"/>
            <a:ext cx="9500160"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4000" b="1" i="1" dirty="0" smtClean="0">
                <a:solidFill>
                  <a:srgbClr val="00B050"/>
                </a:solidFill>
              </a:rPr>
              <a:t>День победы русской эскадры </a:t>
            </a:r>
            <a:br>
              <a:rPr lang="ru-RU" sz="4000" b="1" i="1" dirty="0" smtClean="0">
                <a:solidFill>
                  <a:srgbClr val="00B050"/>
                </a:solidFill>
              </a:rPr>
            </a:br>
            <a:r>
              <a:rPr lang="ru-RU" sz="4000" b="1" i="1" dirty="0" smtClean="0">
                <a:solidFill>
                  <a:srgbClr val="00B050"/>
                </a:solidFill>
              </a:rPr>
              <a:t>над турецкой эскадрой у мыса Синоп</a:t>
            </a:r>
            <a:endParaRPr lang="ru-RU" sz="4000" b="1" i="1" dirty="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502813" y="1079726"/>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1</a:t>
              </a:r>
              <a:endParaRPr lang="ru-RU" sz="3000" b="1" dirty="0">
                <a:solidFill>
                  <a:srgbClr val="00B050"/>
                </a:solidFill>
                <a:latin typeface="Bookman Old Style" panose="02050604050505020204" pitchFamily="18" charset="0"/>
              </a:endParaRPr>
            </a:p>
          </p:txBody>
        </p:sp>
        <p:grpSp>
          <p:nvGrpSpPr>
            <p:cNvPr id="3"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b="1" i="1" dirty="0" smtClean="0">
                  <a:solidFill>
                    <a:srgbClr val="00B050"/>
                  </a:solidFill>
                  <a:latin typeface="Bookman Old Style" panose="02050604050505020204" pitchFamily="18" charset="0"/>
                </a:rPr>
                <a:t>декабря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41986" name="Picture 2" descr="http://v-salda.ru/upload/iblock/572/1480539084_1385841189_1354334450_krasovsky_return-1.jpg"/>
          <p:cNvPicPr>
            <a:picLocks noChangeAspect="1" noChangeArrowheads="1"/>
          </p:cNvPicPr>
          <p:nvPr/>
        </p:nvPicPr>
        <p:blipFill>
          <a:blip r:embed="rId4"/>
          <a:srcRect/>
          <a:stretch>
            <a:fillRect/>
          </a:stretch>
        </p:blipFill>
        <p:spPr bwMode="auto">
          <a:xfrm>
            <a:off x="105974" y="1866064"/>
            <a:ext cx="4601064" cy="33960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3080444"/>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502702"/>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a:t>
            </a:r>
            <a:endParaRPr lang="en-US" sz="900" i="1" dirty="0" smtClean="0">
              <a:solidFill>
                <a:srgbClr val="00B050"/>
              </a:solidFill>
            </a:endParaRPr>
          </a:p>
          <a:p>
            <a:pPr>
              <a:lnSpc>
                <a:spcPts val="800"/>
              </a:lnSpc>
            </a:pPr>
            <a:endParaRPr lang="ru-RU" sz="900" i="1" dirty="0" smtClean="0">
              <a:solidFill>
                <a:srgbClr val="00B050"/>
              </a:solidFill>
            </a:endParaRPr>
          </a:p>
          <a:p>
            <a:pPr>
              <a:lnSpc>
                <a:spcPts val="800"/>
              </a:lnSpc>
            </a:pPr>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930815" y="1074915"/>
            <a:ext cx="7261185" cy="4981639"/>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i="1" dirty="0">
                <a:solidFill>
                  <a:srgbClr val="003366"/>
                </a:solidFill>
              </a:rPr>
              <a:t> </a:t>
            </a:r>
            <a:r>
              <a:rPr lang="ru-RU" sz="2200" i="1" dirty="0" smtClean="0">
                <a:solidFill>
                  <a:srgbClr val="003366"/>
                </a:solidFill>
              </a:rPr>
              <a:t> </a:t>
            </a:r>
            <a:r>
              <a:rPr lang="ru-RU" sz="2400" dirty="0" smtClean="0">
                <a:solidFill>
                  <a:srgbClr val="003366"/>
                </a:solidFill>
                <a:effectLst>
                  <a:outerShdw blurRad="38100" dist="38100" dir="2700000" algn="tl">
                    <a:srgbClr val="000000">
                      <a:alpha val="43137"/>
                    </a:srgbClr>
                  </a:outerShdw>
                </a:effectLst>
              </a:rPr>
              <a:t>3 </a:t>
            </a:r>
            <a:r>
              <a:rPr lang="ru-RU" sz="2400" dirty="0" smtClean="0">
                <a:solidFill>
                  <a:srgbClr val="003366"/>
                </a:solidFill>
                <a:effectLst>
                  <a:outerShdw blurRad="38100" dist="38100" dir="2700000" algn="tl">
                    <a:srgbClr val="000000">
                      <a:alpha val="43137"/>
                    </a:srgbClr>
                  </a:outerShdw>
                </a:effectLst>
              </a:rPr>
              <a:t>декабря в России отмечается памятная дата – </a:t>
            </a:r>
            <a:r>
              <a:rPr lang="ru-RU" sz="2400" dirty="0" smtClean="0">
                <a:solidFill>
                  <a:srgbClr val="FF0000"/>
                </a:solidFill>
                <a:effectLst>
                  <a:outerShdw blurRad="38100" dist="38100" dir="2700000" algn="tl">
                    <a:srgbClr val="000000">
                      <a:alpha val="43137"/>
                    </a:srgbClr>
                  </a:outerShdw>
                </a:effectLst>
              </a:rPr>
              <a:t>День Неизвестного Солдата </a:t>
            </a:r>
            <a:r>
              <a:rPr lang="ru-RU" sz="2400" dirty="0" smtClean="0">
                <a:solidFill>
                  <a:srgbClr val="003366"/>
                </a:solidFill>
                <a:effectLst>
                  <a:outerShdw blurRad="38100" dist="38100" dir="2700000" algn="tl">
                    <a:srgbClr val="000000">
                      <a:alpha val="43137"/>
                    </a:srgbClr>
                  </a:outerShdw>
                </a:effectLst>
              </a:rPr>
              <a:t>– в память о российских и советских воинах, погибших в боевых действиях на территории страны или за её пределами. Решение об установлении этой памятной даты было принято Госдумой РФ в октябре 2014 года, а соответствующий указ подписан президентом России в ноябре того же года.</a:t>
            </a:r>
            <a:endParaRPr lang="ru-RU" sz="24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35086" y="179369"/>
            <a:ext cx="9500160"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4000" b="1" i="1" dirty="0" smtClean="0">
                <a:solidFill>
                  <a:srgbClr val="00B050"/>
                </a:solidFill>
              </a:rPr>
              <a:t>День Неизвестного Солдата в России</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502813" y="1079726"/>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3</a:t>
              </a:r>
              <a:endParaRPr lang="ru-RU" sz="3000" b="1" dirty="0">
                <a:solidFill>
                  <a:srgbClr val="00B050"/>
                </a:solidFill>
                <a:latin typeface="Bookman Old Style" panose="02050604050505020204" pitchFamily="18" charset="0"/>
              </a:endParaRPr>
            </a:p>
          </p:txBody>
        </p:sp>
        <p:grpSp>
          <p:nvGrpSpPr>
            <p:cNvPr id="3"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b="1" i="1" dirty="0" smtClean="0">
                  <a:solidFill>
                    <a:srgbClr val="00B050"/>
                  </a:solidFill>
                  <a:latin typeface="Bookman Old Style" panose="02050604050505020204" pitchFamily="18" charset="0"/>
                </a:rPr>
                <a:t>декабря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43010" name="Picture 2" descr="https://mtdata.ru/u14/photo7751/20106229717-0/original.jpg"/>
          <p:cNvPicPr>
            <a:picLocks noChangeAspect="1" noChangeArrowheads="1"/>
          </p:cNvPicPr>
          <p:nvPr/>
        </p:nvPicPr>
        <p:blipFill>
          <a:blip r:embed="rId4"/>
          <a:srcRect l="12166" r="7975"/>
          <a:stretch>
            <a:fillRect/>
          </a:stretch>
        </p:blipFill>
        <p:spPr bwMode="auto">
          <a:xfrm>
            <a:off x="173619" y="1686085"/>
            <a:ext cx="4583575" cy="39507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3080444"/>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677108"/>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a:t>
            </a:r>
            <a:endParaRPr lang="en-US" sz="900" i="1" dirty="0" smtClean="0">
              <a:solidFill>
                <a:srgbClr val="00B050"/>
              </a:solidFill>
            </a:endParaRPr>
          </a:p>
          <a:p>
            <a:pPr>
              <a:lnSpc>
                <a:spcPts val="800"/>
              </a:lnSpc>
            </a:pPr>
            <a:endParaRPr lang="ru-RU" sz="900" i="1" dirty="0" smtClean="0">
              <a:solidFill>
                <a:srgbClr val="00B050"/>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4930815" y="1074915"/>
            <a:ext cx="7261185" cy="4981639"/>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800" dirty="0" smtClean="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Проведение </a:t>
            </a:r>
            <a:r>
              <a:rPr lang="ru-RU" sz="2400" dirty="0">
                <a:solidFill>
                  <a:srgbClr val="003366"/>
                </a:solidFill>
                <a:effectLst>
                  <a:outerShdw blurRad="38100" dist="38100" dir="2700000" algn="tl">
                    <a:srgbClr val="000000">
                      <a:alpha val="43137"/>
                    </a:srgbClr>
                  </a:outerShdw>
                </a:effectLst>
              </a:rPr>
              <a:t>3 декабря </a:t>
            </a:r>
            <a:r>
              <a:rPr lang="ru-RU" sz="2400" dirty="0" smtClean="0">
                <a:solidFill>
                  <a:srgbClr val="003366"/>
                </a:solidFill>
                <a:effectLst>
                  <a:outerShdw blurRad="38100" dist="38100" dir="2700000" algn="tl">
                    <a:srgbClr val="000000">
                      <a:alpha val="43137"/>
                    </a:srgbClr>
                  </a:outerShdw>
                </a:effectLst>
              </a:rPr>
              <a:t>Международного </a:t>
            </a:r>
            <a:r>
              <a:rPr lang="ru-RU" sz="2400" dirty="0">
                <a:solidFill>
                  <a:srgbClr val="003366"/>
                </a:solidFill>
                <a:effectLst>
                  <a:outerShdw blurRad="38100" dist="38100" dir="2700000" algn="tl">
                    <a:srgbClr val="000000">
                      <a:alpha val="43137"/>
                    </a:srgbClr>
                  </a:outerShdw>
                </a:effectLst>
              </a:rPr>
              <a:t>дня инвалидов направлено на привлечение внимания к проблемам инвалидов, защиту их достоинства, прав и благополучия, на привлечение внимания общества на преимущества, которые оно получает от участия инвалидов в политической, социальной, экономической и культурной жизни. </a:t>
            </a:r>
          </a:p>
        </p:txBody>
      </p:sp>
      <p:sp>
        <p:nvSpPr>
          <p:cNvPr id="106" name="Скругленный прямоугольник 105"/>
          <p:cNvSpPr/>
          <p:nvPr/>
        </p:nvSpPr>
        <p:spPr>
          <a:xfrm>
            <a:off x="2535086" y="179369"/>
            <a:ext cx="9500160"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4000" b="1" i="1" dirty="0">
                <a:solidFill>
                  <a:srgbClr val="00B050"/>
                </a:solidFill>
              </a:rPr>
              <a:t>Международный день инвалидов </a:t>
            </a:r>
            <a:endParaRPr lang="ru-RU" sz="4000" b="1" i="1" dirty="0" smtClean="0">
              <a:solidFill>
                <a:srgbClr val="00B050"/>
              </a:solidFill>
            </a:endParaRP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502813" y="1079726"/>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3</a:t>
              </a:r>
              <a:endParaRPr lang="ru-RU" sz="3000" b="1" dirty="0">
                <a:solidFill>
                  <a:srgbClr val="00B050"/>
                </a:solidFill>
                <a:latin typeface="Bookman Old Style" panose="02050604050505020204" pitchFamily="18" charset="0"/>
              </a:endParaRPr>
            </a:p>
          </p:txBody>
        </p:sp>
        <p:grpSp>
          <p:nvGrpSpPr>
            <p:cNvPr id="3"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b="1" i="1" dirty="0" smtClean="0">
                  <a:solidFill>
                    <a:srgbClr val="00B050"/>
                  </a:solidFill>
                  <a:latin typeface="Bookman Old Style" panose="02050604050505020204" pitchFamily="18" charset="0"/>
                </a:rPr>
                <a:t>декабря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5" name="Рисунок 4"/>
          <p:cNvPicPr>
            <a:picLocks noChangeAspect="1"/>
          </p:cNvPicPr>
          <p:nvPr/>
        </p:nvPicPr>
        <p:blipFill>
          <a:blip r:embed="rId4"/>
          <a:stretch>
            <a:fillRect/>
          </a:stretch>
        </p:blipFill>
        <p:spPr>
          <a:xfrm>
            <a:off x="225953" y="1533876"/>
            <a:ext cx="4512110" cy="357020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54572785"/>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677108"/>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a:p>
            <a:endParaRPr lang="ru-RU" dirty="0">
              <a:solidFill>
                <a:prstClr val="black"/>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034987" y="1074915"/>
            <a:ext cx="7014259" cy="4981639"/>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i="1" dirty="0">
                <a:solidFill>
                  <a:srgbClr val="003366"/>
                </a:solidFill>
              </a:rPr>
              <a:t> </a:t>
            </a:r>
            <a:r>
              <a:rPr lang="ru-RU" sz="2200" i="1" dirty="0" smtClean="0">
                <a:solidFill>
                  <a:srgbClr val="003366"/>
                </a:solidFill>
              </a:rPr>
              <a:t>   </a:t>
            </a:r>
            <a:r>
              <a:rPr lang="ru-RU" sz="2400" dirty="0" smtClean="0">
                <a:solidFill>
                  <a:srgbClr val="003366"/>
                </a:solidFill>
                <a:effectLst>
                  <a:outerShdw blurRad="38100" dist="38100" dir="2700000" algn="tl">
                    <a:srgbClr val="000000">
                      <a:alpha val="43137"/>
                    </a:srgbClr>
                  </a:outerShdw>
                </a:effectLst>
              </a:rPr>
              <a:t>Ежегодно </a:t>
            </a:r>
            <a:r>
              <a:rPr lang="ru-RU" sz="2400" dirty="0" smtClean="0">
                <a:solidFill>
                  <a:srgbClr val="003366"/>
                </a:solidFill>
                <a:effectLst>
                  <a:outerShdw blurRad="38100" dist="38100" dir="2700000" algn="tl">
                    <a:srgbClr val="000000">
                      <a:alpha val="43137"/>
                    </a:srgbClr>
                  </a:outerShdw>
                </a:effectLst>
              </a:rPr>
              <a:t>5 декабря в России отмечается День добровольца (волонтёра), установленный Указом Президента РФ от </a:t>
            </a:r>
            <a:br>
              <a:rPr lang="ru-RU" sz="2400" dirty="0" smtClean="0">
                <a:solidFill>
                  <a:srgbClr val="003366"/>
                </a:solidFill>
                <a:effectLst>
                  <a:outerShdw blurRad="38100" dist="38100" dir="2700000" algn="tl">
                    <a:srgbClr val="000000">
                      <a:alpha val="43137"/>
                    </a:srgbClr>
                  </a:outerShdw>
                </a:effectLst>
              </a:rPr>
            </a:br>
            <a:r>
              <a:rPr lang="ru-RU" sz="2400" dirty="0" smtClean="0">
                <a:solidFill>
                  <a:srgbClr val="003366"/>
                </a:solidFill>
                <a:effectLst>
                  <a:outerShdw blurRad="38100" dist="38100" dir="2700000" algn="tl">
                    <a:srgbClr val="000000">
                      <a:alpha val="43137"/>
                    </a:srgbClr>
                  </a:outerShdw>
                </a:effectLst>
              </a:rPr>
              <a:t>27 ноября 2017 года</a:t>
            </a:r>
            <a:r>
              <a:rPr lang="ru-RU" sz="2400" dirty="0" smtClean="0">
                <a:solidFill>
                  <a:srgbClr val="003366"/>
                </a:solidFill>
                <a:effectLst>
                  <a:outerShdw blurRad="38100" dist="38100" dir="2700000" algn="tl">
                    <a:srgbClr val="000000">
                      <a:alpha val="43137"/>
                    </a:srgbClr>
                  </a:outerShdw>
                </a:effectLst>
              </a:rPr>
              <a:t>.</a:t>
            </a:r>
          </a:p>
          <a:p>
            <a:pPr algn="just"/>
            <a:endParaRPr lang="ru-RU" sz="2400" dirty="0" smtClean="0">
              <a:solidFill>
                <a:srgbClr val="003366"/>
              </a:solidFill>
              <a:effectLst>
                <a:outerShdw blurRad="38100" dist="38100" dir="2700000" algn="tl">
                  <a:srgbClr val="000000">
                    <a:alpha val="43137"/>
                  </a:srgbClr>
                </a:outerShdw>
              </a:effectLst>
            </a:endParaRPr>
          </a:p>
          <a:p>
            <a:pPr algn="just"/>
            <a:r>
              <a:rPr lang="ru-RU" sz="2400" dirty="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Выбор </a:t>
            </a:r>
            <a:r>
              <a:rPr lang="ru-RU" sz="2400" dirty="0" smtClean="0">
                <a:solidFill>
                  <a:srgbClr val="003366"/>
                </a:solidFill>
                <a:effectLst>
                  <a:outerShdw blurRad="38100" dist="38100" dir="2700000" algn="tl">
                    <a:srgbClr val="000000">
                      <a:alpha val="43137"/>
                    </a:srgbClr>
                  </a:outerShdw>
                </a:effectLst>
              </a:rPr>
              <a:t>даты пал на день, когда отмечается Международный день добровольцев во имя экономического и социального развития, установленный в 1985 году по решению Генеральной Ассамблеей ООН.</a:t>
            </a:r>
            <a:endParaRPr lang="ru-RU" sz="24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35086" y="179369"/>
            <a:ext cx="9500160"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600" b="1" i="1" dirty="0" smtClean="0">
                <a:solidFill>
                  <a:srgbClr val="00B050"/>
                </a:solidFill>
              </a:rPr>
              <a:t>День добровольца (волонтёра) в России</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502813" y="1079726"/>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5</a:t>
              </a:r>
              <a:endParaRPr lang="ru-RU" sz="3000" b="1" dirty="0">
                <a:solidFill>
                  <a:srgbClr val="00B050"/>
                </a:solidFill>
                <a:latin typeface="Bookman Old Style" panose="02050604050505020204" pitchFamily="18" charset="0"/>
              </a:endParaRPr>
            </a:p>
          </p:txBody>
        </p:sp>
        <p:grpSp>
          <p:nvGrpSpPr>
            <p:cNvPr id="3"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b="1" i="1" dirty="0" smtClean="0">
                  <a:solidFill>
                    <a:srgbClr val="00B050"/>
                  </a:solidFill>
                  <a:latin typeface="Bookman Old Style" panose="02050604050505020204" pitchFamily="18" charset="0"/>
                </a:rPr>
                <a:t>декабря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44034" name="Picture 2" descr="http://nkovrn.ru/wp-content/uploads/2019/12/%D0%91%D0%B5%D0%B7-%D0%B8%D0%BC%D0%B5%D0%BD%D0%B8-1.jpg"/>
          <p:cNvPicPr>
            <a:picLocks noChangeAspect="1" noChangeArrowheads="1"/>
          </p:cNvPicPr>
          <p:nvPr/>
        </p:nvPicPr>
        <p:blipFill>
          <a:blip r:embed="rId4"/>
          <a:srcRect/>
          <a:stretch>
            <a:fillRect/>
          </a:stretch>
        </p:blipFill>
        <p:spPr bwMode="auto">
          <a:xfrm>
            <a:off x="116673" y="1849058"/>
            <a:ext cx="4671078" cy="324380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04261980"/>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pic>
        <p:nvPicPr>
          <p:cNvPr id="13" name="Picture 2" descr="T:\!Логотипы ИРО\brandbook-6.pn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56667"/>
          <a:stretch/>
        </p:blipFill>
        <p:spPr bwMode="auto">
          <a:xfrm>
            <a:off x="4739878" y="6147594"/>
            <a:ext cx="2645568" cy="54321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62394" y="6163099"/>
            <a:ext cx="3755923" cy="400110"/>
          </a:xfrm>
          <a:prstGeom prst="rect">
            <a:avLst/>
          </a:prstGeom>
          <a:noFill/>
        </p:spPr>
        <p:txBody>
          <a:bodyPr wrap="square" rtlCol="0">
            <a:spAutoFit/>
          </a:bodyPr>
          <a:lstStyle/>
          <a:p>
            <a:pPr>
              <a:lnSpc>
                <a:spcPts val="800"/>
              </a:lnSpc>
            </a:pPr>
            <a:r>
              <a:rPr lang="ru-RU" sz="900" i="1" dirty="0">
                <a:solidFill>
                  <a:srgbClr val="00B050"/>
                </a:solidFill>
              </a:rPr>
              <a:t>398035 Липецкая область, </a:t>
            </a:r>
            <a:r>
              <a:rPr lang="ru-RU" sz="900" i="1" dirty="0" smtClean="0">
                <a:solidFill>
                  <a:srgbClr val="00B050"/>
                </a:solidFill>
              </a:rPr>
              <a:t>г</a:t>
            </a:r>
            <a:r>
              <a:rPr lang="ru-RU" sz="900" i="1" dirty="0">
                <a:solidFill>
                  <a:srgbClr val="00B050"/>
                </a:solidFill>
              </a:rPr>
              <a:t>. Липецк, ул. Циолковского, д. </a:t>
            </a:r>
            <a:r>
              <a:rPr lang="ru-RU" sz="900" i="1" dirty="0" smtClean="0">
                <a:solidFill>
                  <a:srgbClr val="00B050"/>
                </a:solidFill>
              </a:rPr>
              <a:t>18</a:t>
            </a:r>
          </a:p>
          <a:p>
            <a:pPr>
              <a:lnSpc>
                <a:spcPts val="800"/>
              </a:lnSpc>
            </a:pPr>
            <a:r>
              <a:rPr lang="ru-RU" sz="900" i="1" dirty="0" smtClean="0">
                <a:solidFill>
                  <a:srgbClr val="00B050"/>
                </a:solidFill>
              </a:rPr>
              <a:t>Телефон:+7(4742)32-94-78  </a:t>
            </a:r>
            <a:endParaRPr lang="en-US" sz="900" i="1" dirty="0" smtClean="0">
              <a:solidFill>
                <a:srgbClr val="00B050"/>
              </a:solidFill>
            </a:endParaRPr>
          </a:p>
          <a:p>
            <a:pPr>
              <a:lnSpc>
                <a:spcPts val="800"/>
              </a:lnSpc>
            </a:pPr>
            <a:endParaRPr lang="ru-RU" sz="900" i="1" dirty="0" smtClean="0">
              <a:solidFill>
                <a:srgbClr val="00B050"/>
              </a:solidFill>
            </a:endParaRPr>
          </a:p>
        </p:txBody>
      </p:sp>
      <p:sp>
        <p:nvSpPr>
          <p:cNvPr id="4" name="AutoShape 2" descr="https://cloclo25.cloud.mail.ru/thumb/xw1/%D0%98%D0%BD%D1%84%D0%BE%D0%B7%D0%BE%D0%BD%D0%B0%2018.12%20-%2031.12/20.12.jpg?x-email=ibc.iro48%40mail.ru"/>
          <p:cNvSpPr>
            <a:spLocks noChangeAspect="1" noChangeArrowheads="1"/>
          </p:cNvSpPr>
          <p:nvPr/>
        </p:nvSpPr>
        <p:spPr bwMode="auto">
          <a:xfrm>
            <a:off x="-3032125" y="-135572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cxnSp>
        <p:nvCxnSpPr>
          <p:cNvPr id="17" name="Прямая соединительная линия 16"/>
          <p:cNvCxnSpPr/>
          <p:nvPr/>
        </p:nvCxnSpPr>
        <p:spPr>
          <a:xfrm>
            <a:off x="-174171" y="44227"/>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5" name="Скругленный прямоугольник 104"/>
          <p:cNvSpPr/>
          <p:nvPr/>
        </p:nvSpPr>
        <p:spPr>
          <a:xfrm>
            <a:off x="5034987" y="1074915"/>
            <a:ext cx="7014259" cy="4981639"/>
          </a:xfrm>
          <a:prstGeom prst="roundRect">
            <a:avLst>
              <a:gd name="adj" fmla="val 0"/>
            </a:avLst>
          </a:prstGeom>
          <a:noFill/>
          <a:ln w="28575">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ru-RU" sz="2200" i="1" dirty="0">
                <a:solidFill>
                  <a:srgbClr val="003366"/>
                </a:solidFill>
              </a:rPr>
              <a:t> </a:t>
            </a:r>
            <a:r>
              <a:rPr lang="ru-RU" sz="2200" i="1" dirty="0" smtClean="0">
                <a:solidFill>
                  <a:srgbClr val="003366"/>
                </a:solidFill>
              </a:rPr>
              <a:t>  </a:t>
            </a:r>
            <a:r>
              <a:rPr lang="ru-RU" sz="2400" dirty="0" smtClean="0">
                <a:solidFill>
                  <a:srgbClr val="003366"/>
                </a:solidFill>
                <a:effectLst>
                  <a:outerShdw blurRad="38100" dist="38100" dir="2700000" algn="tl">
                    <a:srgbClr val="000000">
                      <a:alpha val="43137"/>
                    </a:srgbClr>
                  </a:outerShdw>
                </a:effectLst>
              </a:rPr>
              <a:t>День </a:t>
            </a:r>
            <a:r>
              <a:rPr lang="ru-RU" sz="2400" dirty="0" smtClean="0">
                <a:solidFill>
                  <a:srgbClr val="003366"/>
                </a:solidFill>
                <a:effectLst>
                  <a:outerShdw blurRad="38100" dist="38100" dir="2700000" algn="tl">
                    <a:srgbClr val="000000">
                      <a:alpha val="43137"/>
                    </a:srgbClr>
                  </a:outerShdw>
                </a:effectLst>
              </a:rPr>
              <a:t>воинской славы России — День начала контрнаступления советских войск против немецко-фашистских войск в битве под Москвой (1941 год) — установлен Федеральным законом от 13 марта 1995 года «О днях воинской славы (победных днях) России». Он отмечается ежегодно </a:t>
            </a:r>
            <a:br>
              <a:rPr lang="ru-RU" sz="2400" dirty="0" smtClean="0">
                <a:solidFill>
                  <a:srgbClr val="003366"/>
                </a:solidFill>
                <a:effectLst>
                  <a:outerShdw blurRad="38100" dist="38100" dir="2700000" algn="tl">
                    <a:srgbClr val="000000">
                      <a:alpha val="43137"/>
                    </a:srgbClr>
                  </a:outerShdw>
                </a:effectLst>
              </a:rPr>
            </a:br>
            <a:r>
              <a:rPr lang="ru-RU" sz="2400" dirty="0" smtClean="0">
                <a:solidFill>
                  <a:srgbClr val="003366"/>
                </a:solidFill>
                <a:effectLst>
                  <a:outerShdw blurRad="38100" dist="38100" dir="2700000" algn="tl">
                    <a:srgbClr val="000000">
                      <a:alpha val="43137"/>
                    </a:srgbClr>
                  </a:outerShdw>
                </a:effectLst>
              </a:rPr>
              <a:t>5 декабря</a:t>
            </a:r>
            <a:r>
              <a:rPr lang="ru-RU" sz="2400" dirty="0" smtClean="0">
                <a:solidFill>
                  <a:srgbClr val="003366"/>
                </a:solidFill>
                <a:effectLst>
                  <a:outerShdw blurRad="38100" dist="38100" dir="2700000" algn="tl">
                    <a:srgbClr val="000000">
                      <a:alpha val="43137"/>
                    </a:srgbClr>
                  </a:outerShdw>
                </a:effectLst>
              </a:rPr>
              <a:t>.</a:t>
            </a:r>
          </a:p>
          <a:p>
            <a:pPr algn="just"/>
            <a:endParaRPr lang="ru-RU" sz="2400" dirty="0" smtClean="0">
              <a:solidFill>
                <a:srgbClr val="003366"/>
              </a:solidFill>
              <a:effectLst>
                <a:outerShdw blurRad="38100" dist="38100" dir="2700000" algn="tl">
                  <a:srgbClr val="000000">
                    <a:alpha val="43137"/>
                  </a:srgbClr>
                </a:outerShdw>
              </a:effectLst>
            </a:endParaRPr>
          </a:p>
          <a:p>
            <a:pPr algn="just"/>
            <a:r>
              <a:rPr lang="ru-RU" sz="2400" dirty="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  </a:t>
            </a:r>
            <a:r>
              <a:rPr lang="ru-RU" sz="2400" dirty="0" smtClean="0">
                <a:solidFill>
                  <a:srgbClr val="003366"/>
                </a:solidFill>
                <a:effectLst>
                  <a:outerShdw blurRad="38100" dist="38100" dir="2700000" algn="tl">
                    <a:srgbClr val="000000">
                      <a:alpha val="43137"/>
                    </a:srgbClr>
                  </a:outerShdw>
                </a:effectLst>
              </a:rPr>
              <a:t>Контрнаступление</a:t>
            </a:r>
            <a:r>
              <a:rPr lang="ru-RU" sz="2400" dirty="0" smtClean="0">
                <a:solidFill>
                  <a:srgbClr val="003366"/>
                </a:solidFill>
                <a:effectLst>
                  <a:outerShdw blurRad="38100" dist="38100" dir="2700000" algn="tl">
                    <a:srgbClr val="000000">
                      <a:alpha val="43137"/>
                    </a:srgbClr>
                  </a:outerShdw>
                </a:effectLst>
              </a:rPr>
              <a:t>, как второй этап битвы за Москву, началось 5—6 декабря 1941 года на фронте от Калинина до Ельца.</a:t>
            </a:r>
            <a:endParaRPr lang="ru-RU" sz="2400" dirty="0">
              <a:solidFill>
                <a:srgbClr val="003366"/>
              </a:solidFill>
              <a:effectLst>
                <a:outerShdw blurRad="38100" dist="38100" dir="2700000" algn="tl">
                  <a:srgbClr val="000000">
                    <a:alpha val="43137"/>
                  </a:srgbClr>
                </a:outerShdw>
              </a:effectLst>
            </a:endParaRPr>
          </a:p>
        </p:txBody>
      </p:sp>
      <p:sp>
        <p:nvSpPr>
          <p:cNvPr id="106" name="Скругленный прямоугольник 105"/>
          <p:cNvSpPr/>
          <p:nvPr/>
        </p:nvSpPr>
        <p:spPr>
          <a:xfrm>
            <a:off x="2535086" y="179369"/>
            <a:ext cx="9500160" cy="759267"/>
          </a:xfrm>
          <a:prstGeom prst="roundRect">
            <a:avLst>
              <a:gd name="adj" fmla="val 4379"/>
            </a:avLst>
          </a:prstGeom>
          <a:noFill/>
          <a:ln w="38100" cmpd="sng">
            <a:noFill/>
            <a:prstDash val="solid"/>
          </a:ln>
        </p:spPr>
        <p:style>
          <a:lnRef idx="2">
            <a:schemeClr val="accent6"/>
          </a:lnRef>
          <a:fillRef idx="1">
            <a:schemeClr val="lt1"/>
          </a:fillRef>
          <a:effectRef idx="0">
            <a:schemeClr val="accent6"/>
          </a:effectRef>
          <a:fontRef idx="minor">
            <a:schemeClr val="dk1"/>
          </a:fontRef>
        </p:style>
        <p:txBody>
          <a:bodyPr rtlCol="0" anchor="ctr"/>
          <a:lstStyle/>
          <a:p>
            <a:pPr indent="457200" algn="ctr"/>
            <a:r>
              <a:rPr lang="ru-RU" sz="3600" b="1" i="1" dirty="0" smtClean="0">
                <a:solidFill>
                  <a:srgbClr val="00B050"/>
                </a:solidFill>
              </a:rPr>
              <a:t>День начала контрнаступления советских войск под Москвой</a:t>
            </a:r>
          </a:p>
        </p:txBody>
      </p:sp>
      <p:cxnSp>
        <p:nvCxnSpPr>
          <p:cNvPr id="27" name="Прямая соединительная линия 26"/>
          <p:cNvCxnSpPr/>
          <p:nvPr/>
        </p:nvCxnSpPr>
        <p:spPr>
          <a:xfrm>
            <a:off x="4864100" y="1163539"/>
            <a:ext cx="25400" cy="4593964"/>
          </a:xfrm>
          <a:prstGeom prst="line">
            <a:avLst/>
          </a:prstGeom>
          <a:ln w="3175">
            <a:solidFill>
              <a:schemeClr val="accent3"/>
            </a:solidFill>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a:off x="-440515" y="6120369"/>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a:off x="2502813" y="1079726"/>
            <a:ext cx="13211625"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nvGrpSpPr>
          <p:cNvPr id="2" name="Группа 21"/>
          <p:cNvGrpSpPr/>
          <p:nvPr/>
        </p:nvGrpSpPr>
        <p:grpSpPr>
          <a:xfrm>
            <a:off x="551554" y="34924"/>
            <a:ext cx="1816100" cy="1128615"/>
            <a:chOff x="551554" y="161924"/>
            <a:chExt cx="1816100" cy="1128615"/>
          </a:xfrm>
        </p:grpSpPr>
        <p:sp>
          <p:nvSpPr>
            <p:cNvPr id="7" name="Скругленный прямоугольник 6"/>
            <p:cNvSpPr/>
            <p:nvPr/>
          </p:nvSpPr>
          <p:spPr>
            <a:xfrm>
              <a:off x="551554" y="265895"/>
              <a:ext cx="1816100" cy="1024644"/>
            </a:xfrm>
            <a:prstGeom prst="roundRect">
              <a:avLst/>
            </a:prstGeom>
            <a:solidFill>
              <a:schemeClr val="bg2"/>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Овал 7"/>
            <p:cNvSpPr/>
            <p:nvPr/>
          </p:nvSpPr>
          <p:spPr>
            <a:xfrm>
              <a:off x="755810"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1403481"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2064377" y="296620"/>
              <a:ext cx="144000" cy="144000"/>
            </a:xfrm>
            <a:prstGeom prst="ellipse">
              <a:avLst/>
            </a:prstGeom>
            <a:solidFill>
              <a:srgbClr val="00B050">
                <a:alpha val="50000"/>
              </a:srgb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кругленный прямоугольник 8"/>
            <p:cNvSpPr/>
            <p:nvPr/>
          </p:nvSpPr>
          <p:spPr>
            <a:xfrm>
              <a:off x="766691"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Скругленный прямоугольник 40"/>
            <p:cNvSpPr/>
            <p:nvPr/>
          </p:nvSpPr>
          <p:spPr>
            <a:xfrm>
              <a:off x="1414362" y="161925"/>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кругленный прямоугольник 41"/>
            <p:cNvSpPr/>
            <p:nvPr/>
          </p:nvSpPr>
          <p:spPr>
            <a:xfrm>
              <a:off x="2075258" y="161924"/>
              <a:ext cx="128587" cy="235270"/>
            </a:xfrm>
            <a:prstGeom prst="roundRect">
              <a:avLst>
                <a:gd name="adj" fmla="val 50000"/>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Скругленный прямоугольник 42"/>
            <p:cNvSpPr/>
            <p:nvPr/>
          </p:nvSpPr>
          <p:spPr>
            <a:xfrm>
              <a:off x="662414" y="526002"/>
              <a:ext cx="751948" cy="624637"/>
            </a:xfrm>
            <a:prstGeom prst="roundRect">
              <a:avLst/>
            </a:prstGeom>
            <a:solidFill>
              <a:schemeClr val="bg1">
                <a:lumMod val="95000"/>
              </a:schemeClr>
            </a:solidFill>
            <a:ln w="63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000" b="1" dirty="0" smtClean="0">
                  <a:solidFill>
                    <a:srgbClr val="00B050"/>
                  </a:solidFill>
                  <a:latin typeface="Bookman Old Style" panose="02050604050505020204" pitchFamily="18" charset="0"/>
                </a:rPr>
                <a:t>5</a:t>
              </a:r>
              <a:endParaRPr lang="ru-RU" sz="3000" b="1" dirty="0">
                <a:solidFill>
                  <a:srgbClr val="00B050"/>
                </a:solidFill>
                <a:latin typeface="Bookman Old Style" panose="02050604050505020204" pitchFamily="18" charset="0"/>
              </a:endParaRPr>
            </a:p>
          </p:txBody>
        </p:sp>
        <p:grpSp>
          <p:nvGrpSpPr>
            <p:cNvPr id="3" name="Группа 10"/>
            <p:cNvGrpSpPr/>
            <p:nvPr/>
          </p:nvGrpSpPr>
          <p:grpSpPr>
            <a:xfrm>
              <a:off x="1455640" y="526002"/>
              <a:ext cx="847733" cy="431564"/>
              <a:chOff x="3514459" y="2671474"/>
              <a:chExt cx="847733" cy="431564"/>
            </a:xfrm>
          </p:grpSpPr>
          <p:sp>
            <p:nvSpPr>
              <p:cNvPr id="46" name="Скругленный прямоугольник 45"/>
              <p:cNvSpPr/>
              <p:nvPr/>
            </p:nvSpPr>
            <p:spPr>
              <a:xfrm>
                <a:off x="3756820"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7" name="Скругленный прямоугольник 46"/>
              <p:cNvSpPr/>
              <p:nvPr/>
            </p:nvSpPr>
            <p:spPr>
              <a:xfrm>
                <a:off x="3879853"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48" name="Скругленный прямоугольник 47"/>
              <p:cNvSpPr/>
              <p:nvPr/>
            </p:nvSpPr>
            <p:spPr>
              <a:xfrm>
                <a:off x="4001561"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0" name="Скругленный прямоугольник 69"/>
              <p:cNvSpPr/>
              <p:nvPr/>
            </p:nvSpPr>
            <p:spPr>
              <a:xfrm>
                <a:off x="4124594" y="2671474"/>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1" name="Скругленный прямоугольник 70"/>
              <p:cNvSpPr/>
              <p:nvPr/>
            </p:nvSpPr>
            <p:spPr>
              <a:xfrm>
                <a:off x="4246302" y="2671474"/>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3" name="Скругленный прямоугольник 72"/>
              <p:cNvSpPr/>
              <p:nvPr/>
            </p:nvSpPr>
            <p:spPr>
              <a:xfrm>
                <a:off x="351445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4" name="Скругленный прямоугольник 73"/>
              <p:cNvSpPr/>
              <p:nvPr/>
            </p:nvSpPr>
            <p:spPr>
              <a:xfrm>
                <a:off x="3635111"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5" name="Скругленный прямоугольник 74"/>
              <p:cNvSpPr/>
              <p:nvPr/>
            </p:nvSpPr>
            <p:spPr>
              <a:xfrm>
                <a:off x="3756819"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6" name="Скругленный прямоугольник 75"/>
              <p:cNvSpPr/>
              <p:nvPr/>
            </p:nvSpPr>
            <p:spPr>
              <a:xfrm>
                <a:off x="3879852"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7" name="Скругленный прямоугольник 76"/>
              <p:cNvSpPr/>
              <p:nvPr/>
            </p:nvSpPr>
            <p:spPr>
              <a:xfrm>
                <a:off x="4001560"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8" name="Скругленный прямоугольник 77"/>
              <p:cNvSpPr/>
              <p:nvPr/>
            </p:nvSpPr>
            <p:spPr>
              <a:xfrm>
                <a:off x="4124593" y="2760327"/>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79" name="Скругленный прямоугольник 78"/>
              <p:cNvSpPr/>
              <p:nvPr/>
            </p:nvSpPr>
            <p:spPr>
              <a:xfrm>
                <a:off x="4246301" y="2760327"/>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0" name="Скругленный прямоугольник 79"/>
              <p:cNvSpPr/>
              <p:nvPr/>
            </p:nvSpPr>
            <p:spPr>
              <a:xfrm>
                <a:off x="351578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1" name="Скругленный прямоугольник 80"/>
              <p:cNvSpPr/>
              <p:nvPr/>
            </p:nvSpPr>
            <p:spPr>
              <a:xfrm>
                <a:off x="3636437"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2" name="Скругленный прямоугольник 81"/>
              <p:cNvSpPr/>
              <p:nvPr/>
            </p:nvSpPr>
            <p:spPr>
              <a:xfrm>
                <a:off x="3758145"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3" name="Скругленный прямоугольник 82"/>
              <p:cNvSpPr/>
              <p:nvPr/>
            </p:nvSpPr>
            <p:spPr>
              <a:xfrm>
                <a:off x="3881178"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4" name="Скругленный прямоугольник 83"/>
              <p:cNvSpPr/>
              <p:nvPr/>
            </p:nvSpPr>
            <p:spPr>
              <a:xfrm>
                <a:off x="4002886"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5" name="Скругленный прямоугольник 84"/>
              <p:cNvSpPr/>
              <p:nvPr/>
            </p:nvSpPr>
            <p:spPr>
              <a:xfrm>
                <a:off x="4125919" y="2847760"/>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6" name="Скругленный прямоугольник 85"/>
              <p:cNvSpPr/>
              <p:nvPr/>
            </p:nvSpPr>
            <p:spPr>
              <a:xfrm>
                <a:off x="4247627" y="2847760"/>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7" name="Скругленный прямоугольник 86"/>
              <p:cNvSpPr/>
              <p:nvPr/>
            </p:nvSpPr>
            <p:spPr>
              <a:xfrm>
                <a:off x="351578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8" name="Скругленный прямоугольник 87"/>
              <p:cNvSpPr/>
              <p:nvPr/>
            </p:nvSpPr>
            <p:spPr>
              <a:xfrm>
                <a:off x="3636436"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89" name="Скругленный прямоугольник 88"/>
              <p:cNvSpPr/>
              <p:nvPr/>
            </p:nvSpPr>
            <p:spPr>
              <a:xfrm>
                <a:off x="3758144"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0" name="Скругленный прямоугольник 89"/>
              <p:cNvSpPr/>
              <p:nvPr/>
            </p:nvSpPr>
            <p:spPr>
              <a:xfrm>
                <a:off x="3881177"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1" name="Скругленный прямоугольник 90"/>
              <p:cNvSpPr/>
              <p:nvPr/>
            </p:nvSpPr>
            <p:spPr>
              <a:xfrm>
                <a:off x="4002885"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2" name="Скругленный прямоугольник 91"/>
              <p:cNvSpPr/>
              <p:nvPr/>
            </p:nvSpPr>
            <p:spPr>
              <a:xfrm>
                <a:off x="4125918" y="2935193"/>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3" name="Скругленный прямоугольник 92"/>
              <p:cNvSpPr/>
              <p:nvPr/>
            </p:nvSpPr>
            <p:spPr>
              <a:xfrm>
                <a:off x="4247626" y="2935193"/>
                <a:ext cx="114565" cy="80290"/>
              </a:xfrm>
              <a:prstGeom prst="roundRect">
                <a:avLst/>
              </a:prstGeom>
              <a:solidFill>
                <a:srgbClr val="00B050"/>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4" name="Скругленный прямоугольник 93"/>
              <p:cNvSpPr/>
              <p:nvPr/>
            </p:nvSpPr>
            <p:spPr>
              <a:xfrm>
                <a:off x="351578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5" name="Скругленный прямоугольник 94"/>
              <p:cNvSpPr/>
              <p:nvPr/>
            </p:nvSpPr>
            <p:spPr>
              <a:xfrm>
                <a:off x="3636436"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6" name="Скругленный прямоугольник 95"/>
              <p:cNvSpPr/>
              <p:nvPr/>
            </p:nvSpPr>
            <p:spPr>
              <a:xfrm>
                <a:off x="3758144"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7" name="Скругленный прямоугольник 96"/>
              <p:cNvSpPr/>
              <p:nvPr/>
            </p:nvSpPr>
            <p:spPr>
              <a:xfrm>
                <a:off x="3881177"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sp>
            <p:nvSpPr>
              <p:cNvPr id="98" name="Скругленный прямоугольник 97"/>
              <p:cNvSpPr/>
              <p:nvPr/>
            </p:nvSpPr>
            <p:spPr>
              <a:xfrm>
                <a:off x="4002885" y="3022748"/>
                <a:ext cx="114565" cy="80290"/>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000" b="1" dirty="0">
                  <a:solidFill>
                    <a:srgbClr val="00B050"/>
                  </a:solidFill>
                  <a:latin typeface="Bookman Old Style" panose="02050604050505020204" pitchFamily="18" charset="0"/>
                </a:endParaRPr>
              </a:p>
            </p:txBody>
          </p:sp>
        </p:grpSp>
        <p:sp>
          <p:nvSpPr>
            <p:cNvPr id="101" name="Скругленный прямоугольник 100"/>
            <p:cNvSpPr/>
            <p:nvPr/>
          </p:nvSpPr>
          <p:spPr>
            <a:xfrm>
              <a:off x="1452997" y="980634"/>
              <a:ext cx="850376" cy="170005"/>
            </a:xfrm>
            <a:prstGeom prst="roundRect">
              <a:avLst/>
            </a:prstGeom>
            <a:solidFill>
              <a:schemeClr val="bg1">
                <a:lumMod val="95000"/>
              </a:schemeClr>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b="1" i="1" dirty="0" smtClean="0">
                  <a:solidFill>
                    <a:srgbClr val="00B050"/>
                  </a:solidFill>
                  <a:latin typeface="Bookman Old Style" panose="02050604050505020204" pitchFamily="18" charset="0"/>
                </a:rPr>
                <a:t>декабря</a:t>
              </a:r>
              <a:endParaRPr lang="ru-RU" sz="1100" b="1" i="1" dirty="0">
                <a:solidFill>
                  <a:srgbClr val="00B050"/>
                </a:solidFill>
                <a:latin typeface="Bookman Old Style" panose="02050604050505020204" pitchFamily="18" charset="0"/>
              </a:endParaRPr>
            </a:p>
          </p:txBody>
        </p:sp>
        <p:cxnSp>
          <p:nvCxnSpPr>
            <p:cNvPr id="104" name="Прямая соединительная линия 103"/>
            <p:cNvCxnSpPr/>
            <p:nvPr/>
          </p:nvCxnSpPr>
          <p:spPr>
            <a:xfrm>
              <a:off x="587375" y="481329"/>
              <a:ext cx="1743455" cy="0"/>
            </a:xfrm>
            <a:prstGeom prst="line">
              <a:avLst/>
            </a:prstGeom>
            <a:ln w="3175">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45058" name="Picture 2" descr="http://voskresensk.vos-mo.ru/upload/iblock/6de/Cy5QEbfXAAAjGN5.jpg"/>
          <p:cNvPicPr>
            <a:picLocks noChangeAspect="1" noChangeArrowheads="1"/>
          </p:cNvPicPr>
          <p:nvPr/>
        </p:nvPicPr>
        <p:blipFill>
          <a:blip r:embed="rId4"/>
          <a:srcRect l="12608" r="13266"/>
          <a:stretch>
            <a:fillRect/>
          </a:stretch>
        </p:blipFill>
        <p:spPr bwMode="auto">
          <a:xfrm>
            <a:off x="196770" y="1379723"/>
            <a:ext cx="4467828" cy="452047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13080444"/>
      </p:ext>
    </p:extLst>
  </p:cSld>
  <p:clrMapOvr>
    <a:masterClrMapping/>
  </p:clrMapOvr>
  <mc:AlternateContent xmlns:mc="http://schemas.openxmlformats.org/markup-compatibility/2006" xmlns:p14="http://schemas.microsoft.com/office/powerpoint/2010/main">
    <mc:Choice Requires="p14">
      <p:transition spd="slow" p14:dur="2000" advClick="0" advTm="10000">
        <p14:prism isContent="1"/>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5"/>
                                        </p:tgtEl>
                                        <p:attrNameLst>
                                          <p:attrName>style.visibility</p:attrName>
                                        </p:attrNameLst>
                                      </p:cBhvr>
                                      <p:to>
                                        <p:strVal val="visible"/>
                                      </p:to>
                                    </p:set>
                                    <p:animEffect transition="in" filter="wipe(left)">
                                      <p:cBhvr>
                                        <p:cTn id="10"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!!!_iroinfo_(upgrade)</Template>
  <TotalTime>2327</TotalTime>
  <Words>1994</Words>
  <Application>Microsoft Office PowerPoint</Application>
  <PresentationFormat>Широкоэкранный</PresentationFormat>
  <Paragraphs>173</Paragraphs>
  <Slides>22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22</vt:i4>
      </vt:variant>
    </vt:vector>
  </HeadingPairs>
  <TitlesOfParts>
    <vt:vector size="29" baseType="lpstr">
      <vt:lpstr>Arial</vt:lpstr>
      <vt:lpstr>Blade Runner Movie Font</vt:lpstr>
      <vt:lpstr>Bookman Old Style</vt:lpstr>
      <vt:lpstr>Calibri</vt:lpstr>
      <vt:lpstr>Calibri Light</vt:lpstr>
      <vt:lpstr>Georgia</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Библиотека ИРО</dc:creator>
  <cp:lastModifiedBy>Библиотека ИРО</cp:lastModifiedBy>
  <cp:revision>263</cp:revision>
  <dcterms:created xsi:type="dcterms:W3CDTF">2018-10-26T12:10:18Z</dcterms:created>
  <dcterms:modified xsi:type="dcterms:W3CDTF">2022-11-24T09:41:56Z</dcterms:modified>
</cp:coreProperties>
</file>