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49" r:id="rId2"/>
    <p:sldId id="543" r:id="rId3"/>
    <p:sldId id="559" r:id="rId4"/>
    <p:sldId id="571" r:id="rId5"/>
    <p:sldId id="553" r:id="rId6"/>
    <p:sldId id="558" r:id="rId7"/>
    <p:sldId id="560" r:id="rId8"/>
    <p:sldId id="561" r:id="rId9"/>
    <p:sldId id="564" r:id="rId10"/>
    <p:sldId id="562" r:id="rId11"/>
    <p:sldId id="567" r:id="rId12"/>
    <p:sldId id="566" r:id="rId13"/>
    <p:sldId id="563" r:id="rId14"/>
    <p:sldId id="569" r:id="rId15"/>
    <p:sldId id="565" r:id="rId16"/>
    <p:sldId id="568" r:id="rId17"/>
    <p:sldId id="575" r:id="rId18"/>
    <p:sldId id="570" r:id="rId19"/>
    <p:sldId id="574" r:id="rId20"/>
    <p:sldId id="573" r:id="rId21"/>
    <p:sldId id="576" r:id="rId22"/>
    <p:sldId id="572" r:id="rId23"/>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660033"/>
    <a:srgbClr val="FFFF66"/>
    <a:srgbClr val="003366"/>
    <a:srgbClr val="000099"/>
    <a:srgbClr val="0033CC"/>
    <a:srgbClr val="0066CC"/>
    <a:srgbClr val="CCFFFF"/>
    <a:srgbClr val="66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657" autoAdjust="0"/>
  </p:normalViewPr>
  <p:slideViewPr>
    <p:cSldViewPr snapToGrid="0">
      <p:cViewPr varScale="1">
        <p:scale>
          <a:sx n="109" d="100"/>
          <a:sy n="109" d="100"/>
        </p:scale>
        <p:origin x="372" y="282"/>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3AE7B4B-890B-4572-B2AD-2BCDCD953DAA}" type="datetimeFigureOut">
              <a:rPr lang="ru-RU"/>
              <a:pPr>
                <a:defRPr/>
              </a:pPr>
              <a:t>20.02.2023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AC95A16-9CFE-4BEE-A916-B0C99B061E9A}" type="slidenum">
              <a:rPr lang="ru-RU"/>
              <a:pPr>
                <a:defRPr/>
              </a:pPr>
              <a:t>‹#›</a:t>
            </a:fld>
            <a:endParaRPr lang="ru-RU"/>
          </a:p>
        </p:txBody>
      </p:sp>
    </p:spTree>
    <p:extLst>
      <p:ext uri="{BB962C8B-B14F-4D97-AF65-F5344CB8AC3E}">
        <p14:creationId xmlns:p14="http://schemas.microsoft.com/office/powerpoint/2010/main" val="37915024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F5AE96A-AC18-44F8-BDAD-6980DA403CBB}" type="datetimeFigureOut">
              <a:rPr lang="ru-RU"/>
              <a:pPr>
                <a:defRPr/>
              </a:pPr>
              <a:t>20.02.2023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5930B3-6ED0-40CE-9787-FEB80EF079A3}" type="slidenum">
              <a:rPr lang="ru-RU" altLang="ru-RU"/>
              <a:pPr>
                <a:defRPr/>
              </a:pPr>
              <a:t>‹#›</a:t>
            </a:fld>
            <a:endParaRPr lang="ru-RU" altLang="ru-RU"/>
          </a:p>
        </p:txBody>
      </p:sp>
    </p:spTree>
    <p:extLst>
      <p:ext uri="{BB962C8B-B14F-4D97-AF65-F5344CB8AC3E}">
        <p14:creationId xmlns:p14="http://schemas.microsoft.com/office/powerpoint/2010/main" val="927582088"/>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6CC5B3-31DD-4DC4-BAAB-359E0B668B88}" type="datetimeFigureOut">
              <a:rPr lang="ru-RU"/>
              <a:pPr>
                <a:defRPr/>
              </a:pPr>
              <a:t>20.02.2023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83B646-4675-44AF-8758-8C8C53E2BA06}" type="slidenum">
              <a:rPr lang="ru-RU" altLang="ru-RU"/>
              <a:pPr>
                <a:defRPr/>
              </a:pPr>
              <a:t>‹#›</a:t>
            </a:fld>
            <a:endParaRPr lang="ru-RU" altLang="ru-RU"/>
          </a:p>
        </p:txBody>
      </p:sp>
    </p:spTree>
    <p:extLst>
      <p:ext uri="{BB962C8B-B14F-4D97-AF65-F5344CB8AC3E}">
        <p14:creationId xmlns:p14="http://schemas.microsoft.com/office/powerpoint/2010/main" val="359892325"/>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9E255AE-CC1B-42CC-A1FF-271DB66963D3}" type="datetimeFigureOut">
              <a:rPr lang="ru-RU"/>
              <a:pPr>
                <a:defRPr/>
              </a:pPr>
              <a:t>20.02.2023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FBED593-EBE6-4BE1-9122-B403DD65009B}" type="slidenum">
              <a:rPr lang="ru-RU" altLang="ru-RU"/>
              <a:pPr>
                <a:defRPr/>
              </a:pPr>
              <a:t>‹#›</a:t>
            </a:fld>
            <a:endParaRPr lang="ru-RU" altLang="ru-RU"/>
          </a:p>
        </p:txBody>
      </p:sp>
    </p:spTree>
    <p:extLst>
      <p:ext uri="{BB962C8B-B14F-4D97-AF65-F5344CB8AC3E}">
        <p14:creationId xmlns:p14="http://schemas.microsoft.com/office/powerpoint/2010/main" val="2014639368"/>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E9579F1-704A-45E3-B453-CBF525FA95C7}" type="datetimeFigureOut">
              <a:rPr lang="ru-RU"/>
              <a:pPr>
                <a:defRPr/>
              </a:pPr>
              <a:t>20.02.2023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512E40-8F56-47A9-B2E7-390B6624ACF3}" type="slidenum">
              <a:rPr lang="ru-RU" altLang="ru-RU"/>
              <a:pPr>
                <a:defRPr/>
              </a:pPr>
              <a:t>‹#›</a:t>
            </a:fld>
            <a:endParaRPr lang="ru-RU" altLang="ru-RU"/>
          </a:p>
        </p:txBody>
      </p:sp>
    </p:spTree>
    <p:extLst>
      <p:ext uri="{BB962C8B-B14F-4D97-AF65-F5344CB8AC3E}">
        <p14:creationId xmlns:p14="http://schemas.microsoft.com/office/powerpoint/2010/main" val="4033042273"/>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0D4721D-30E3-4676-B409-7B940573568D}" type="datetimeFigureOut">
              <a:rPr lang="ru-RU"/>
              <a:pPr>
                <a:defRPr/>
              </a:pPr>
              <a:t>20.02.2023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4E9B16-38EC-4FF4-9053-B0205CC3E345}" type="slidenum">
              <a:rPr lang="ru-RU" altLang="ru-RU"/>
              <a:pPr>
                <a:defRPr/>
              </a:pPr>
              <a:t>‹#›</a:t>
            </a:fld>
            <a:endParaRPr lang="ru-RU" altLang="ru-RU"/>
          </a:p>
        </p:txBody>
      </p:sp>
    </p:spTree>
    <p:extLst>
      <p:ext uri="{BB962C8B-B14F-4D97-AF65-F5344CB8AC3E}">
        <p14:creationId xmlns:p14="http://schemas.microsoft.com/office/powerpoint/2010/main" val="4045270082"/>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1A80462-1948-422D-B295-A166E548F18A}" type="datetimeFigureOut">
              <a:rPr lang="ru-RU"/>
              <a:pPr>
                <a:defRPr/>
              </a:pPr>
              <a:t>20.02.2023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D195646-FD27-4769-BE50-523F03EFAD95}" type="slidenum">
              <a:rPr lang="ru-RU" altLang="ru-RU"/>
              <a:pPr>
                <a:defRPr/>
              </a:pPr>
              <a:t>‹#›</a:t>
            </a:fld>
            <a:endParaRPr lang="ru-RU" altLang="ru-RU"/>
          </a:p>
        </p:txBody>
      </p:sp>
    </p:spTree>
    <p:extLst>
      <p:ext uri="{BB962C8B-B14F-4D97-AF65-F5344CB8AC3E}">
        <p14:creationId xmlns:p14="http://schemas.microsoft.com/office/powerpoint/2010/main" val="1032594961"/>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2F73FF9-990A-44D7-AE25-FE6AFA99FD56}" type="datetimeFigureOut">
              <a:rPr lang="ru-RU"/>
              <a:pPr>
                <a:defRPr/>
              </a:pPr>
              <a:t>20.02.2023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161310A-FA16-4EF3-A9FE-1A1629986AEA}" type="slidenum">
              <a:rPr lang="ru-RU" altLang="ru-RU"/>
              <a:pPr>
                <a:defRPr/>
              </a:pPr>
              <a:t>‹#›</a:t>
            </a:fld>
            <a:endParaRPr lang="ru-RU" altLang="ru-RU"/>
          </a:p>
        </p:txBody>
      </p:sp>
    </p:spTree>
    <p:extLst>
      <p:ext uri="{BB962C8B-B14F-4D97-AF65-F5344CB8AC3E}">
        <p14:creationId xmlns:p14="http://schemas.microsoft.com/office/powerpoint/2010/main" val="748328914"/>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9726A5F-D41A-466F-A5AC-CA1957CBF7B9}" type="datetimeFigureOut">
              <a:rPr lang="ru-RU"/>
              <a:pPr>
                <a:defRPr/>
              </a:pPr>
              <a:t>20.02.2023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3641398-B775-447D-9A42-A35BAC133B88}" type="slidenum">
              <a:rPr lang="ru-RU" altLang="ru-RU"/>
              <a:pPr>
                <a:defRPr/>
              </a:pPr>
              <a:t>‹#›</a:t>
            </a:fld>
            <a:endParaRPr lang="ru-RU" altLang="ru-RU"/>
          </a:p>
        </p:txBody>
      </p:sp>
    </p:spTree>
    <p:extLst>
      <p:ext uri="{BB962C8B-B14F-4D97-AF65-F5344CB8AC3E}">
        <p14:creationId xmlns:p14="http://schemas.microsoft.com/office/powerpoint/2010/main" val="363963384"/>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E9F777E-8FBA-45A5-A2B6-E047DFCF4BB7}" type="datetimeFigureOut">
              <a:rPr lang="ru-RU"/>
              <a:pPr>
                <a:defRPr/>
              </a:pPr>
              <a:t>20.02.2023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21F07F8-E97E-4F3C-8228-0C61CBAD9F74}" type="slidenum">
              <a:rPr lang="ru-RU" altLang="ru-RU"/>
              <a:pPr>
                <a:defRPr/>
              </a:pPr>
              <a:t>‹#›</a:t>
            </a:fld>
            <a:endParaRPr lang="ru-RU" altLang="ru-RU"/>
          </a:p>
        </p:txBody>
      </p:sp>
    </p:spTree>
    <p:extLst>
      <p:ext uri="{BB962C8B-B14F-4D97-AF65-F5344CB8AC3E}">
        <p14:creationId xmlns:p14="http://schemas.microsoft.com/office/powerpoint/2010/main" val="121010467"/>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45E0EC7-82B0-4D54-A2B7-75C2E6957D5F}" type="datetimeFigureOut">
              <a:rPr lang="ru-RU"/>
              <a:pPr>
                <a:defRPr/>
              </a:pPr>
              <a:t>20.02.2023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DF26F8-6D19-41E8-981C-9451002ECD11}" type="slidenum">
              <a:rPr lang="ru-RU" altLang="ru-RU"/>
              <a:pPr>
                <a:defRPr/>
              </a:pPr>
              <a:t>‹#›</a:t>
            </a:fld>
            <a:endParaRPr lang="ru-RU" altLang="ru-RU"/>
          </a:p>
        </p:txBody>
      </p:sp>
    </p:spTree>
    <p:extLst>
      <p:ext uri="{BB962C8B-B14F-4D97-AF65-F5344CB8AC3E}">
        <p14:creationId xmlns:p14="http://schemas.microsoft.com/office/powerpoint/2010/main" val="3370981502"/>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EA5D0B4-4E20-41EE-A581-BEE4C14046A6}" type="datetimeFigureOut">
              <a:rPr lang="ru-RU"/>
              <a:pPr>
                <a:defRPr/>
              </a:pPr>
              <a:t>20.02.2023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9589DCE-8842-4BD6-91A1-C59101F8F0B8}" type="slidenum">
              <a:rPr lang="ru-RU" altLang="ru-RU"/>
              <a:pPr>
                <a:defRPr/>
              </a:pPr>
              <a:t>‹#›</a:t>
            </a:fld>
            <a:endParaRPr lang="ru-RU" altLang="ru-RU"/>
          </a:p>
        </p:txBody>
      </p:sp>
    </p:spTree>
    <p:extLst>
      <p:ext uri="{BB962C8B-B14F-4D97-AF65-F5344CB8AC3E}">
        <p14:creationId xmlns:p14="http://schemas.microsoft.com/office/powerpoint/2010/main" val="1473949889"/>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5DFCBCA-74BD-4A6C-B40C-3D490B668B92}" type="datetimeFigureOut">
              <a:rPr lang="ru-RU"/>
              <a:pPr>
                <a:defRPr/>
              </a:pPr>
              <a:t>20.02.2023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1C8A30A-A850-44C3-9568-51E61AC263D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iro48.ru/" TargetMode="External"/><Relationship Id="rId4" Type="http://schemas.openxmlformats.org/officeDocument/2006/relationships/hyperlink" Target="mailto:admiuu@mail.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ocal Users\kiselev\Desktop\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087" y="-93137"/>
            <a:ext cx="3795315" cy="2334357"/>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542928" y="1363901"/>
            <a:ext cx="13211175" cy="987424"/>
          </a:xfrm>
          <a:prstGeom prst="rect">
            <a:avLst/>
          </a:prstGeom>
          <a:solidFill>
            <a:srgbClr val="00B050">
              <a:alpha val="7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03" name="TextBox 102"/>
          <p:cNvSpPr txBox="1"/>
          <p:nvPr/>
        </p:nvSpPr>
        <p:spPr>
          <a:xfrm>
            <a:off x="4729669" y="1349782"/>
            <a:ext cx="2513584" cy="1015663"/>
          </a:xfrm>
          <a:prstGeom prst="rect">
            <a:avLst/>
          </a:prstGeom>
          <a:noFill/>
        </p:spPr>
        <p:txBody>
          <a:bodyPr wrap="square" rtlCol="0">
            <a:spAutoFit/>
          </a:bodyPr>
          <a:lstStyle/>
          <a:p>
            <a:pPr algn="ct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lade Runner Movie Font" panose="020B0703020202090204" pitchFamily="34" charset="0"/>
              </a:rPr>
              <a:t>INFO</a:t>
            </a:r>
            <a:endParaRPr lang="ru-RU"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 name="Прямоугольник 1"/>
          <p:cNvSpPr/>
          <p:nvPr/>
        </p:nvSpPr>
        <p:spPr>
          <a:xfrm>
            <a:off x="-33340" y="3240231"/>
            <a:ext cx="12192000" cy="1246495"/>
          </a:xfrm>
          <a:prstGeom prst="rect">
            <a:avLst/>
          </a:prstGeom>
        </p:spPr>
        <p:txBody>
          <a:bodyPr wrap="square">
            <a:spAutoFit/>
          </a:bodyPr>
          <a:lstStyle/>
          <a:p>
            <a:pPr algn="ctr"/>
            <a:r>
              <a:rPr lang="ru-RU" sz="7500" b="1" dirty="0" smtClean="0">
                <a:solidFill>
                  <a:srgbClr val="00B050"/>
                </a:solidFill>
                <a:latin typeface="Georgia" panose="02040502050405020303" pitchFamily="18" charset="0"/>
              </a:rPr>
              <a:t>В ЭТОТ ДЕНЬ…</a:t>
            </a:r>
            <a:endParaRPr lang="ru-RU" sz="7500" dirty="0">
              <a:solidFill>
                <a:srgbClr val="00B050"/>
              </a:solidFill>
              <a:latin typeface="Georgia" panose="02040502050405020303" pitchFamily="18" charset="0"/>
            </a:endParaRPr>
          </a:p>
        </p:txBody>
      </p:sp>
      <p:pic>
        <p:nvPicPr>
          <p:cNvPr id="11" name="Picture 2" descr="T:\!Логотипы ИРО\brandbook-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667"/>
          <a:stretch/>
        </p:blipFill>
        <p:spPr bwMode="auto">
          <a:xfrm>
            <a:off x="4739876" y="5786290"/>
            <a:ext cx="2645568" cy="54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138912"/>
      </p:ext>
    </p:extLst>
  </p:cSld>
  <p:clrMapOvr>
    <a:masterClrMapping/>
  </p:clrMapOvr>
  <mc:AlternateContent xmlns:mc="http://schemas.openxmlformats.org/markup-compatibility/2006" xmlns:p14="http://schemas.microsoft.com/office/powerpoint/2010/main">
    <mc:Choice Requires="p14">
      <p:transition spd="slow" p14:dur="800" advClick="0" advTm="10000">
        <p14:flythrough/>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500"/>
                                        <p:tgtEl>
                                          <p:spTgt spid="10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400" dirty="0" smtClean="0">
                <a:solidFill>
                  <a:srgbClr val="003366"/>
                </a:solidFill>
                <a:effectLst>
                  <a:outerShdw blurRad="38100" dist="38100" dir="2700000" algn="tl">
                    <a:srgbClr val="000000">
                      <a:alpha val="43137"/>
                    </a:srgbClr>
                  </a:outerShdw>
                </a:effectLst>
              </a:rPr>
              <a:t>     10 </a:t>
            </a:r>
            <a:r>
              <a:rPr lang="ru-RU" sz="2400" dirty="0">
                <a:solidFill>
                  <a:srgbClr val="003366"/>
                </a:solidFill>
                <a:effectLst>
                  <a:outerShdw blurRad="38100" dist="38100" dir="2700000" algn="tl">
                    <a:srgbClr val="000000">
                      <a:alpha val="43137"/>
                    </a:srgbClr>
                  </a:outerShdw>
                </a:effectLst>
              </a:rPr>
              <a:t>марта ежегодно в России отмечается День архивов. Выбранная дата связана с событием, произошедшим (28 февраля) 10 марта 1720 года. В этот день Петром I был подписан первый в России государственный акт — «Генеральный регламент или Устав». Он определил основы организации государственного управления в стране и ввёл во всех государственных органах власти архивы и государственную должность актуариуса (архивариуса), которому надлежало «письма прилежно собирать, оным реестры чинить, листы </a:t>
            </a:r>
            <a:r>
              <a:rPr lang="ru-RU" sz="2400" dirty="0" err="1">
                <a:solidFill>
                  <a:srgbClr val="003366"/>
                </a:solidFill>
                <a:effectLst>
                  <a:outerShdw blurRad="38100" dist="38100" dir="2700000" algn="tl">
                    <a:srgbClr val="000000">
                      <a:alpha val="43137"/>
                    </a:srgbClr>
                  </a:outerShdw>
                </a:effectLst>
              </a:rPr>
              <a:t>перемечивать</a:t>
            </a:r>
            <a:r>
              <a:rPr lang="ru-RU" sz="2400" dirty="0">
                <a:solidFill>
                  <a:srgbClr val="003366"/>
                </a:solidFill>
                <a:effectLst>
                  <a:outerShdw blurRad="38100" dist="38100" dir="2700000" algn="tl">
                    <a:srgbClr val="000000">
                      <a:alpha val="43137"/>
                    </a:srgbClr>
                  </a:outerShdw>
                </a:effectLst>
              </a:rPr>
              <a:t>...». </a:t>
            </a: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День </a:t>
            </a:r>
            <a:r>
              <a:rPr lang="ru-RU" sz="3200" b="1" i="1" dirty="0" smtClean="0">
                <a:solidFill>
                  <a:srgbClr val="00B050"/>
                </a:solidFill>
              </a:rPr>
              <a:t>архивов</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10</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190884" y="2219641"/>
            <a:ext cx="4516348" cy="26147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3121196"/>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7(4742)32-94 -78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Владимир </a:t>
            </a:r>
            <a:r>
              <a:rPr lang="ru-RU" sz="2400" dirty="0">
                <a:solidFill>
                  <a:srgbClr val="003366"/>
                </a:solidFill>
                <a:effectLst>
                  <a:outerShdw blurRad="38100" dist="38100" dir="2700000" algn="tl">
                    <a:srgbClr val="000000">
                      <a:alpha val="43137"/>
                    </a:srgbClr>
                  </a:outerShdw>
                </a:effectLst>
              </a:rPr>
              <a:t>Вернадский – известный ученый-естествоиспытатель, мыслитель, организатор научных школ, создатель новой науки – геохимии. Основал и стал первым президентом Украинской академии наук, академик Императорской Санкт-Петербургской академии наук, представитель русского космизма</a:t>
            </a:r>
            <a:r>
              <a:rPr lang="ru-RU" sz="2400" dirty="0" smtClean="0">
                <a:solidFill>
                  <a:srgbClr val="003366"/>
                </a:solidFill>
                <a:effectLst>
                  <a:outerShdw blurRad="38100" dist="38100" dir="2700000" algn="tl">
                    <a:srgbClr val="000000">
                      <a:alpha val="43137"/>
                    </a:srgbClr>
                  </a:outerShdw>
                </a:effectLst>
              </a:rPr>
              <a:t>.</a:t>
            </a:r>
          </a:p>
          <a:p>
            <a:pPr algn="just">
              <a:lnSpc>
                <a:spcPts val="2300"/>
              </a:lnSpc>
            </a:pPr>
            <a:endParaRPr lang="ru-RU" sz="2400" dirty="0">
              <a:solidFill>
                <a:srgbClr val="003366"/>
              </a:solidFill>
              <a:effectLst>
                <a:outerShdw blurRad="38100" dist="38100" dir="2700000" algn="tl">
                  <a:srgbClr val="000000">
                    <a:alpha val="43137"/>
                  </a:srgbClr>
                </a:outerShdw>
              </a:effectLst>
            </a:endParaRPr>
          </a:p>
          <a:p>
            <a:pPr algn="just">
              <a:lnSpc>
                <a:spcPts val="2300"/>
              </a:lnSpc>
            </a:pPr>
            <a:r>
              <a:rPr lang="ru-RU" sz="2400" dirty="0" smtClean="0">
                <a:solidFill>
                  <a:srgbClr val="003366"/>
                </a:solidFill>
                <a:effectLst>
                  <a:outerShdw blurRad="38100" dist="38100" dir="2700000" algn="tl">
                    <a:srgbClr val="000000">
                      <a:alpha val="43137"/>
                    </a:srgbClr>
                  </a:outerShdw>
                </a:effectLst>
              </a:rPr>
              <a:t>   Владимир Иванович обладал </a:t>
            </a:r>
            <a:r>
              <a:rPr lang="ru-RU" sz="2400" dirty="0">
                <a:solidFill>
                  <a:srgbClr val="003366"/>
                </a:solidFill>
                <a:effectLst>
                  <a:outerShdw blurRad="38100" dist="38100" dir="2700000" algn="tl">
                    <a:srgbClr val="000000">
                      <a:alpha val="43137"/>
                    </a:srgbClr>
                  </a:outerShdw>
                </a:effectLst>
              </a:rPr>
              <a:t>таким объемом знаний, которые выходили за рамки известных в то время наук. Его исследования опережали время, его идеи стали пророческими. </a:t>
            </a:r>
          </a:p>
        </p:txBody>
      </p:sp>
      <p:sp>
        <p:nvSpPr>
          <p:cNvPr id="106" name="Скругленный прямоугольник 105"/>
          <p:cNvSpPr/>
          <p:nvPr/>
        </p:nvSpPr>
        <p:spPr>
          <a:xfrm>
            <a:off x="2704337" y="206072"/>
            <a:ext cx="9487663"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160 лет со дня рождения </a:t>
            </a:r>
            <a:endParaRPr lang="ru-RU" sz="3200" b="1" i="1" dirty="0" smtClean="0">
              <a:solidFill>
                <a:srgbClr val="00B050"/>
              </a:solidFill>
            </a:endParaRPr>
          </a:p>
          <a:p>
            <a:pPr indent="457200" algn="ctr"/>
            <a:r>
              <a:rPr lang="ru-RU" sz="3200" b="1" i="1" dirty="0" smtClean="0">
                <a:solidFill>
                  <a:srgbClr val="00B050"/>
                </a:solidFill>
              </a:rPr>
              <a:t>Владимира </a:t>
            </a:r>
            <a:r>
              <a:rPr lang="ru-RU" sz="3200" b="1" i="1" dirty="0">
                <a:solidFill>
                  <a:srgbClr val="00B050"/>
                </a:solidFill>
              </a:rPr>
              <a:t>Ивановича Вернадского (1863 - 1945</a:t>
            </a:r>
            <a:r>
              <a:rPr lang="ru-RU" sz="3200" b="1" i="1" dirty="0" smtClean="0">
                <a:solidFill>
                  <a:srgbClr val="00B050"/>
                </a:solidFill>
              </a:rPr>
              <a:t>)</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12</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624771" y="1419585"/>
            <a:ext cx="3158148" cy="44845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80358107"/>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endParaRPr lang="ru-RU" sz="2400" dirty="0">
              <a:solidFill>
                <a:srgbClr val="003366"/>
              </a:solidFill>
              <a:effectLst>
                <a:outerShdw blurRad="38100" dist="38100" dir="2700000" algn="tl">
                  <a:srgbClr val="000000">
                    <a:alpha val="43137"/>
                  </a:srgbClr>
                </a:outerShdw>
              </a:effectLst>
            </a:endParaRPr>
          </a:p>
          <a:p>
            <a:pPr algn="just">
              <a:lnSpc>
                <a:spcPts val="2300"/>
              </a:lnSpc>
            </a:pPr>
            <a:r>
              <a:rPr lang="ru-RU" sz="2400" dirty="0" smtClean="0">
                <a:solidFill>
                  <a:srgbClr val="003366"/>
                </a:solidFill>
                <a:effectLst>
                  <a:outerShdw blurRad="38100" dist="38100" dir="2700000" algn="tl">
                    <a:srgbClr val="000000">
                      <a:alpha val="43137"/>
                    </a:srgbClr>
                  </a:outerShdw>
                </a:effectLst>
              </a:rPr>
              <a:t>   Сергей </a:t>
            </a:r>
            <a:r>
              <a:rPr lang="ru-RU" sz="2400" dirty="0">
                <a:solidFill>
                  <a:srgbClr val="003366"/>
                </a:solidFill>
                <a:effectLst>
                  <a:outerShdw blurRad="38100" dist="38100" dir="2700000" algn="tl">
                    <a:srgbClr val="000000">
                      <a:alpha val="43137"/>
                    </a:srgbClr>
                  </a:outerShdw>
                </a:effectLst>
              </a:rPr>
              <a:t>Михалков – известный писатель, поэт, публицист, драматург. Ему принадлежит авторство двух гимнов – СССР и России</a:t>
            </a:r>
            <a:r>
              <a:rPr lang="ru-RU" sz="2400" dirty="0" smtClean="0">
                <a:solidFill>
                  <a:srgbClr val="003366"/>
                </a:solidFill>
                <a:effectLst>
                  <a:outerShdw blurRad="38100" dist="38100" dir="2700000" algn="tl">
                    <a:srgbClr val="000000">
                      <a:alpha val="43137"/>
                    </a:srgbClr>
                  </a:outerShdw>
                </a:effectLst>
              </a:rPr>
              <a:t>. Его </a:t>
            </a:r>
            <a:r>
              <a:rPr lang="ru-RU" sz="2400" dirty="0">
                <a:solidFill>
                  <a:srgbClr val="003366"/>
                </a:solidFill>
                <a:effectLst>
                  <a:outerShdw blurRad="38100" dist="38100" dir="2700000" algn="tl">
                    <a:srgbClr val="000000">
                      <a:alpha val="43137"/>
                    </a:srgbClr>
                  </a:outerShdw>
                </a:effectLst>
              </a:rPr>
              <a:t>жизнь была красивой, счастливой, а главное, очень долгой.</a:t>
            </a:r>
          </a:p>
          <a:p>
            <a:pPr algn="just">
              <a:lnSpc>
                <a:spcPts val="2300"/>
              </a:lnSpc>
            </a:pPr>
            <a:r>
              <a:rPr lang="ru-RU" sz="2400" dirty="0" smtClean="0">
                <a:solidFill>
                  <a:srgbClr val="003366"/>
                </a:solidFill>
                <a:effectLst>
                  <a:outerShdw blurRad="38100" dist="38100" dir="2700000" algn="tl">
                    <a:srgbClr val="000000">
                      <a:alpha val="43137"/>
                    </a:srgbClr>
                  </a:outerShdw>
                </a:effectLst>
              </a:rPr>
              <a:t> </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110 лет со дня </a:t>
            </a:r>
            <a:r>
              <a:rPr lang="ru-RU" sz="3200" b="1" i="1" dirty="0" smtClean="0">
                <a:solidFill>
                  <a:srgbClr val="00B050"/>
                </a:solidFill>
              </a:rPr>
              <a:t>рождения</a:t>
            </a:r>
          </a:p>
          <a:p>
            <a:pPr indent="457200" algn="ctr"/>
            <a:r>
              <a:rPr lang="ru-RU" sz="3200" b="1" i="1" dirty="0" smtClean="0">
                <a:solidFill>
                  <a:srgbClr val="00B050"/>
                </a:solidFill>
              </a:rPr>
              <a:t> </a:t>
            </a:r>
            <a:r>
              <a:rPr lang="ru-RU" sz="3200" b="1" i="1" dirty="0">
                <a:solidFill>
                  <a:srgbClr val="00B050"/>
                </a:solidFill>
              </a:rPr>
              <a:t>Сергея Владимировича Михалкова (1913-2009)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13</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136100" y="1722496"/>
            <a:ext cx="4561738" cy="34183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92603595"/>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a:t>
            </a:r>
            <a:r>
              <a:rPr lang="ru-RU" sz="900" i="1" dirty="0" smtClean="0">
                <a:solidFill>
                  <a:srgbClr val="00B050"/>
                </a:solidFill>
              </a:rPr>
              <a:t>область, г. Липецк, ул. Циолковского, д. 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967877" y="1127183"/>
            <a:ext cx="7067369"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000" i="1"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14 </a:t>
            </a:r>
            <a:r>
              <a:rPr lang="ru-RU" sz="2400" dirty="0">
                <a:solidFill>
                  <a:srgbClr val="003366"/>
                </a:solidFill>
                <a:effectLst>
                  <a:outerShdw blurRad="38100" dist="38100" dir="2700000" algn="tl">
                    <a:srgbClr val="000000">
                      <a:alpha val="43137"/>
                    </a:srgbClr>
                  </a:outerShdw>
                </a:effectLst>
              </a:rPr>
              <a:t>марта во многих странах отмечается Международный день </a:t>
            </a:r>
            <a:r>
              <a:rPr lang="ru-RU" sz="2400" dirty="0" smtClean="0">
                <a:solidFill>
                  <a:srgbClr val="003366"/>
                </a:solidFill>
                <a:effectLst>
                  <a:outerShdw blurRad="38100" dist="38100" dir="2700000" algn="tl">
                    <a:srgbClr val="000000">
                      <a:alpha val="43137"/>
                    </a:srgbClr>
                  </a:outerShdw>
                </a:effectLst>
              </a:rPr>
              <a:t>рек, </a:t>
            </a:r>
            <a:r>
              <a:rPr lang="ru-RU" sz="2400" dirty="0">
                <a:solidFill>
                  <a:srgbClr val="003366"/>
                </a:solidFill>
                <a:effectLst>
                  <a:outerShdw blurRad="38100" dist="38100" dir="2700000" algn="tl">
                    <a:srgbClr val="000000">
                      <a:alpha val="43137"/>
                    </a:srgbClr>
                  </a:outerShdw>
                </a:effectLst>
              </a:rPr>
              <a:t>ранее имевший название Международный день борьбы против плотин, за реки, воду и </a:t>
            </a:r>
            <a:r>
              <a:rPr lang="ru-RU" sz="2400" dirty="0" smtClean="0">
                <a:solidFill>
                  <a:srgbClr val="003366"/>
                </a:solidFill>
                <a:effectLst>
                  <a:outerShdw blurRad="38100" dist="38100" dir="2700000" algn="tl">
                    <a:srgbClr val="000000">
                      <a:alpha val="43137"/>
                    </a:srgbClr>
                  </a:outerShdw>
                </a:effectLst>
              </a:rPr>
              <a:t>жизнь. </a:t>
            </a:r>
            <a:endParaRPr lang="ru-RU" sz="2400" dirty="0" smtClean="0">
              <a:solidFill>
                <a:srgbClr val="003366"/>
              </a:solidFill>
              <a:effectLst>
                <a:outerShdw blurRad="38100" dist="38100" dir="2700000" algn="tl">
                  <a:srgbClr val="000000">
                    <a:alpha val="43137"/>
                  </a:srgbClr>
                </a:outerShdw>
              </a:effectLst>
            </a:endParaRPr>
          </a:p>
          <a:p>
            <a:pPr algn="just">
              <a:lnSpc>
                <a:spcPts val="2300"/>
              </a:lnSpc>
            </a:pPr>
            <a:endParaRPr lang="ru-RU" sz="2400" dirty="0">
              <a:solidFill>
                <a:srgbClr val="003366"/>
              </a:solidFill>
              <a:effectLst>
                <a:outerShdw blurRad="38100" dist="38100" dir="2700000" algn="tl">
                  <a:srgbClr val="000000">
                    <a:alpha val="43137"/>
                  </a:srgbClr>
                </a:outerShdw>
              </a:effectLst>
            </a:endParaRPr>
          </a:p>
          <a:p>
            <a:pPr algn="just">
              <a:lnSpc>
                <a:spcPts val="2300"/>
              </a:lnSpc>
            </a:pPr>
            <a:r>
              <a:rPr lang="ru-RU" sz="2400" dirty="0" smtClean="0">
                <a:solidFill>
                  <a:srgbClr val="003366"/>
                </a:solidFill>
                <a:effectLst>
                  <a:outerShdw blurRad="38100" dist="38100" dir="2700000" algn="tl">
                    <a:srgbClr val="000000">
                      <a:alpha val="43137"/>
                    </a:srgbClr>
                  </a:outerShdw>
                </a:effectLst>
              </a:rPr>
              <a:t>   Также </a:t>
            </a:r>
            <a:r>
              <a:rPr lang="ru-RU" sz="2400" dirty="0">
                <a:solidFill>
                  <a:srgbClr val="003366"/>
                </a:solidFill>
                <a:effectLst>
                  <a:outerShdw blurRad="38100" dist="38100" dir="2700000" algn="tl">
                    <a:srgbClr val="000000">
                      <a:alpha val="43137"/>
                    </a:srgbClr>
                  </a:outerShdw>
                </a:effectLst>
              </a:rPr>
              <a:t>он известен в мире и как «Международный день действий против плотин», который появился в календаре экологических дат по инициативе американской общественной организации «Международная сеть рек</a:t>
            </a:r>
            <a:r>
              <a:rPr lang="ru-RU" sz="2400" dirty="0" smtClean="0">
                <a:solidFill>
                  <a:srgbClr val="003366"/>
                </a:solidFill>
                <a:effectLst>
                  <a:outerShdw blurRad="38100" dist="38100" dir="2700000" algn="tl">
                    <a:srgbClr val="000000">
                      <a:alpha val="43137"/>
                    </a:srgbClr>
                  </a:outerShdw>
                </a:effectLst>
              </a:rPr>
              <a:t>».</a:t>
            </a: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Международный день рек</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14</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166687" y="1521850"/>
            <a:ext cx="4619036" cy="34642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990437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Православные </a:t>
            </a:r>
            <a:r>
              <a:rPr lang="ru-RU" sz="2400" dirty="0">
                <a:solidFill>
                  <a:srgbClr val="003366"/>
                </a:solidFill>
                <a:effectLst>
                  <a:outerShdw blurRad="38100" dist="38100" dir="2700000" algn="tl">
                    <a:srgbClr val="000000">
                      <a:alpha val="43137"/>
                    </a:srgbClr>
                  </a:outerShdw>
                </a:effectLst>
              </a:rPr>
              <a:t>книги — особый вид литературы в современном книгоиздательстве. Ежегодно отмечают и праздник, посвященный этой литературе, — День православной книги</a:t>
            </a:r>
            <a:r>
              <a:rPr lang="ru-RU" sz="2400" dirty="0" smtClean="0">
                <a:solidFill>
                  <a:srgbClr val="003366"/>
                </a:solidFill>
                <a:effectLst>
                  <a:outerShdw blurRad="38100" dist="38100" dir="2700000" algn="tl">
                    <a:srgbClr val="000000">
                      <a:alpha val="43137"/>
                    </a:srgbClr>
                  </a:outerShdw>
                </a:effectLst>
              </a:rPr>
              <a:t>.</a:t>
            </a:r>
          </a:p>
          <a:p>
            <a:pPr algn="just">
              <a:lnSpc>
                <a:spcPts val="2300"/>
              </a:lnSpc>
            </a:pPr>
            <a:endParaRPr lang="ru-RU" sz="2400" dirty="0">
              <a:solidFill>
                <a:srgbClr val="003366"/>
              </a:solidFill>
              <a:effectLst>
                <a:outerShdw blurRad="38100" dist="38100" dir="2700000" algn="tl">
                  <a:srgbClr val="000000">
                    <a:alpha val="43137"/>
                  </a:srgbClr>
                </a:outerShdw>
              </a:effectLst>
            </a:endParaRPr>
          </a:p>
          <a:p>
            <a:pPr algn="just">
              <a:lnSpc>
                <a:spcPts val="2300"/>
              </a:lnSpc>
            </a:pPr>
            <a:r>
              <a:rPr lang="ru-RU" sz="2400" dirty="0" smtClean="0">
                <a:solidFill>
                  <a:srgbClr val="003366"/>
                </a:solidFill>
                <a:effectLst>
                  <a:outerShdw blurRad="38100" dist="38100" dir="2700000" algn="tl">
                    <a:srgbClr val="000000">
                      <a:alpha val="43137"/>
                    </a:srgbClr>
                  </a:outerShdw>
                </a:effectLst>
              </a:rPr>
              <a:t>     Это </a:t>
            </a:r>
            <a:r>
              <a:rPr lang="ru-RU" sz="2400" dirty="0">
                <a:solidFill>
                  <a:srgbClr val="003366"/>
                </a:solidFill>
                <a:effectLst>
                  <a:outerShdw blurRad="38100" dist="38100" dir="2700000" algn="tl">
                    <a:srgbClr val="000000">
                      <a:alpha val="43137"/>
                    </a:srgbClr>
                  </a:outerShdw>
                </a:effectLst>
              </a:rPr>
              <a:t>не только жития святых и Священное Писание, но и личный духовный опыт священников, руководства по участию в церковных таинствах, пособия по воспитанию детей, художественные произведения, проповеди и так далее. Одним словом, православная книга — книга о добре </a:t>
            </a:r>
            <a:endParaRPr lang="ru-RU" sz="2400" dirty="0" smtClean="0">
              <a:solidFill>
                <a:srgbClr val="003366"/>
              </a:solidFill>
              <a:effectLst>
                <a:outerShdw blurRad="38100" dist="38100" dir="2700000" algn="tl">
                  <a:srgbClr val="000000">
                    <a:alpha val="43137"/>
                  </a:srgbClr>
                </a:outerShdw>
              </a:effectLst>
            </a:endParaRPr>
          </a:p>
          <a:p>
            <a:pPr algn="just">
              <a:lnSpc>
                <a:spcPts val="2300"/>
              </a:lnSpc>
            </a:pPr>
            <a:r>
              <a:rPr lang="ru-RU" sz="2400" dirty="0" smtClean="0">
                <a:solidFill>
                  <a:srgbClr val="003366"/>
                </a:solidFill>
                <a:effectLst>
                  <a:outerShdw blurRad="38100" dist="38100" dir="2700000" algn="tl">
                    <a:srgbClr val="000000">
                      <a:alpha val="43137"/>
                    </a:srgbClr>
                  </a:outerShdw>
                </a:effectLst>
              </a:rPr>
              <a:t>и </a:t>
            </a:r>
            <a:r>
              <a:rPr lang="ru-RU" sz="2400" dirty="0">
                <a:solidFill>
                  <a:srgbClr val="003366"/>
                </a:solidFill>
                <a:effectLst>
                  <a:outerShdw blurRad="38100" dist="38100" dir="2700000" algn="tl">
                    <a:srgbClr val="000000">
                      <a:alpha val="43137"/>
                    </a:srgbClr>
                  </a:outerShdw>
                </a:effectLst>
              </a:rPr>
              <a:t>любви. </a:t>
            </a: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День православной книги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14</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219809" y="1783574"/>
            <a:ext cx="4520069" cy="31906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439131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400" dirty="0" smtClean="0">
                <a:solidFill>
                  <a:srgbClr val="003366"/>
                </a:solidFill>
                <a:effectLst>
                  <a:outerShdw blurRad="38100" dist="38100" dir="2700000" algn="tl">
                    <a:srgbClr val="000000">
                      <a:alpha val="43137"/>
                    </a:srgbClr>
                  </a:outerShdw>
                </a:effectLst>
              </a:rPr>
              <a:t>     Борис </a:t>
            </a:r>
            <a:r>
              <a:rPr lang="ru-RU" sz="2400" dirty="0">
                <a:solidFill>
                  <a:srgbClr val="003366"/>
                </a:solidFill>
                <a:effectLst>
                  <a:outerShdw blurRad="38100" dist="38100" dir="2700000" algn="tl">
                    <a:srgbClr val="000000">
                      <a:alpha val="43137"/>
                    </a:srgbClr>
                  </a:outerShdw>
                </a:effectLst>
              </a:rPr>
              <a:t>Полевой – популярный советский писатель-прозаик, журналист, военный корреспондент, автор сценариев к нескольким картинам</a:t>
            </a:r>
            <a:r>
              <a:rPr lang="ru-RU" sz="2400" dirty="0" smtClean="0">
                <a:solidFill>
                  <a:srgbClr val="003366"/>
                </a:solidFill>
                <a:effectLst>
                  <a:outerShdw blurRad="38100" dist="38100" dir="2700000" algn="tl">
                    <a:srgbClr val="000000">
                      <a:alpha val="43137"/>
                    </a:srgbClr>
                  </a:outerShdw>
                </a:effectLst>
              </a:rPr>
              <a:t>.</a:t>
            </a:r>
          </a:p>
          <a:p>
            <a:pPr algn="just">
              <a:lnSpc>
                <a:spcPts val="2300"/>
              </a:lnSpc>
            </a:pPr>
            <a:endParaRPr lang="ru-RU" sz="2400" dirty="0">
              <a:solidFill>
                <a:srgbClr val="003366"/>
              </a:solidFill>
              <a:effectLst>
                <a:outerShdw blurRad="38100" dist="38100" dir="2700000" algn="tl">
                  <a:srgbClr val="000000">
                    <a:alpha val="43137"/>
                  </a:srgbClr>
                </a:outerShdw>
              </a:effectLst>
            </a:endParaRPr>
          </a:p>
          <a:p>
            <a:pPr algn="just">
              <a:lnSpc>
                <a:spcPts val="2300"/>
              </a:lnSpc>
            </a:pPr>
            <a:r>
              <a:rPr lang="ru-RU" sz="2400" dirty="0" smtClean="0">
                <a:solidFill>
                  <a:srgbClr val="003366"/>
                </a:solidFill>
                <a:effectLst>
                  <a:outerShdw blurRad="38100" dist="38100" dir="2700000" algn="tl">
                    <a:srgbClr val="000000">
                      <a:alpha val="43137"/>
                    </a:srgbClr>
                  </a:outerShdw>
                </a:effectLst>
              </a:rPr>
              <a:t>    Имена </a:t>
            </a:r>
            <a:r>
              <a:rPr lang="ru-RU" sz="2400" dirty="0">
                <a:solidFill>
                  <a:srgbClr val="003366"/>
                </a:solidFill>
                <a:effectLst>
                  <a:outerShdw blurRad="38100" dist="38100" dir="2700000" algn="tl">
                    <a:srgbClr val="000000">
                      <a:alpha val="43137"/>
                    </a:srgbClr>
                  </a:outerShdw>
                </a:effectLst>
              </a:rPr>
              <a:t>двух известных людей связаны неразрывно и навечно. Писатель Борис Полевой и герой его повести – летчик-истребитель Алексей </a:t>
            </a:r>
            <a:r>
              <a:rPr lang="ru-RU" sz="2400" dirty="0" err="1">
                <a:solidFill>
                  <a:srgbClr val="003366"/>
                </a:solidFill>
                <a:effectLst>
                  <a:outerShdw blurRad="38100" dist="38100" dir="2700000" algn="tl">
                    <a:srgbClr val="000000">
                      <a:alpha val="43137"/>
                    </a:srgbClr>
                  </a:outerShdw>
                </a:effectLst>
              </a:rPr>
              <a:t>Маресьев</a:t>
            </a:r>
            <a:r>
              <a:rPr lang="ru-RU" sz="2400" dirty="0">
                <a:solidFill>
                  <a:srgbClr val="003366"/>
                </a:solidFill>
                <a:effectLst>
                  <a:outerShdw blurRad="38100" dist="38100" dir="2700000" algn="tl">
                    <a:srgbClr val="000000">
                      <a:alpha val="43137"/>
                    </a:srgbClr>
                  </a:outerShdw>
                </a:effectLst>
              </a:rPr>
              <a:t>. «Повесть о настоящем человеке» принесла бессмертие и герою произведения и ее создателю.</a:t>
            </a:r>
          </a:p>
          <a:p>
            <a:pPr algn="just">
              <a:lnSpc>
                <a:spcPts val="2300"/>
              </a:lnSpc>
            </a:pP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614469" y="86958"/>
            <a:ext cx="9577531" cy="894026"/>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115 лет со дня </a:t>
            </a:r>
            <a:r>
              <a:rPr lang="ru-RU" sz="3200" b="1" i="1" dirty="0" smtClean="0">
                <a:solidFill>
                  <a:srgbClr val="00B050"/>
                </a:solidFill>
              </a:rPr>
              <a:t>рождения</a:t>
            </a:r>
          </a:p>
          <a:p>
            <a:pPr indent="457200" algn="ctr"/>
            <a:r>
              <a:rPr lang="ru-RU" sz="3200" b="1" i="1" dirty="0" smtClean="0">
                <a:solidFill>
                  <a:srgbClr val="00B050"/>
                </a:solidFill>
              </a:rPr>
              <a:t> </a:t>
            </a:r>
            <a:r>
              <a:rPr lang="ru-RU" sz="3200" b="1" i="1" dirty="0">
                <a:solidFill>
                  <a:srgbClr val="00B050"/>
                </a:solidFill>
              </a:rPr>
              <a:t>Бориса Николаевича Полевого (1908-1981</a:t>
            </a:r>
            <a:r>
              <a:rPr lang="ru-RU" sz="3200" b="1" i="1" dirty="0" smtClean="0">
                <a:solidFill>
                  <a:srgbClr val="00B050"/>
                </a:solidFill>
              </a:rPr>
              <a:t>)</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17</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221334" y="1289375"/>
            <a:ext cx="4292640" cy="46194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9439703"/>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400" dirty="0" smtClean="0">
                <a:solidFill>
                  <a:srgbClr val="003366"/>
                </a:solidFill>
                <a:effectLst>
                  <a:outerShdw blurRad="38100" dist="38100" dir="2700000" algn="tl">
                    <a:srgbClr val="000000">
                      <a:alpha val="43137"/>
                    </a:srgbClr>
                  </a:outerShdw>
                </a:effectLst>
              </a:rPr>
              <a:t>     17 </a:t>
            </a:r>
            <a:r>
              <a:rPr lang="ru-RU" sz="2400" dirty="0">
                <a:solidFill>
                  <a:srgbClr val="003366"/>
                </a:solidFill>
                <a:effectLst>
                  <a:outerShdw blurRad="38100" dist="38100" dir="2700000" algn="tl">
                    <a:srgbClr val="000000">
                      <a:alpha val="43137"/>
                    </a:srgbClr>
                  </a:outerShdw>
                </a:effectLst>
              </a:rPr>
              <a:t>марта 2014 года Верховный совет республики Крым принял постановление, в котором он был провозглашен независимым суверенным государством. В документе содержалось обращение к России с предложением о принятии Крыма в состав РФ в качестве нового субъекта со статусом республики. </a:t>
            </a:r>
            <a:endParaRPr lang="ru-RU" sz="2400" dirty="0" smtClean="0">
              <a:solidFill>
                <a:srgbClr val="003366"/>
              </a:solidFill>
              <a:effectLst>
                <a:outerShdw blurRad="38100" dist="38100" dir="2700000" algn="tl">
                  <a:srgbClr val="000000">
                    <a:alpha val="43137"/>
                  </a:srgbClr>
                </a:outerShdw>
              </a:effectLst>
            </a:endParaRPr>
          </a:p>
          <a:p>
            <a:pPr algn="just">
              <a:lnSpc>
                <a:spcPts val="2300"/>
              </a:lnSpc>
            </a:pPr>
            <a:endParaRPr lang="ru-RU" sz="2400" dirty="0" smtClean="0">
              <a:solidFill>
                <a:srgbClr val="003366"/>
              </a:solidFill>
              <a:effectLst>
                <a:outerShdw blurRad="38100" dist="38100" dir="2700000" algn="tl">
                  <a:srgbClr val="000000">
                    <a:alpha val="43137"/>
                  </a:srgbClr>
                </a:outerShdw>
              </a:effectLst>
            </a:endParaRPr>
          </a:p>
          <a:p>
            <a:pPr algn="just">
              <a:lnSpc>
                <a:spcPts val="2300"/>
              </a:lnSpc>
            </a:pPr>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18 </a:t>
            </a:r>
            <a:r>
              <a:rPr lang="ru-RU" sz="2400" dirty="0">
                <a:solidFill>
                  <a:srgbClr val="003366"/>
                </a:solidFill>
                <a:effectLst>
                  <a:outerShdw blurRad="38100" dist="38100" dir="2700000" algn="tl">
                    <a:srgbClr val="000000">
                      <a:alpha val="43137"/>
                    </a:srgbClr>
                  </a:outerShdw>
                </a:effectLst>
              </a:rPr>
              <a:t>марта 2014 года президент РФ Владимир Путин подписал Договор о принятии в РФ Республики Крым и образовании в составе РФ новых субъектов</a:t>
            </a:r>
            <a:r>
              <a:rPr lang="ru-RU" sz="2400" dirty="0" smtClean="0">
                <a:solidFill>
                  <a:srgbClr val="003366"/>
                </a:solidFill>
                <a:effectLst>
                  <a:outerShdw blurRad="38100" dist="38100" dir="2700000" algn="tl">
                    <a:srgbClr val="000000">
                      <a:alpha val="43137"/>
                    </a:srgbClr>
                  </a:outerShdw>
                </a:effectLst>
              </a:rPr>
              <a:t>. </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День воссоединения Крыма с Россией (2014 г</a:t>
            </a:r>
            <a:r>
              <a:rPr lang="ru-RU" sz="3200" b="1" i="1" dirty="0" smtClean="0">
                <a:solidFill>
                  <a:srgbClr val="00B050"/>
                </a:solidFill>
              </a:rPr>
              <a:t>.)</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18</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122397" y="1976747"/>
            <a:ext cx="4490514" cy="25252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5499048"/>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400" dirty="0" smtClean="0">
                <a:solidFill>
                  <a:srgbClr val="003366"/>
                </a:solidFill>
                <a:effectLst>
                  <a:outerShdw blurRad="38100" dist="38100" dir="2700000" algn="tl">
                    <a:srgbClr val="000000">
                      <a:alpha val="43137"/>
                    </a:srgbClr>
                  </a:outerShdw>
                </a:effectLst>
              </a:rPr>
              <a:t>    Праздник </a:t>
            </a:r>
            <a:r>
              <a:rPr lang="ru-RU" sz="2400" dirty="0">
                <a:solidFill>
                  <a:srgbClr val="003366"/>
                </a:solidFill>
                <a:effectLst>
                  <a:outerShdw blurRad="38100" dist="38100" dir="2700000" algn="tl">
                    <a:srgbClr val="000000">
                      <a:alpha val="43137"/>
                    </a:srgbClr>
                  </a:outerShdw>
                </a:effectLst>
              </a:rPr>
              <a:t>учрежден резолюцией 30-й сессии Генеральной конференции ЮНЕСКО, которая проходила 15 ноября 1999 года, и впервые отмечался в России 2000 году</a:t>
            </a:r>
            <a:r>
              <a:rPr lang="ru-RU" sz="2400" dirty="0" smtClean="0">
                <a:solidFill>
                  <a:srgbClr val="003366"/>
                </a:solidFill>
                <a:effectLst>
                  <a:outerShdw blurRad="38100" dist="38100" dir="2700000" algn="tl">
                    <a:srgbClr val="000000">
                      <a:alpha val="43137"/>
                    </a:srgbClr>
                  </a:outerShdw>
                </a:effectLst>
              </a:rPr>
              <a:t>.</a:t>
            </a:r>
          </a:p>
          <a:p>
            <a:pPr algn="just">
              <a:lnSpc>
                <a:spcPts val="2300"/>
              </a:lnSpc>
            </a:pPr>
            <a:endParaRPr lang="ru-RU" sz="2400" dirty="0">
              <a:solidFill>
                <a:srgbClr val="003366"/>
              </a:solidFill>
              <a:effectLst>
                <a:outerShdw blurRad="38100" dist="38100" dir="2700000" algn="tl">
                  <a:srgbClr val="000000">
                    <a:alpha val="43137"/>
                  </a:srgbClr>
                </a:outerShdw>
              </a:effectLst>
            </a:endParaRPr>
          </a:p>
          <a:p>
            <a:pPr algn="just">
              <a:lnSpc>
                <a:spcPts val="2300"/>
              </a:lnSpc>
            </a:pPr>
            <a:r>
              <a:rPr lang="ru-RU" sz="2400" dirty="0" smtClean="0">
                <a:solidFill>
                  <a:srgbClr val="003366"/>
                </a:solidFill>
                <a:effectLst>
                  <a:outerShdw blurRad="38100" dist="38100" dir="2700000" algn="tl">
                    <a:srgbClr val="000000">
                      <a:alpha val="43137"/>
                    </a:srgbClr>
                  </a:outerShdw>
                </a:effectLst>
              </a:rPr>
              <a:t>    Инициатором </a:t>
            </a:r>
            <a:r>
              <a:rPr lang="ru-RU" sz="2400" dirty="0">
                <a:solidFill>
                  <a:srgbClr val="003366"/>
                </a:solidFill>
                <a:effectLst>
                  <a:outerShdw blurRad="38100" dist="38100" dir="2700000" algn="tl">
                    <a:srgbClr val="000000">
                      <a:alpha val="43137"/>
                    </a:srgbClr>
                  </a:outerShdw>
                </a:effectLst>
              </a:rPr>
              <a:t>празднования в России выступил поэт Константин Кедров, который в те годы считался номинантом на Нобелевскую премию по литературе. Первый День поэзии праздновался в Театре на Таганке</a:t>
            </a:r>
            <a:r>
              <a:rPr lang="ru-RU" sz="2400" dirty="0" smtClean="0">
                <a:solidFill>
                  <a:srgbClr val="003366"/>
                </a:solidFill>
                <a:effectLst>
                  <a:outerShdw blurRad="38100" dist="38100" dir="2700000" algn="tl">
                    <a:srgbClr val="000000">
                      <a:alpha val="43137"/>
                    </a:srgbClr>
                  </a:outerShdw>
                </a:effectLst>
              </a:rPr>
              <a:t>. С </a:t>
            </a:r>
            <a:r>
              <a:rPr lang="ru-RU" sz="2400" dirty="0">
                <a:solidFill>
                  <a:srgbClr val="003366"/>
                </a:solidFill>
                <a:effectLst>
                  <a:outerShdw blurRad="38100" dist="38100" dir="2700000" algn="tl">
                    <a:srgbClr val="000000">
                      <a:alpha val="43137"/>
                    </a:srgbClr>
                  </a:outerShdw>
                </a:effectLst>
              </a:rPr>
              <a:t>тех пор Всемирный день поэзии отмечается ежегодно 21 марта в день весеннего равноденствия.</a:t>
            </a:r>
          </a:p>
          <a:p>
            <a:pPr algn="just">
              <a:lnSpc>
                <a:spcPts val="2300"/>
              </a:lnSpc>
            </a:pP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Всемирный день поэзии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21</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341998" y="1620965"/>
            <a:ext cx="4273963" cy="38307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1765488"/>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400" dirty="0" smtClean="0">
                <a:solidFill>
                  <a:srgbClr val="003366"/>
                </a:solidFill>
                <a:effectLst>
                  <a:outerShdw blurRad="38100" dist="38100" dir="2700000" algn="tl">
                    <a:srgbClr val="000000">
                      <a:alpha val="43137"/>
                    </a:srgbClr>
                  </a:outerShdw>
                </a:effectLst>
              </a:rPr>
              <a:t>    Проводится </a:t>
            </a:r>
            <a:r>
              <a:rPr lang="ru-RU" sz="2400" dirty="0">
                <a:solidFill>
                  <a:srgbClr val="003366"/>
                </a:solidFill>
                <a:effectLst>
                  <a:outerShdw blurRad="38100" dist="38100" dir="2700000" algn="tl">
                    <a:srgbClr val="000000">
                      <a:alpha val="43137"/>
                    </a:srgbClr>
                  </a:outerShdw>
                </a:effectLst>
              </a:rPr>
              <a:t>ежегодно с 1944 г. Первые «</a:t>
            </a:r>
            <a:r>
              <a:rPr lang="ru-RU" sz="2400" dirty="0" err="1">
                <a:solidFill>
                  <a:srgbClr val="003366"/>
                </a:solidFill>
                <a:effectLst>
                  <a:outerShdw blurRad="38100" dist="38100" dir="2700000" algn="tl">
                    <a:srgbClr val="000000">
                      <a:alpha val="43137"/>
                    </a:srgbClr>
                  </a:outerShdw>
                </a:effectLst>
              </a:rPr>
              <a:t>Книжкины</a:t>
            </a:r>
            <a:r>
              <a:rPr lang="ru-RU" sz="2400" dirty="0">
                <a:solidFill>
                  <a:srgbClr val="003366"/>
                </a:solidFill>
                <a:effectLst>
                  <a:outerShdw blurRad="38100" dist="38100" dir="2700000" algn="tl">
                    <a:srgbClr val="000000">
                      <a:alpha val="43137"/>
                    </a:srgbClr>
                  </a:outerShdw>
                </a:effectLst>
              </a:rPr>
              <a:t> именины» прошли по инициативе Л. Кассиля в 1943 г. в Москве</a:t>
            </a:r>
            <a:r>
              <a:rPr lang="ru-RU" sz="2400" dirty="0" smtClean="0">
                <a:solidFill>
                  <a:srgbClr val="003366"/>
                </a:solidFill>
                <a:effectLst>
                  <a:outerShdw blurRad="38100" dist="38100" dir="2700000" algn="tl">
                    <a:srgbClr val="000000">
                      <a:alpha val="43137"/>
                    </a:srgbClr>
                  </a:outerShdw>
                </a:effectLst>
              </a:rPr>
              <a:t>.</a:t>
            </a:r>
          </a:p>
          <a:p>
            <a:pPr algn="just">
              <a:lnSpc>
                <a:spcPts val="2300"/>
              </a:lnSpc>
            </a:pPr>
            <a:endParaRPr lang="ru-RU" sz="2400" dirty="0">
              <a:solidFill>
                <a:srgbClr val="003366"/>
              </a:solidFill>
              <a:effectLst>
                <a:outerShdw blurRad="38100" dist="38100" dir="2700000" algn="tl">
                  <a:srgbClr val="000000">
                    <a:alpha val="43137"/>
                  </a:srgbClr>
                </a:outerShdw>
              </a:effectLst>
            </a:endParaRPr>
          </a:p>
          <a:p>
            <a:pPr algn="just">
              <a:lnSpc>
                <a:spcPts val="2300"/>
              </a:lnSpc>
            </a:pPr>
            <a:r>
              <a:rPr lang="ru-RU" sz="2400" dirty="0" smtClean="0">
                <a:solidFill>
                  <a:srgbClr val="003366"/>
                </a:solidFill>
                <a:effectLst>
                  <a:outerShdw blurRad="38100" dist="38100" dir="2700000" algn="tl">
                    <a:srgbClr val="000000">
                      <a:alpha val="43137"/>
                    </a:srgbClr>
                  </a:outerShdw>
                </a:effectLst>
              </a:rPr>
              <a:t>    Неделя </a:t>
            </a:r>
            <a:r>
              <a:rPr lang="ru-RU" sz="2400" dirty="0">
                <a:solidFill>
                  <a:srgbClr val="003366"/>
                </a:solidFill>
                <a:effectLst>
                  <a:outerShdw blurRad="38100" dist="38100" dir="2700000" algn="tl">
                    <a:srgbClr val="000000">
                      <a:alpha val="43137"/>
                    </a:srgbClr>
                  </a:outerShdw>
                </a:effectLst>
              </a:rPr>
              <a:t>детской книги родилась в 1943 году — в разгар Великой Отечественной войны. По предложению замечательного писателя Льва Кассиля, который и открыл первую Неделю в Москве. </a:t>
            </a:r>
            <a:r>
              <a:rPr lang="ru-RU" sz="2400" dirty="0" smtClean="0">
                <a:solidFill>
                  <a:srgbClr val="003366"/>
                </a:solidFill>
                <a:effectLst>
                  <a:outerShdw blurRad="38100" dist="38100" dir="2700000" algn="tl">
                    <a:srgbClr val="000000">
                      <a:alpha val="43137"/>
                    </a:srgbClr>
                  </a:outerShdw>
                </a:effectLst>
              </a:rPr>
              <a:t>«</a:t>
            </a:r>
            <a:r>
              <a:rPr lang="ru-RU" sz="2400" dirty="0" err="1" smtClean="0">
                <a:solidFill>
                  <a:srgbClr val="003366"/>
                </a:solidFill>
                <a:effectLst>
                  <a:outerShdw blurRad="38100" dist="38100" dir="2700000" algn="tl">
                    <a:srgbClr val="000000">
                      <a:alpha val="43137"/>
                    </a:srgbClr>
                  </a:outerShdw>
                </a:effectLst>
              </a:rPr>
              <a:t>Книжкина</a:t>
            </a:r>
            <a:r>
              <a:rPr lang="ru-RU" sz="2400" dirty="0" smtClean="0">
                <a:solidFill>
                  <a:srgbClr val="003366"/>
                </a:solidFill>
                <a:effectLst>
                  <a:outerShdw blurRad="38100" dist="38100" dir="2700000" algn="tl">
                    <a:srgbClr val="000000">
                      <a:alpha val="43137"/>
                    </a:srgbClr>
                  </a:outerShdw>
                </a:effectLst>
              </a:rPr>
              <a:t> неделя» </a:t>
            </a:r>
            <a:r>
              <a:rPr lang="ru-RU" sz="2400" dirty="0">
                <a:solidFill>
                  <a:srgbClr val="003366"/>
                </a:solidFill>
                <a:effectLst>
                  <a:outerShdw blurRad="38100" dist="38100" dir="2700000" algn="tl">
                    <a:srgbClr val="000000">
                      <a:alpha val="43137"/>
                    </a:srgbClr>
                  </a:outerShdw>
                </a:effectLst>
              </a:rPr>
              <a:t>нисколько не состарилась, а молодеет с каждым годом вместе с новыми книгами, новыми именами детских писателей и поэтов.</a:t>
            </a:r>
          </a:p>
          <a:p>
            <a:pPr algn="just">
              <a:lnSpc>
                <a:spcPts val="2300"/>
              </a:lnSpc>
            </a:pPr>
            <a:r>
              <a:rPr lang="ru-RU" sz="2400" dirty="0" smtClean="0">
                <a:solidFill>
                  <a:srgbClr val="003366"/>
                </a:solidFill>
                <a:effectLst>
                  <a:outerShdw blurRad="38100" dist="38100" dir="2700000" algn="tl">
                    <a:srgbClr val="000000">
                      <a:alpha val="43137"/>
                    </a:srgbClr>
                  </a:outerShdw>
                </a:effectLst>
              </a:rPr>
              <a:t> </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Неделя детской и юношеской книги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140845" y="2003125"/>
            <a:ext cx="4620349" cy="25776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14686402"/>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400" dirty="0" smtClean="0">
                <a:solidFill>
                  <a:srgbClr val="003366"/>
                </a:solidFill>
                <a:effectLst>
                  <a:outerShdw blurRad="38100" dist="38100" dir="2700000" algn="tl">
                    <a:srgbClr val="000000">
                      <a:alpha val="43137"/>
                    </a:srgbClr>
                  </a:outerShdw>
                </a:effectLst>
              </a:rPr>
              <a:t>     День </a:t>
            </a:r>
            <a:r>
              <a:rPr lang="ru-RU" sz="2400" dirty="0">
                <a:solidFill>
                  <a:srgbClr val="003366"/>
                </a:solidFill>
                <a:effectLst>
                  <a:outerShdw blurRad="38100" dist="38100" dir="2700000" algn="tl">
                    <a:srgbClr val="000000">
                      <a:alpha val="43137"/>
                    </a:srgbClr>
                  </a:outerShdw>
                </a:effectLst>
              </a:rPr>
              <a:t>работника культуры отмечается в России ежегодно 25 марта. Этот профессиональный праздник деятелей культуры и искусства, людей творческих профессий, а также хранителей и популяризаторов культурного наследия установлен Указом Президента РФ №1111 от 27 августа 2007 года</a:t>
            </a:r>
            <a:r>
              <a:rPr lang="ru-RU" sz="2400" dirty="0" smtClean="0">
                <a:solidFill>
                  <a:srgbClr val="003366"/>
                </a:solidFill>
                <a:effectLst>
                  <a:outerShdw blurRad="38100" dist="38100" dir="2700000" algn="tl">
                    <a:srgbClr val="000000">
                      <a:alpha val="43137"/>
                    </a:srgbClr>
                  </a:outerShdw>
                </a:effectLst>
              </a:rPr>
              <a:t>. </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704337" y="67296"/>
            <a:ext cx="9367501" cy="898043"/>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endParaRPr lang="ru-RU" sz="3200" b="1" i="1" dirty="0" smtClean="0">
              <a:solidFill>
                <a:srgbClr val="00B050"/>
              </a:solidFill>
            </a:endParaRPr>
          </a:p>
          <a:p>
            <a:pPr indent="457200" algn="ctr"/>
            <a:r>
              <a:rPr lang="ru-RU" sz="3200" b="1" i="1" dirty="0" smtClean="0">
                <a:solidFill>
                  <a:srgbClr val="00B050"/>
                </a:solidFill>
              </a:rPr>
              <a:t>День </a:t>
            </a:r>
            <a:r>
              <a:rPr lang="ru-RU" sz="3200" b="1" i="1" dirty="0">
                <a:solidFill>
                  <a:srgbClr val="00B050"/>
                </a:solidFill>
              </a:rPr>
              <a:t>работника культуры  </a:t>
            </a:r>
          </a:p>
          <a:p>
            <a:pPr indent="457200" algn="ct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25</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221134" y="1943937"/>
            <a:ext cx="4443758" cy="31681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2719041"/>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972594" y="1074914"/>
            <a:ext cx="7219406" cy="5002725"/>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600" dirty="0" smtClean="0">
                <a:solidFill>
                  <a:srgbClr val="003366"/>
                </a:solidFill>
                <a:effectLst>
                  <a:outerShdw blurRad="38100" dist="38100" dir="2700000" algn="tl">
                    <a:srgbClr val="000000">
                      <a:alpha val="43137"/>
                    </a:srgbClr>
                  </a:outerShdw>
                </a:effectLst>
              </a:rPr>
              <a:t>    По </a:t>
            </a:r>
            <a:r>
              <a:rPr lang="ru-RU" sz="2600" dirty="0">
                <a:solidFill>
                  <a:srgbClr val="003366"/>
                </a:solidFill>
                <a:effectLst>
                  <a:outerShdw blurRad="38100" dist="38100" dir="2700000" algn="tl">
                    <a:srgbClr val="000000">
                      <a:alpha val="43137"/>
                    </a:srgbClr>
                  </a:outerShdw>
                </a:effectLst>
              </a:rPr>
              <a:t>инициативе ООН с 1987 года 1 марта признан Международным днем борьбы с наркоманией и наркобизнесом. </a:t>
            </a:r>
            <a:endParaRPr lang="ru-RU" sz="2600" dirty="0" smtClean="0">
              <a:solidFill>
                <a:srgbClr val="003366"/>
              </a:solidFill>
              <a:effectLst>
                <a:outerShdw blurRad="38100" dist="38100" dir="2700000" algn="tl">
                  <a:srgbClr val="000000">
                    <a:alpha val="43137"/>
                  </a:srgbClr>
                </a:outerShdw>
              </a:effectLst>
            </a:endParaRPr>
          </a:p>
          <a:p>
            <a:pPr algn="just">
              <a:lnSpc>
                <a:spcPts val="2300"/>
              </a:lnSpc>
            </a:pPr>
            <a:r>
              <a:rPr lang="ru-RU" sz="2600" dirty="0" smtClean="0">
                <a:solidFill>
                  <a:srgbClr val="003366"/>
                </a:solidFill>
                <a:effectLst>
                  <a:outerShdw blurRad="38100" dist="38100" dir="2700000" algn="tl">
                    <a:srgbClr val="000000">
                      <a:alpha val="43137"/>
                    </a:srgbClr>
                  </a:outerShdw>
                </a:effectLst>
              </a:rPr>
              <a:t>    В </a:t>
            </a:r>
            <a:r>
              <a:rPr lang="ru-RU" sz="2600" dirty="0">
                <a:solidFill>
                  <a:srgbClr val="003366"/>
                </a:solidFill>
                <a:effectLst>
                  <a:outerShdw blurRad="38100" dist="38100" dir="2700000" algn="tl">
                    <a:srgbClr val="000000">
                      <a:alpha val="43137"/>
                    </a:srgbClr>
                  </a:outerShdw>
                </a:effectLst>
              </a:rPr>
              <a:t>нашей стране </a:t>
            </a:r>
            <a:r>
              <a:rPr lang="ru-RU" sz="2600" dirty="0" smtClean="0">
                <a:solidFill>
                  <a:srgbClr val="003366"/>
                </a:solidFill>
                <a:effectLst>
                  <a:outerShdw blurRad="38100" dist="38100" dir="2700000" algn="tl">
                    <a:srgbClr val="000000">
                      <a:alpha val="43137"/>
                    </a:srgbClr>
                  </a:outerShdw>
                </a:effectLst>
              </a:rPr>
              <a:t> проводятся </a:t>
            </a:r>
            <a:r>
              <a:rPr lang="ru-RU" sz="2600" dirty="0">
                <a:solidFill>
                  <a:srgbClr val="003366"/>
                </a:solidFill>
                <a:effectLst>
                  <a:outerShdw blurRad="38100" dist="38100" dir="2700000" algn="tl">
                    <a:srgbClr val="000000">
                      <a:alpha val="43137"/>
                    </a:srgbClr>
                  </a:outerShdw>
                </a:effectLst>
              </a:rPr>
              <a:t>конференции и круглые столы, акции и спортивные фестивали, тематические встречи и дискуссионные клубы, посвященные проблеме наркомании, лечению и реабилитации </a:t>
            </a:r>
            <a:r>
              <a:rPr lang="ru-RU" sz="2600" dirty="0" err="1">
                <a:solidFill>
                  <a:srgbClr val="003366"/>
                </a:solidFill>
                <a:effectLst>
                  <a:outerShdw blurRad="38100" dist="38100" dir="2700000" algn="tl">
                    <a:srgbClr val="000000">
                      <a:alpha val="43137"/>
                    </a:srgbClr>
                  </a:outerShdw>
                </a:effectLst>
              </a:rPr>
              <a:t>наркопотребителей</a:t>
            </a:r>
            <a:r>
              <a:rPr lang="ru-RU" sz="2600" dirty="0">
                <a:solidFill>
                  <a:srgbClr val="003366"/>
                </a:solidFill>
                <a:effectLst>
                  <a:outerShdw blurRad="38100" dist="38100" dir="2700000" algn="tl">
                    <a:srgbClr val="000000">
                      <a:alpha val="43137"/>
                    </a:srgbClr>
                  </a:outerShdw>
                </a:effectLst>
              </a:rPr>
              <a:t>. </a:t>
            </a:r>
            <a:endParaRPr lang="ru-RU" sz="2600" dirty="0" smtClean="0">
              <a:solidFill>
                <a:srgbClr val="003366"/>
              </a:solidFill>
              <a:effectLst>
                <a:outerShdw blurRad="38100" dist="38100" dir="2700000" algn="tl">
                  <a:srgbClr val="000000">
                    <a:alpha val="43137"/>
                  </a:srgbClr>
                </a:outerShdw>
              </a:effectLst>
            </a:endParaRPr>
          </a:p>
          <a:p>
            <a:pPr algn="just">
              <a:lnSpc>
                <a:spcPts val="2300"/>
              </a:lnSpc>
            </a:pPr>
            <a:r>
              <a:rPr lang="ru-RU" sz="2600" dirty="0">
                <a:solidFill>
                  <a:srgbClr val="003366"/>
                </a:solidFill>
                <a:effectLst>
                  <a:outerShdw blurRad="38100" dist="38100" dir="2700000" algn="tl">
                    <a:srgbClr val="000000">
                      <a:alpha val="43137"/>
                    </a:srgbClr>
                  </a:outerShdw>
                </a:effectLst>
              </a:rPr>
              <a:t> </a:t>
            </a:r>
            <a:r>
              <a:rPr lang="ru-RU" sz="2600" dirty="0" smtClean="0">
                <a:solidFill>
                  <a:srgbClr val="003366"/>
                </a:solidFill>
                <a:effectLst>
                  <a:outerShdw blurRad="38100" dist="38100" dir="2700000" algn="tl">
                    <a:srgbClr val="000000">
                      <a:alpha val="43137"/>
                    </a:srgbClr>
                  </a:outerShdw>
                </a:effectLst>
              </a:rPr>
              <a:t>    Под </a:t>
            </a:r>
            <a:r>
              <a:rPr lang="ru-RU" sz="2600" dirty="0">
                <a:solidFill>
                  <a:srgbClr val="003366"/>
                </a:solidFill>
                <a:effectLst>
                  <a:outerShdw blurRad="38100" dist="38100" dir="2700000" algn="tl">
                    <a:srgbClr val="000000">
                      <a:alpha val="43137"/>
                    </a:srgbClr>
                  </a:outerShdw>
                </a:effectLst>
              </a:rPr>
              <a:t>девизом «НЕТ наркотикам!» проводятся многочисленные спортивные соревнования, концерты, акции, </a:t>
            </a:r>
            <a:r>
              <a:rPr lang="ru-RU" sz="2600" dirty="0" err="1">
                <a:solidFill>
                  <a:srgbClr val="003366"/>
                </a:solidFill>
                <a:effectLst>
                  <a:outerShdw blurRad="38100" dist="38100" dir="2700000" algn="tl">
                    <a:srgbClr val="000000">
                      <a:alpha val="43137"/>
                    </a:srgbClr>
                  </a:outerShdw>
                </a:effectLst>
              </a:rPr>
              <a:t>флешмобы</a:t>
            </a:r>
            <a:r>
              <a:rPr lang="ru-RU" sz="2600" dirty="0">
                <a:solidFill>
                  <a:srgbClr val="003366"/>
                </a:solidFill>
                <a:effectLst>
                  <a:outerShdw blurRad="38100" dist="38100" dir="2700000" algn="tl">
                    <a:srgbClr val="000000">
                      <a:alpha val="43137"/>
                    </a:srgbClr>
                  </a:outerShdw>
                </a:effectLst>
              </a:rPr>
              <a:t> и другие мероприятия.</a:t>
            </a:r>
          </a:p>
        </p:txBody>
      </p:sp>
      <p:sp>
        <p:nvSpPr>
          <p:cNvPr id="106" name="Скругленный прямоугольник 105"/>
          <p:cNvSpPr/>
          <p:nvPr/>
        </p:nvSpPr>
        <p:spPr>
          <a:xfrm>
            <a:off x="2750185" y="134215"/>
            <a:ext cx="921384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smtClean="0">
                <a:solidFill>
                  <a:srgbClr val="00B050"/>
                </a:solidFill>
              </a:rPr>
              <a:t>Международный день </a:t>
            </a:r>
            <a:r>
              <a:rPr lang="ru-RU" sz="3200" b="1" i="1" dirty="0">
                <a:solidFill>
                  <a:srgbClr val="00B050"/>
                </a:solidFill>
              </a:rPr>
              <a:t>борьбы с наркоманией и наркобизнесом</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114639" y="1761360"/>
            <a:ext cx="4506030" cy="33795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67806342"/>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400" dirty="0" smtClean="0">
                <a:solidFill>
                  <a:srgbClr val="003366"/>
                </a:solidFill>
                <a:effectLst>
                  <a:outerShdw blurRad="38100" dist="38100" dir="2700000" algn="tl">
                    <a:srgbClr val="000000">
                      <a:alpha val="43137"/>
                    </a:srgbClr>
                  </a:outerShdw>
                </a:effectLst>
              </a:rPr>
              <a:t>    Всемирный </a:t>
            </a:r>
            <a:r>
              <a:rPr lang="ru-RU" sz="2400" dirty="0">
                <a:solidFill>
                  <a:srgbClr val="003366"/>
                </a:solidFill>
                <a:effectLst>
                  <a:outerShdw blurRad="38100" dist="38100" dir="2700000" algn="tl">
                    <a:srgbClr val="000000">
                      <a:alpha val="43137"/>
                    </a:srgbClr>
                  </a:outerShdw>
                </a:effectLst>
              </a:rPr>
              <a:t>день театра  установлен в 1961 году </a:t>
            </a:r>
            <a:endParaRPr lang="ru-RU" sz="2400" dirty="0" smtClean="0">
              <a:solidFill>
                <a:srgbClr val="003366"/>
              </a:solidFill>
              <a:effectLst>
                <a:outerShdw blurRad="38100" dist="38100" dir="2700000" algn="tl">
                  <a:srgbClr val="000000">
                    <a:alpha val="43137"/>
                  </a:srgbClr>
                </a:outerShdw>
              </a:effectLst>
            </a:endParaRPr>
          </a:p>
          <a:p>
            <a:pPr algn="just">
              <a:lnSpc>
                <a:spcPts val="2300"/>
              </a:lnSpc>
            </a:pPr>
            <a:r>
              <a:rPr lang="ru-RU" sz="2400" dirty="0" smtClean="0">
                <a:solidFill>
                  <a:srgbClr val="003366"/>
                </a:solidFill>
                <a:effectLst>
                  <a:outerShdw blurRad="38100" dist="38100" dir="2700000" algn="tl">
                    <a:srgbClr val="000000">
                      <a:alpha val="43137"/>
                    </a:srgbClr>
                  </a:outerShdw>
                </a:effectLst>
              </a:rPr>
              <a:t>IX </a:t>
            </a:r>
            <a:r>
              <a:rPr lang="ru-RU" sz="2400" dirty="0">
                <a:solidFill>
                  <a:srgbClr val="003366"/>
                </a:solidFill>
                <a:effectLst>
                  <a:outerShdw blurRad="38100" dist="38100" dir="2700000" algn="tl">
                    <a:srgbClr val="000000">
                      <a:alpha val="43137"/>
                    </a:srgbClr>
                  </a:outerShdw>
                </a:effectLst>
              </a:rPr>
              <a:t>конгрессом Международного института театра  и ежегодно 27 марта отмечается Центрами ITI и международными театральными обществами</a:t>
            </a:r>
            <a:r>
              <a:rPr lang="ru-RU" sz="2400" dirty="0" smtClean="0">
                <a:solidFill>
                  <a:srgbClr val="003366"/>
                </a:solidFill>
                <a:effectLst>
                  <a:outerShdw blurRad="38100" dist="38100" dir="2700000" algn="tl">
                    <a:srgbClr val="000000">
                      <a:alpha val="43137"/>
                    </a:srgbClr>
                  </a:outerShdw>
                </a:effectLst>
              </a:rPr>
              <a:t>.</a:t>
            </a:r>
          </a:p>
          <a:p>
            <a:pPr algn="just">
              <a:lnSpc>
                <a:spcPts val="2300"/>
              </a:lnSpc>
            </a:pPr>
            <a:endParaRPr lang="ru-RU" sz="2400" dirty="0">
              <a:solidFill>
                <a:srgbClr val="003366"/>
              </a:solidFill>
              <a:effectLst>
                <a:outerShdw blurRad="38100" dist="38100" dir="2700000" algn="tl">
                  <a:srgbClr val="000000">
                    <a:alpha val="43137"/>
                  </a:srgbClr>
                </a:outerShdw>
              </a:effectLst>
            </a:endParaRPr>
          </a:p>
          <a:p>
            <a:pPr algn="just">
              <a:lnSpc>
                <a:spcPts val="2300"/>
              </a:lnSpc>
            </a:pPr>
            <a:r>
              <a:rPr lang="ru-RU" sz="2400" dirty="0" smtClean="0">
                <a:solidFill>
                  <a:srgbClr val="003366"/>
                </a:solidFill>
                <a:effectLst>
                  <a:outerShdw blurRad="38100" dist="38100" dir="2700000" algn="tl">
                    <a:srgbClr val="000000">
                      <a:alpha val="43137"/>
                    </a:srgbClr>
                  </a:outerShdw>
                </a:effectLst>
              </a:rPr>
              <a:t>   </a:t>
            </a:r>
            <a:r>
              <a:rPr lang="ru-RU" sz="2400" dirty="0">
                <a:solidFill>
                  <a:srgbClr val="003366"/>
                </a:solidFill>
                <a:effectLst>
                  <a:outerShdw blurRad="38100" dist="38100" dir="2700000" algn="tl">
                    <a:srgbClr val="000000">
                      <a:alpha val="43137"/>
                    </a:srgbClr>
                  </a:outerShdw>
                </a:effectLst>
              </a:rPr>
              <a:t>Традиционно он проходит под единым девизом: «Театр как средство взаимопонимания и укрепления мира между народами</a:t>
            </a:r>
            <a:r>
              <a:rPr lang="ru-RU" sz="2400" dirty="0" smtClean="0">
                <a:solidFill>
                  <a:srgbClr val="003366"/>
                </a:solidFill>
                <a:effectLst>
                  <a:outerShdw blurRad="38100" dist="38100" dir="2700000" algn="tl">
                    <a:srgbClr val="000000">
                      <a:alpha val="43137"/>
                    </a:srgbClr>
                  </a:outerShdw>
                </a:effectLst>
              </a:rPr>
              <a:t>». </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Международный день театра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27</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221471" y="1791808"/>
            <a:ext cx="4420867" cy="29472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73974882"/>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400" dirty="0" smtClean="0">
                <a:solidFill>
                  <a:srgbClr val="003366"/>
                </a:solidFill>
                <a:effectLst>
                  <a:outerShdw blurRad="38100" dist="38100" dir="2700000" algn="tl">
                    <a:srgbClr val="000000">
                      <a:alpha val="43137"/>
                    </a:srgbClr>
                  </a:outerShdw>
                </a:effectLst>
              </a:rPr>
              <a:t>    Краевед</a:t>
            </a:r>
            <a:r>
              <a:rPr lang="ru-RU" sz="2400" dirty="0">
                <a:solidFill>
                  <a:srgbClr val="003366"/>
                </a:solidFill>
                <a:effectLst>
                  <a:outerShdw blurRad="38100" dist="38100" dir="2700000" algn="tl">
                    <a:srgbClr val="000000">
                      <a:alpha val="43137"/>
                    </a:srgbClr>
                  </a:outerShdw>
                </a:effectLst>
              </a:rPr>
              <a:t>, историк А. Ю. Клоков родился 27 марта 1953 года в Липецке. Многим </a:t>
            </a:r>
            <a:r>
              <a:rPr lang="ru-RU" sz="2400" dirty="0" err="1">
                <a:solidFill>
                  <a:srgbClr val="003366"/>
                </a:solidFill>
                <a:effectLst>
                  <a:outerShdw blurRad="38100" dist="38100" dir="2700000" algn="tl">
                    <a:srgbClr val="000000">
                      <a:alpha val="43137"/>
                    </a:srgbClr>
                  </a:outerShdw>
                </a:effectLst>
              </a:rPr>
              <a:t>липчанам</a:t>
            </a:r>
            <a:r>
              <a:rPr lang="ru-RU" sz="2400" dirty="0">
                <a:solidFill>
                  <a:srgbClr val="003366"/>
                </a:solidFill>
                <a:effectLst>
                  <a:outerShdw blurRad="38100" dist="38100" dir="2700000" algn="tl">
                    <a:srgbClr val="000000">
                      <a:alpha val="43137"/>
                    </a:srgbClr>
                  </a:outerShdw>
                </a:effectLst>
              </a:rPr>
              <a:t> А. Ю. Клоков известен как общественный деятель, инициатор и один из создателей клуба добровольных реставраторов «Русь». </a:t>
            </a:r>
            <a:endParaRPr lang="ru-RU" sz="2400" dirty="0" smtClean="0">
              <a:solidFill>
                <a:srgbClr val="003366"/>
              </a:solidFill>
              <a:effectLst>
                <a:outerShdw blurRad="38100" dist="38100" dir="2700000" algn="tl">
                  <a:srgbClr val="000000">
                    <a:alpha val="43137"/>
                  </a:srgbClr>
                </a:outerShdw>
              </a:effectLst>
            </a:endParaRPr>
          </a:p>
          <a:p>
            <a:pPr algn="just">
              <a:lnSpc>
                <a:spcPts val="2300"/>
              </a:lnSpc>
            </a:pPr>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Соавтор </a:t>
            </a:r>
            <a:r>
              <a:rPr lang="ru-RU" sz="2400" dirty="0">
                <a:solidFill>
                  <a:srgbClr val="003366"/>
                </a:solidFill>
                <a:effectLst>
                  <a:outerShdw blurRad="38100" dist="38100" dir="2700000" algn="tl">
                    <a:srgbClr val="000000">
                      <a:alpha val="43137"/>
                    </a:srgbClr>
                  </a:outerShdw>
                </a:effectLst>
              </a:rPr>
              <a:t>монографии «Древнее поселение Липецкое озеро», составитель и редактор серии книг «Храмы и монастыри Липецкой и Елецкой епархии», «Записки Липецкого областного краеведческого общества», «Усадьбы Липецкого края», пособия для школьников «История Липецкого края</a:t>
            </a:r>
            <a:r>
              <a:rPr lang="ru-RU" sz="2400" dirty="0" smtClean="0">
                <a:solidFill>
                  <a:srgbClr val="003366"/>
                </a:solidFill>
                <a:effectLst>
                  <a:outerShdw blurRad="38100" dist="38100" dir="2700000" algn="tl">
                    <a:srgbClr val="000000">
                      <a:alpha val="43137"/>
                    </a:srgbClr>
                  </a:outerShdw>
                </a:effectLst>
              </a:rPr>
              <a:t>». </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Клоков Александр Юрьевич (1953</a:t>
            </a:r>
            <a:r>
              <a:rPr lang="ru-RU" sz="3200" b="1" i="1" dirty="0" smtClean="0">
                <a:solidFill>
                  <a:srgbClr val="00B050"/>
                </a:solidFill>
              </a:rPr>
              <a:t>)</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27</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217935" y="1392050"/>
            <a:ext cx="4299438" cy="42994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84093500"/>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302500"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400" dirty="0" smtClean="0">
                <a:solidFill>
                  <a:srgbClr val="003366"/>
                </a:solidFill>
                <a:effectLst>
                  <a:outerShdw blurRad="38100" dist="38100" dir="2700000" algn="tl">
                    <a:srgbClr val="000000">
                      <a:alpha val="43137"/>
                    </a:srgbClr>
                  </a:outerShdw>
                </a:effectLst>
              </a:rPr>
              <a:t>     Максим </a:t>
            </a:r>
            <a:r>
              <a:rPr lang="ru-RU" sz="2400" dirty="0">
                <a:solidFill>
                  <a:srgbClr val="003366"/>
                </a:solidFill>
                <a:effectLst>
                  <a:outerShdw blurRad="38100" dist="38100" dir="2700000" algn="tl">
                    <a:srgbClr val="000000">
                      <a:alpha val="43137"/>
                    </a:srgbClr>
                  </a:outerShdw>
                </a:effectLst>
              </a:rPr>
              <a:t>Горький – писатель, драматург, прозаик. Он стоял у истоков создания Союза писателей СССР и был его первым председателем. Его пять раз выдвигали на получение Нобелевской премии, его труды издавались при жизни большими тиражами</a:t>
            </a:r>
            <a:r>
              <a:rPr lang="ru-RU" sz="2400" dirty="0" smtClean="0">
                <a:solidFill>
                  <a:srgbClr val="003366"/>
                </a:solidFill>
                <a:effectLst>
                  <a:outerShdw blurRad="38100" dist="38100" dir="2700000" algn="tl">
                    <a:srgbClr val="000000">
                      <a:alpha val="43137"/>
                    </a:srgbClr>
                  </a:outerShdw>
                </a:effectLst>
              </a:rPr>
              <a:t>.</a:t>
            </a:r>
          </a:p>
          <a:p>
            <a:pPr algn="just">
              <a:lnSpc>
                <a:spcPts val="2300"/>
              </a:lnSpc>
            </a:pPr>
            <a:endParaRPr lang="ru-RU" sz="2400" dirty="0">
              <a:solidFill>
                <a:srgbClr val="003366"/>
              </a:solidFill>
              <a:effectLst>
                <a:outerShdw blurRad="38100" dist="38100" dir="2700000" algn="tl">
                  <a:srgbClr val="000000">
                    <a:alpha val="43137"/>
                  </a:srgbClr>
                </a:outerShdw>
              </a:effectLst>
            </a:endParaRPr>
          </a:p>
          <a:p>
            <a:pPr algn="just">
              <a:lnSpc>
                <a:spcPts val="2300"/>
              </a:lnSpc>
            </a:pPr>
            <a:r>
              <a:rPr lang="ru-RU" sz="2400" dirty="0" smtClean="0">
                <a:solidFill>
                  <a:srgbClr val="003366"/>
                </a:solidFill>
                <a:effectLst>
                  <a:outerShdw blurRad="38100" dist="38100" dir="2700000" algn="tl">
                    <a:srgbClr val="000000">
                      <a:alpha val="43137"/>
                    </a:srgbClr>
                  </a:outerShdw>
                </a:effectLst>
              </a:rPr>
              <a:t>   </a:t>
            </a:r>
            <a:r>
              <a:rPr lang="ru-RU" sz="2400" dirty="0">
                <a:solidFill>
                  <a:srgbClr val="003366"/>
                </a:solidFill>
                <a:effectLst>
                  <a:outerShdw blurRad="38100" dist="38100" dir="2700000" algn="tl">
                    <a:srgbClr val="000000">
                      <a:alpha val="43137"/>
                    </a:srgbClr>
                  </a:outerShdw>
                </a:effectLst>
              </a:rPr>
              <a:t>Горького ставили в один ряд с Пушкиным и Толстым, его произведения были написаны доступным языком, понятным каждому</a:t>
            </a:r>
            <a:r>
              <a:rPr lang="ru-RU" sz="2400" dirty="0" smtClean="0">
                <a:solidFill>
                  <a:srgbClr val="003366"/>
                </a:solidFill>
                <a:effectLst>
                  <a:outerShdw blurRad="38100" dist="38100" dir="2700000" algn="tl">
                    <a:srgbClr val="000000">
                      <a:alpha val="43137"/>
                    </a:srgbClr>
                  </a:outerShdw>
                </a:effectLst>
              </a:rPr>
              <a:t>. </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155 лет со дня рождения Максима </a:t>
            </a:r>
            <a:r>
              <a:rPr lang="ru-RU" sz="3200" b="1" i="1" dirty="0" smtClean="0">
                <a:solidFill>
                  <a:srgbClr val="00B050"/>
                </a:solidFill>
              </a:rPr>
              <a:t>Горького</a:t>
            </a:r>
          </a:p>
          <a:p>
            <a:pPr indent="457200" algn="ctr"/>
            <a:r>
              <a:rPr lang="ru-RU" sz="3200" b="1" i="1" dirty="0" smtClean="0">
                <a:solidFill>
                  <a:srgbClr val="00B050"/>
                </a:solidFill>
              </a:rPr>
              <a:t> </a:t>
            </a:r>
            <a:r>
              <a:rPr lang="ru-RU" sz="3200" b="1" i="1" dirty="0">
                <a:solidFill>
                  <a:srgbClr val="00B050"/>
                </a:solidFill>
              </a:rPr>
              <a:t>(Алексея Максимовича Пешкова) (</a:t>
            </a:r>
            <a:r>
              <a:rPr lang="ru-RU" sz="3200" b="1" i="1" dirty="0" smtClean="0">
                <a:solidFill>
                  <a:srgbClr val="00B050"/>
                </a:solidFill>
              </a:rPr>
              <a:t>1868-1936)</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28</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167054" y="1709106"/>
            <a:ext cx="4492869" cy="33696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31275858"/>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023825" cy="4957942"/>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200" i="1" dirty="0" smtClean="0">
                <a:solidFill>
                  <a:srgbClr val="003366"/>
                </a:solidFill>
              </a:rPr>
              <a:t>	</a:t>
            </a:r>
          </a:p>
          <a:p>
            <a:pPr algn="just">
              <a:lnSpc>
                <a:spcPts val="2300"/>
              </a:lnSpc>
            </a:pPr>
            <a:r>
              <a:rPr lang="ru-RU" sz="2600" dirty="0" smtClean="0">
                <a:solidFill>
                  <a:srgbClr val="003366"/>
                </a:solidFill>
                <a:effectLst>
                  <a:outerShdw blurRad="38100" dist="38100" dir="2700000" algn="tl">
                    <a:srgbClr val="000000">
                      <a:alpha val="43137"/>
                    </a:srgbClr>
                  </a:outerShdw>
                </a:effectLst>
              </a:rPr>
              <a:t>       Публицист</a:t>
            </a:r>
            <a:r>
              <a:rPr lang="ru-RU" sz="2600" dirty="0">
                <a:solidFill>
                  <a:srgbClr val="003366"/>
                </a:solidFill>
                <a:effectLst>
                  <a:outerShdw blurRad="38100" dist="38100" dir="2700000" algn="tl">
                    <a:srgbClr val="000000">
                      <a:alpha val="43137"/>
                    </a:srgbClr>
                  </a:outerShdw>
                </a:effectLst>
              </a:rPr>
              <a:t>, литературовед В. В. </a:t>
            </a:r>
            <a:r>
              <a:rPr lang="ru-RU" sz="2600" dirty="0" err="1">
                <a:solidFill>
                  <a:srgbClr val="003366"/>
                </a:solidFill>
                <a:effectLst>
                  <a:outerShdw blurRad="38100" dist="38100" dir="2700000" algn="tl">
                    <a:srgbClr val="000000">
                      <a:alpha val="43137"/>
                    </a:srgbClr>
                  </a:outerShdw>
                </a:effectLst>
              </a:rPr>
              <a:t>Щеулин</a:t>
            </a:r>
            <a:r>
              <a:rPr lang="ru-RU" sz="2600" dirty="0">
                <a:solidFill>
                  <a:srgbClr val="003366"/>
                </a:solidFill>
                <a:effectLst>
                  <a:outerShdw blurRad="38100" dist="38100" dir="2700000" algn="tl">
                    <a:srgbClr val="000000">
                      <a:alpha val="43137"/>
                    </a:srgbClr>
                  </a:outerShdw>
                </a:effectLst>
              </a:rPr>
              <a:t> родился 1 марта 1928 года в г. Воронеже. Окончил филологическое отделение историко-филологического факультета Воронежского государственного университета (1952</a:t>
            </a:r>
            <a:r>
              <a:rPr lang="ru-RU" sz="2600" dirty="0" smtClean="0">
                <a:solidFill>
                  <a:srgbClr val="003366"/>
                </a:solidFill>
                <a:effectLst>
                  <a:outerShdw blurRad="38100" dist="38100" dir="2700000" algn="tl">
                    <a:srgbClr val="000000">
                      <a:alpha val="43137"/>
                    </a:srgbClr>
                  </a:outerShdw>
                </a:effectLst>
              </a:rPr>
              <a:t>). </a:t>
            </a:r>
          </a:p>
          <a:p>
            <a:pPr algn="just">
              <a:lnSpc>
                <a:spcPts val="2300"/>
              </a:lnSpc>
            </a:pPr>
            <a:endParaRPr lang="ru-RU" sz="2600" dirty="0">
              <a:solidFill>
                <a:srgbClr val="003366"/>
              </a:solidFill>
              <a:effectLst>
                <a:outerShdw blurRad="38100" dist="38100" dir="2700000" algn="tl">
                  <a:srgbClr val="000000">
                    <a:alpha val="43137"/>
                  </a:srgbClr>
                </a:outerShdw>
              </a:effectLst>
            </a:endParaRPr>
          </a:p>
          <a:p>
            <a:pPr algn="just">
              <a:lnSpc>
                <a:spcPts val="2300"/>
              </a:lnSpc>
            </a:pPr>
            <a:r>
              <a:rPr lang="ru-RU" sz="2600" dirty="0" smtClean="0">
                <a:solidFill>
                  <a:srgbClr val="003366"/>
                </a:solidFill>
                <a:effectLst>
                  <a:outerShdw blurRad="38100" dist="38100" dir="2700000" algn="tl">
                    <a:srgbClr val="000000">
                      <a:alpha val="43137"/>
                    </a:srgbClr>
                  </a:outerShdw>
                </a:effectLst>
              </a:rPr>
              <a:t>    С </a:t>
            </a:r>
            <a:r>
              <a:rPr lang="ru-RU" sz="2600" dirty="0">
                <a:solidFill>
                  <a:srgbClr val="003366"/>
                </a:solidFill>
                <a:effectLst>
                  <a:outerShdw blurRad="38100" dist="38100" dir="2700000" algn="tl">
                    <a:srgbClr val="000000">
                      <a:alpha val="43137"/>
                    </a:srgbClr>
                  </a:outerShdw>
                </a:effectLst>
              </a:rPr>
              <a:t>1969 года В. В. </a:t>
            </a:r>
            <a:r>
              <a:rPr lang="ru-RU" sz="2600" dirty="0" err="1">
                <a:solidFill>
                  <a:srgbClr val="003366"/>
                </a:solidFill>
                <a:effectLst>
                  <a:outerShdw blurRad="38100" dist="38100" dir="2700000" algn="tl">
                    <a:srgbClr val="000000">
                      <a:alpha val="43137"/>
                    </a:srgbClr>
                  </a:outerShdw>
                </a:effectLst>
              </a:rPr>
              <a:t>Щеулин</a:t>
            </a:r>
            <a:r>
              <a:rPr lang="ru-RU" sz="2600" dirty="0">
                <a:solidFill>
                  <a:srgbClr val="003366"/>
                </a:solidFill>
                <a:effectLst>
                  <a:outerShdw blurRad="38100" dist="38100" dir="2700000" algn="tl">
                    <a:srgbClr val="000000">
                      <a:alpha val="43137"/>
                    </a:srgbClr>
                  </a:outerShdw>
                </a:effectLst>
              </a:rPr>
              <a:t> жил в Липецке, преподавал в Липецком государственном педагогическом институте, с 1970 года был заведующим кафедрой русского языка и общего языкознания. Основатель Липецкой научной синтаксической школы.</a:t>
            </a:r>
          </a:p>
          <a:p>
            <a:pPr algn="just">
              <a:lnSpc>
                <a:spcPts val="2300"/>
              </a:lnSpc>
            </a:pPr>
            <a:endParaRPr lang="ru-RU" sz="26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614469" y="206072"/>
            <a:ext cx="9510123"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err="1">
                <a:solidFill>
                  <a:srgbClr val="00B050"/>
                </a:solidFill>
              </a:rPr>
              <a:t>Щеулин</a:t>
            </a:r>
            <a:r>
              <a:rPr lang="ru-RU" sz="3200" b="1" i="1" dirty="0">
                <a:solidFill>
                  <a:srgbClr val="00B050"/>
                </a:solidFill>
              </a:rPr>
              <a:t> Василий Васильевич (1928–2014</a:t>
            </a:r>
            <a:r>
              <a:rPr lang="ru-RU" sz="3200" b="1" i="1" dirty="0" smtClean="0">
                <a:solidFill>
                  <a:srgbClr val="00B050"/>
                </a:solidFill>
              </a:rPr>
              <a:t>) </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662414" y="1309128"/>
            <a:ext cx="3347141" cy="46379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55111617"/>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8"/>
            <a:ext cx="7023825" cy="4957942"/>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200" i="1" dirty="0" smtClean="0">
                <a:solidFill>
                  <a:srgbClr val="003366"/>
                </a:solidFill>
              </a:rPr>
              <a:t>	</a:t>
            </a:r>
          </a:p>
          <a:p>
            <a:pPr algn="just">
              <a:lnSpc>
                <a:spcPts val="2300"/>
              </a:lnSpc>
            </a:pPr>
            <a:r>
              <a:rPr lang="ru-RU" sz="2600" dirty="0" smtClean="0">
                <a:solidFill>
                  <a:srgbClr val="003366"/>
                </a:solidFill>
                <a:effectLst>
                  <a:outerShdw blurRad="38100" dist="38100" dir="2700000" algn="tl">
                    <a:srgbClr val="000000">
                      <a:alpha val="43137"/>
                    </a:srgbClr>
                  </a:outerShdw>
                </a:effectLst>
              </a:rPr>
              <a:t>   Фёдор </a:t>
            </a:r>
            <a:r>
              <a:rPr lang="ru-RU" sz="2600" dirty="0">
                <a:solidFill>
                  <a:srgbClr val="003366"/>
                </a:solidFill>
                <a:effectLst>
                  <a:outerShdw blurRad="38100" dist="38100" dir="2700000" algn="tl">
                    <a:srgbClr val="000000">
                      <a:alpha val="43137"/>
                    </a:srgbClr>
                  </a:outerShdw>
                </a:effectLst>
              </a:rPr>
              <a:t>Сологуб (1863–1927) — русский поэт, писатель, драматург, публицист. Один из ярких представителей Серебряного века, преемник русского символизма. Федор Сологуб, биография которого является примером служению искусству, оказал большое влияние на развитие русской литературы на рубеже </a:t>
            </a:r>
            <a:endParaRPr lang="ru-RU" sz="2600" dirty="0" smtClean="0">
              <a:solidFill>
                <a:srgbClr val="003366"/>
              </a:solidFill>
              <a:effectLst>
                <a:outerShdw blurRad="38100" dist="38100" dir="2700000" algn="tl">
                  <a:srgbClr val="000000">
                    <a:alpha val="43137"/>
                  </a:srgbClr>
                </a:outerShdw>
              </a:effectLst>
            </a:endParaRPr>
          </a:p>
          <a:p>
            <a:pPr algn="just">
              <a:lnSpc>
                <a:spcPts val="2300"/>
              </a:lnSpc>
            </a:pPr>
            <a:r>
              <a:rPr lang="ru-RU" sz="2600" dirty="0" smtClean="0">
                <a:solidFill>
                  <a:srgbClr val="003366"/>
                </a:solidFill>
                <a:effectLst>
                  <a:outerShdw blurRad="38100" dist="38100" dir="2700000" algn="tl">
                    <a:srgbClr val="000000">
                      <a:alpha val="43137"/>
                    </a:srgbClr>
                  </a:outerShdw>
                </a:effectLst>
              </a:rPr>
              <a:t>XIX–ХХ </a:t>
            </a:r>
            <a:r>
              <a:rPr lang="ru-RU" sz="2600" dirty="0">
                <a:solidFill>
                  <a:srgbClr val="003366"/>
                </a:solidFill>
                <a:effectLst>
                  <a:outerShdw blurRad="38100" dist="38100" dir="2700000" algn="tl">
                    <a:srgbClr val="000000">
                      <a:alpha val="43137"/>
                    </a:srgbClr>
                  </a:outerShdw>
                </a:effectLst>
              </a:rPr>
              <a:t>веков</a:t>
            </a:r>
            <a:r>
              <a:rPr lang="ru-RU" sz="2600" dirty="0" smtClean="0">
                <a:solidFill>
                  <a:srgbClr val="003366"/>
                </a:solidFill>
                <a:effectLst>
                  <a:outerShdw blurRad="38100" dist="38100" dir="2700000" algn="tl">
                    <a:srgbClr val="000000">
                      <a:alpha val="43137"/>
                    </a:srgbClr>
                  </a:outerShdw>
                </a:effectLst>
              </a:rPr>
              <a:t>.</a:t>
            </a:r>
            <a:endParaRPr lang="ru-RU" sz="2600" dirty="0">
              <a:solidFill>
                <a:srgbClr val="003366"/>
              </a:solidFill>
              <a:effectLst>
                <a:outerShdw blurRad="38100" dist="38100" dir="2700000" algn="tl">
                  <a:srgbClr val="000000">
                    <a:alpha val="43137"/>
                  </a:srgbClr>
                </a:outerShdw>
              </a:effectLst>
            </a:endParaRPr>
          </a:p>
          <a:p>
            <a:pPr algn="just">
              <a:lnSpc>
                <a:spcPts val="2300"/>
              </a:lnSpc>
            </a:pPr>
            <a:endParaRPr lang="ru-RU" sz="26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614469" y="206072"/>
            <a:ext cx="9510123"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smtClean="0">
                <a:solidFill>
                  <a:srgbClr val="00B050"/>
                </a:solidFill>
              </a:rPr>
              <a:t>Федор Кузьмич Сологуб </a:t>
            </a:r>
            <a:r>
              <a:rPr lang="ru-RU" sz="3200" b="1" i="1" dirty="0">
                <a:solidFill>
                  <a:srgbClr val="00B050"/>
                </a:solidFill>
              </a:rPr>
              <a:t>(1863-1927)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497212" y="1350975"/>
            <a:ext cx="3609669" cy="45470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77938157"/>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224055" y="1119698"/>
            <a:ext cx="6671854"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200" i="1" dirty="0" smtClean="0">
                <a:solidFill>
                  <a:srgbClr val="003366"/>
                </a:solidFill>
              </a:rPr>
              <a:t>	</a:t>
            </a:r>
          </a:p>
          <a:p>
            <a:pPr algn="just">
              <a:lnSpc>
                <a:spcPts val="2300"/>
              </a:lnSpc>
            </a:pPr>
            <a:r>
              <a:rPr lang="ru-RU" sz="2400" i="1" dirty="0" smtClean="0">
                <a:solidFill>
                  <a:srgbClr val="003366"/>
                </a:solidFill>
                <a:effectLst>
                  <a:outerShdw blurRad="38100" dist="38100" dir="2700000" algn="tl">
                    <a:srgbClr val="000000">
                      <a:alpha val="43137"/>
                    </a:srgbClr>
                  </a:outerShdw>
                </a:effectLst>
              </a:rPr>
              <a:t>     </a:t>
            </a:r>
            <a:r>
              <a:rPr lang="ru-RU" sz="2600" dirty="0" smtClean="0">
                <a:solidFill>
                  <a:srgbClr val="003366"/>
                </a:solidFill>
                <a:effectLst>
                  <a:outerShdw blurRad="38100" dist="38100" dir="2700000" algn="tl">
                    <a:srgbClr val="000000">
                      <a:alpha val="43137"/>
                    </a:srgbClr>
                  </a:outerShdw>
                </a:effectLst>
              </a:rPr>
              <a:t>В </a:t>
            </a:r>
            <a:r>
              <a:rPr lang="ru-RU" sz="2600" dirty="0" smtClean="0">
                <a:solidFill>
                  <a:srgbClr val="003366"/>
                </a:solidFill>
                <a:effectLst>
                  <a:outerShdw blurRad="38100" dist="38100" dir="2700000" algn="tl">
                    <a:srgbClr val="000000">
                      <a:alpha val="43137"/>
                    </a:srgbClr>
                  </a:outerShdw>
                </a:effectLst>
              </a:rPr>
              <a:t>декабре </a:t>
            </a:r>
            <a:r>
              <a:rPr lang="ru-RU" sz="2600" dirty="0">
                <a:solidFill>
                  <a:srgbClr val="003366"/>
                </a:solidFill>
                <a:effectLst>
                  <a:outerShdw blurRad="38100" dist="38100" dir="2700000" algn="tl">
                    <a:srgbClr val="000000">
                      <a:alpha val="43137"/>
                    </a:srgbClr>
                  </a:outerShdw>
                </a:effectLst>
              </a:rPr>
              <a:t>2013 года Генеральная Ассамблея ООН </a:t>
            </a:r>
            <a:r>
              <a:rPr lang="ru-RU" sz="2600" dirty="0" smtClean="0">
                <a:solidFill>
                  <a:srgbClr val="003366"/>
                </a:solidFill>
                <a:effectLst>
                  <a:outerShdw blurRad="38100" dist="38100" dir="2700000" algn="tl">
                    <a:srgbClr val="000000">
                      <a:alpha val="43137"/>
                    </a:srgbClr>
                  </a:outerShdw>
                </a:effectLst>
              </a:rPr>
              <a:t>постановила </a:t>
            </a:r>
            <a:r>
              <a:rPr lang="ru-RU" sz="2600" dirty="0">
                <a:solidFill>
                  <a:srgbClr val="003366"/>
                </a:solidFill>
                <a:effectLst>
                  <a:outerShdw blurRad="38100" dist="38100" dir="2700000" algn="tl">
                    <a:srgbClr val="000000">
                      <a:alpha val="43137"/>
                    </a:srgbClr>
                  </a:outerShdw>
                </a:effectLst>
              </a:rPr>
              <a:t>провозгласить </a:t>
            </a:r>
            <a:r>
              <a:rPr lang="ru-RU" sz="2600" dirty="0" smtClean="0">
                <a:solidFill>
                  <a:srgbClr val="003366"/>
                </a:solidFill>
                <a:effectLst>
                  <a:outerShdw blurRad="38100" dist="38100" dir="2700000" algn="tl">
                    <a:srgbClr val="000000">
                      <a:alpha val="43137"/>
                    </a:srgbClr>
                  </a:outerShdw>
                </a:effectLst>
              </a:rPr>
              <a:t/>
            </a:r>
            <a:br>
              <a:rPr lang="ru-RU" sz="2600" dirty="0" smtClean="0">
                <a:solidFill>
                  <a:srgbClr val="003366"/>
                </a:solidFill>
                <a:effectLst>
                  <a:outerShdw blurRad="38100" dist="38100" dir="2700000" algn="tl">
                    <a:srgbClr val="000000">
                      <a:alpha val="43137"/>
                    </a:srgbClr>
                  </a:outerShdw>
                </a:effectLst>
              </a:rPr>
            </a:br>
            <a:r>
              <a:rPr lang="ru-RU" sz="2600" dirty="0" smtClean="0">
                <a:solidFill>
                  <a:srgbClr val="003366"/>
                </a:solidFill>
                <a:effectLst>
                  <a:outerShdw blurRad="38100" dist="38100" dir="2700000" algn="tl">
                    <a:srgbClr val="000000">
                      <a:alpha val="43137"/>
                    </a:srgbClr>
                  </a:outerShdw>
                </a:effectLst>
              </a:rPr>
              <a:t>3 </a:t>
            </a:r>
            <a:r>
              <a:rPr lang="ru-RU" sz="2600" dirty="0">
                <a:solidFill>
                  <a:srgbClr val="003366"/>
                </a:solidFill>
                <a:effectLst>
                  <a:outerShdw blurRad="38100" dist="38100" dir="2700000" algn="tl">
                    <a:srgbClr val="000000">
                      <a:alpha val="43137"/>
                    </a:srgbClr>
                  </a:outerShdw>
                </a:effectLst>
              </a:rPr>
              <a:t>марта Всемирным днём дикой </a:t>
            </a:r>
            <a:r>
              <a:rPr lang="ru-RU" sz="2600" dirty="0" smtClean="0">
                <a:solidFill>
                  <a:srgbClr val="003366"/>
                </a:solidFill>
                <a:effectLst>
                  <a:outerShdw blurRad="38100" dist="38100" dir="2700000" algn="tl">
                    <a:srgbClr val="000000">
                      <a:alpha val="43137"/>
                    </a:srgbClr>
                  </a:outerShdw>
                </a:effectLst>
              </a:rPr>
              <a:t>природы. Забота </a:t>
            </a:r>
            <a:r>
              <a:rPr lang="ru-RU" sz="2600" dirty="0">
                <a:solidFill>
                  <a:srgbClr val="003366"/>
                </a:solidFill>
                <a:effectLst>
                  <a:outerShdw blurRad="38100" dist="38100" dir="2700000" algn="tl">
                    <a:srgbClr val="000000">
                      <a:alpha val="43137"/>
                    </a:srgbClr>
                  </a:outerShdw>
                </a:effectLst>
              </a:rPr>
              <a:t>о сохранении численности исчезающих видов фауны и флоры, о возможных последствиях их полного исчезновения для других видов подталкивает небезразличных людей науки, политики, экономической сферы и простых граждан по всему миру объединять усилия ради спасения того, что во многом гибнет из-за вмешательства человека в мир природы.</a:t>
            </a: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4000" b="1" i="1" dirty="0" smtClean="0">
                <a:solidFill>
                  <a:srgbClr val="00B050"/>
                </a:solidFill>
              </a:rPr>
              <a:t>Всемирный день дикой природы</a:t>
            </a:r>
            <a:endParaRPr lang="ru-RU" sz="40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a:solidFill>
                    <a:srgbClr val="00B050"/>
                  </a:solidFill>
                  <a:latin typeface="Bookman Old Style" panose="02050604050505020204" pitchFamily="18" charset="0"/>
                </a:rPr>
                <a:t>3</a:t>
              </a: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rotWithShape="1">
          <a:blip r:embed="rId6"/>
          <a:srcRect l="21758" r="23181"/>
          <a:stretch/>
        </p:blipFill>
        <p:spPr>
          <a:xfrm>
            <a:off x="273215" y="1361284"/>
            <a:ext cx="4494872" cy="45897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8884118"/>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07428" y="1119698"/>
            <a:ext cx="6905897" cy="473386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200" i="1" dirty="0" smtClean="0">
                <a:solidFill>
                  <a:srgbClr val="003366"/>
                </a:solidFill>
              </a:rPr>
              <a:t>	</a:t>
            </a:r>
          </a:p>
          <a:p>
            <a:pPr algn="just">
              <a:lnSpc>
                <a:spcPts val="2300"/>
              </a:lnSpc>
            </a:pPr>
            <a:r>
              <a:rPr lang="ru-RU" sz="2400" i="1" dirty="0" smtClean="0">
                <a:solidFill>
                  <a:srgbClr val="003366"/>
                </a:solidFill>
                <a:effectLst>
                  <a:outerShdw blurRad="38100" dist="38100" dir="2700000" algn="tl">
                    <a:srgbClr val="000000">
                      <a:alpha val="43137"/>
                    </a:srgbClr>
                  </a:outerShdw>
                </a:effectLst>
              </a:rPr>
              <a:t>    </a:t>
            </a:r>
            <a:r>
              <a:rPr lang="ru-RU" sz="2400" i="1" dirty="0" smtClean="0">
                <a:solidFill>
                  <a:srgbClr val="003366"/>
                </a:solidFill>
                <a:effectLst>
                  <a:outerShdw blurRad="38100" dist="38100" dir="2700000" algn="tl">
                    <a:srgbClr val="000000">
                      <a:alpha val="43137"/>
                    </a:srgbClr>
                  </a:outerShdw>
                </a:effectLst>
              </a:rPr>
              <a:t> </a:t>
            </a:r>
            <a:r>
              <a:rPr lang="ru-RU" sz="2600" dirty="0" smtClean="0">
                <a:solidFill>
                  <a:srgbClr val="003366"/>
                </a:solidFill>
                <a:effectLst>
                  <a:outerShdw blurRad="38100" dist="38100" dir="2700000" algn="tl">
                    <a:srgbClr val="000000">
                      <a:alpha val="43137"/>
                    </a:srgbClr>
                  </a:outerShdw>
                </a:effectLst>
              </a:rPr>
              <a:t>Всемирный </a:t>
            </a:r>
            <a:r>
              <a:rPr lang="ru-RU" sz="2600" dirty="0">
                <a:solidFill>
                  <a:srgbClr val="003366"/>
                </a:solidFill>
                <a:effectLst>
                  <a:outerShdw blurRad="38100" dist="38100" dir="2700000" algn="tl">
                    <a:srgbClr val="000000">
                      <a:alpha val="43137"/>
                    </a:srgbClr>
                  </a:outerShdw>
                </a:effectLst>
              </a:rPr>
              <a:t>день писателя </a:t>
            </a:r>
            <a:r>
              <a:rPr lang="ru-RU" sz="2600" dirty="0" smtClean="0">
                <a:solidFill>
                  <a:srgbClr val="003366"/>
                </a:solidFill>
                <a:effectLst>
                  <a:outerShdw blurRad="38100" dist="38100" dir="2700000" algn="tl">
                    <a:srgbClr val="000000">
                      <a:alpha val="43137"/>
                    </a:srgbClr>
                  </a:outerShdw>
                </a:effectLst>
              </a:rPr>
              <a:t>отмечается </a:t>
            </a:r>
            <a:r>
              <a:rPr lang="ru-RU" sz="2600" dirty="0">
                <a:solidFill>
                  <a:srgbClr val="003366"/>
                </a:solidFill>
                <a:effectLst>
                  <a:outerShdw blurRad="38100" dist="38100" dir="2700000" algn="tl">
                    <a:srgbClr val="000000">
                      <a:alpha val="43137"/>
                    </a:srgbClr>
                  </a:outerShdw>
                </a:effectLst>
              </a:rPr>
              <a:t>практически во всех странах ежегодно 3 марта. Полное название этого праздника Всемирный день мира для </a:t>
            </a:r>
            <a:r>
              <a:rPr lang="ru-RU" sz="2600" dirty="0" smtClean="0">
                <a:solidFill>
                  <a:srgbClr val="003366"/>
                </a:solidFill>
                <a:effectLst>
                  <a:outerShdw blurRad="38100" dist="38100" dir="2700000" algn="tl">
                    <a:srgbClr val="000000">
                      <a:alpha val="43137"/>
                    </a:srgbClr>
                  </a:outerShdw>
                </a:effectLst>
              </a:rPr>
              <a:t>писателя.</a:t>
            </a:r>
          </a:p>
          <a:p>
            <a:pPr algn="just">
              <a:lnSpc>
                <a:spcPts val="2300"/>
              </a:lnSpc>
            </a:pPr>
            <a:r>
              <a:rPr lang="ru-RU" sz="2600" dirty="0">
                <a:solidFill>
                  <a:srgbClr val="003366"/>
                </a:solidFill>
                <a:effectLst>
                  <a:outerShdw blurRad="38100" dist="38100" dir="2700000" algn="tl">
                    <a:srgbClr val="000000">
                      <a:alpha val="43137"/>
                    </a:srgbClr>
                  </a:outerShdw>
                </a:effectLst>
              </a:rPr>
              <a:t> </a:t>
            </a:r>
            <a:r>
              <a:rPr lang="ru-RU" sz="2600" dirty="0" smtClean="0">
                <a:solidFill>
                  <a:srgbClr val="003366"/>
                </a:solidFill>
                <a:effectLst>
                  <a:outerShdw blurRad="38100" dist="38100" dir="2700000" algn="tl">
                    <a:srgbClr val="000000">
                      <a:alpha val="43137"/>
                    </a:srgbClr>
                  </a:outerShdw>
                </a:effectLst>
              </a:rPr>
              <a:t>    </a:t>
            </a:r>
            <a:r>
              <a:rPr lang="ru-RU" sz="2600" dirty="0" smtClean="0">
                <a:solidFill>
                  <a:srgbClr val="003366"/>
                </a:solidFill>
                <a:effectLst>
                  <a:outerShdw blurRad="38100" dist="38100" dir="2700000" algn="tl">
                    <a:srgbClr val="000000">
                      <a:alpha val="43137"/>
                    </a:srgbClr>
                  </a:outerShdw>
                </a:effectLst>
              </a:rPr>
              <a:t>Праздник </a:t>
            </a:r>
            <a:r>
              <a:rPr lang="ru-RU" sz="2600" dirty="0" smtClean="0">
                <a:solidFill>
                  <a:srgbClr val="003366"/>
                </a:solidFill>
                <a:effectLst>
                  <a:outerShdw blurRad="38100" dist="38100" dir="2700000" algn="tl">
                    <a:srgbClr val="000000">
                      <a:alpha val="43137"/>
                    </a:srgbClr>
                  </a:outerShdw>
                </a:effectLst>
              </a:rPr>
              <a:t>сегодня </a:t>
            </a:r>
            <a:r>
              <a:rPr lang="ru-RU" sz="2600" dirty="0">
                <a:solidFill>
                  <a:srgbClr val="003366"/>
                </a:solidFill>
                <a:effectLst>
                  <a:outerShdw blurRad="38100" dist="38100" dir="2700000" algn="tl">
                    <a:srgbClr val="000000">
                      <a:alpha val="43137"/>
                    </a:srgbClr>
                  </a:outerShdw>
                </a:effectLst>
              </a:rPr>
              <a:t>отмечается во многих странах мира, причем не только </a:t>
            </a:r>
            <a:r>
              <a:rPr lang="ru-RU" sz="2600" dirty="0" smtClean="0">
                <a:solidFill>
                  <a:srgbClr val="003366"/>
                </a:solidFill>
                <a:effectLst>
                  <a:outerShdw blurRad="38100" dist="38100" dir="2700000" algn="tl">
                    <a:srgbClr val="000000">
                      <a:alpha val="43137"/>
                    </a:srgbClr>
                  </a:outerShdw>
                </a:effectLst>
              </a:rPr>
              <a:t>писателями. Нередко </a:t>
            </a:r>
            <a:r>
              <a:rPr lang="ru-RU" sz="2600" dirty="0">
                <a:solidFill>
                  <a:srgbClr val="003366"/>
                </a:solidFill>
                <a:effectLst>
                  <a:outerShdw blurRad="38100" dist="38100" dir="2700000" algn="tl">
                    <a:srgbClr val="000000">
                      <a:alpha val="43137"/>
                    </a:srgbClr>
                  </a:outerShdw>
                </a:effectLst>
              </a:rPr>
              <a:t>к этому дню приурочены церемонии вручения различных литературных премий и чествование наиболее отличившихся литературных деятелей. </a:t>
            </a: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4000" b="1" i="1" dirty="0">
                <a:solidFill>
                  <a:srgbClr val="00B050"/>
                </a:solidFill>
              </a:rPr>
              <a:t>Всемирный день писателя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a:solidFill>
                    <a:srgbClr val="00B050"/>
                  </a:solidFill>
                  <a:latin typeface="Bookman Old Style" panose="02050604050505020204" pitchFamily="18" charset="0"/>
                </a:rPr>
                <a:t>3</a:t>
              </a: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127540" y="2066192"/>
            <a:ext cx="4612338" cy="27631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2895207"/>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119697"/>
            <a:ext cx="7302500" cy="5043401"/>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200" i="1" dirty="0" smtClean="0">
                <a:solidFill>
                  <a:srgbClr val="003366"/>
                </a:solidFill>
              </a:rPr>
              <a:t>	</a:t>
            </a:r>
          </a:p>
          <a:p>
            <a:pPr algn="just">
              <a:lnSpc>
                <a:spcPts val="2300"/>
              </a:lnSpc>
            </a:pPr>
            <a:r>
              <a:rPr lang="ru-RU" sz="2600" dirty="0" smtClean="0">
                <a:solidFill>
                  <a:srgbClr val="003366"/>
                </a:solidFill>
                <a:effectLst>
                  <a:outerShdw blurRad="38100" dist="38100" dir="2700000" algn="tl">
                    <a:srgbClr val="000000">
                      <a:alpha val="43137"/>
                    </a:srgbClr>
                  </a:outerShdw>
                </a:effectLst>
              </a:rPr>
              <a:t>     Международный </a:t>
            </a:r>
            <a:r>
              <a:rPr lang="ru-RU" sz="2600" dirty="0">
                <a:solidFill>
                  <a:srgbClr val="003366"/>
                </a:solidFill>
                <a:effectLst>
                  <a:outerShdw blurRad="38100" dist="38100" dir="2700000" algn="tl">
                    <a:srgbClr val="000000">
                      <a:alpha val="43137"/>
                    </a:srgbClr>
                  </a:outerShdw>
                </a:effectLst>
              </a:rPr>
              <a:t>день детского телевидения и радиовещания — один из самых светлых и добрых праздников — отмечается в первое воскресенье марта. Он был введен ЮНИСЕФ в 1991 году и призывает не забывать о маленьких </a:t>
            </a:r>
            <a:r>
              <a:rPr lang="ru-RU" sz="2600" dirty="0" smtClean="0">
                <a:solidFill>
                  <a:srgbClr val="003366"/>
                </a:solidFill>
                <a:effectLst>
                  <a:outerShdw blurRad="38100" dist="38100" dir="2700000" algn="tl">
                    <a:srgbClr val="000000">
                      <a:alpha val="43137"/>
                    </a:srgbClr>
                  </a:outerShdw>
                </a:effectLst>
              </a:rPr>
              <a:t> и </a:t>
            </a:r>
            <a:r>
              <a:rPr lang="ru-RU" sz="2600" dirty="0">
                <a:solidFill>
                  <a:srgbClr val="003366"/>
                </a:solidFill>
                <a:effectLst>
                  <a:outerShdw blurRad="38100" dist="38100" dir="2700000" algn="tl">
                    <a:srgbClr val="000000">
                      <a:alpha val="43137"/>
                    </a:srgbClr>
                  </a:outerShdw>
                </a:effectLst>
              </a:rPr>
              <a:t>самых неравнодушных телезрителях</a:t>
            </a:r>
            <a:r>
              <a:rPr lang="ru-RU" sz="2600" dirty="0" smtClean="0">
                <a:solidFill>
                  <a:srgbClr val="003366"/>
                </a:solidFill>
                <a:effectLst>
                  <a:outerShdw blurRad="38100" dist="38100" dir="2700000" algn="tl">
                    <a:srgbClr val="000000">
                      <a:alpha val="43137"/>
                    </a:srgbClr>
                  </a:outerShdw>
                </a:effectLst>
              </a:rPr>
              <a:t>.</a:t>
            </a:r>
          </a:p>
          <a:p>
            <a:pPr algn="just">
              <a:lnSpc>
                <a:spcPts val="2300"/>
              </a:lnSpc>
            </a:pPr>
            <a:endParaRPr lang="ru-RU" sz="2600" dirty="0">
              <a:solidFill>
                <a:srgbClr val="003366"/>
              </a:solidFill>
              <a:effectLst>
                <a:outerShdw blurRad="38100" dist="38100" dir="2700000" algn="tl">
                  <a:srgbClr val="000000">
                    <a:alpha val="43137"/>
                  </a:srgbClr>
                </a:outerShdw>
              </a:effectLst>
            </a:endParaRPr>
          </a:p>
          <a:p>
            <a:pPr algn="just">
              <a:lnSpc>
                <a:spcPts val="2300"/>
              </a:lnSpc>
            </a:pPr>
            <a:r>
              <a:rPr lang="ru-RU" sz="2600" dirty="0" smtClean="0">
                <a:solidFill>
                  <a:srgbClr val="003366"/>
                </a:solidFill>
                <a:effectLst>
                  <a:outerShdw blurRad="38100" dist="38100" dir="2700000" algn="tl">
                    <a:srgbClr val="000000">
                      <a:alpha val="43137"/>
                    </a:srgbClr>
                  </a:outerShdw>
                </a:effectLst>
              </a:rPr>
              <a:t>    Ежегодно </a:t>
            </a:r>
            <a:r>
              <a:rPr lang="ru-RU" sz="2600" dirty="0">
                <a:solidFill>
                  <a:srgbClr val="003366"/>
                </a:solidFill>
                <a:effectLst>
                  <a:outerShdw blurRad="38100" dist="38100" dir="2700000" algn="tl">
                    <a:srgbClr val="000000">
                      <a:alpha val="43137"/>
                    </a:srgbClr>
                  </a:outerShdw>
                </a:effectLst>
              </a:rPr>
              <a:t>в первое воскресенье марта все ведущие теле- и радиокомпании мира предоставляют эфир детям и детским передачам — все они «настраиваются на детскую волну», транслируя качественные программы для детей </a:t>
            </a:r>
            <a:r>
              <a:rPr lang="ru-RU" sz="2600" dirty="0" smtClean="0">
                <a:solidFill>
                  <a:srgbClr val="003366"/>
                </a:solidFill>
                <a:effectLst>
                  <a:outerShdw blurRad="38100" dist="38100" dir="2700000" algn="tl">
                    <a:srgbClr val="000000">
                      <a:alpha val="43137"/>
                    </a:srgbClr>
                  </a:outerShdw>
                </a:effectLst>
              </a:rPr>
              <a:t> и </a:t>
            </a:r>
            <a:r>
              <a:rPr lang="ru-RU" sz="2600" dirty="0">
                <a:solidFill>
                  <a:srgbClr val="003366"/>
                </a:solidFill>
                <a:effectLst>
                  <a:outerShdw blurRad="38100" dist="38100" dir="2700000" algn="tl">
                    <a:srgbClr val="000000">
                      <a:alpha val="43137"/>
                    </a:srgbClr>
                  </a:outerShdw>
                </a:effectLst>
              </a:rPr>
              <a:t>о детях.</a:t>
            </a:r>
          </a:p>
          <a:p>
            <a:pPr algn="just">
              <a:lnSpc>
                <a:spcPts val="2300"/>
              </a:lnSpc>
            </a:pPr>
            <a:r>
              <a:rPr lang="ru-RU" sz="2600" dirty="0" smtClean="0">
                <a:solidFill>
                  <a:srgbClr val="003366"/>
                </a:solidFill>
                <a:effectLst>
                  <a:outerShdw blurRad="38100" dist="38100" dir="2700000" algn="tl">
                    <a:srgbClr val="000000">
                      <a:alpha val="43137"/>
                    </a:srgbClr>
                  </a:outerShdw>
                </a:effectLst>
              </a:rPr>
              <a:t> </a:t>
            </a:r>
            <a:endParaRPr lang="ru-RU" sz="26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Международный день детского телевидения и радиовещания </a:t>
            </a:r>
            <a:r>
              <a:rPr lang="ru-RU" sz="3200" b="1" i="1" dirty="0" smtClean="0">
                <a:solidFill>
                  <a:srgbClr val="00B050"/>
                </a:solidFill>
              </a:rPr>
              <a:t> </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a:solidFill>
                    <a:srgbClr val="00B050"/>
                  </a:solidFill>
                  <a:latin typeface="Bookman Old Style" panose="02050604050505020204" pitchFamily="18" charset="0"/>
                </a:rPr>
                <a:t>6</a:t>
              </a: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351692" y="1773906"/>
            <a:ext cx="4211516" cy="29809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4549585"/>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  </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077227"/>
            <a:ext cx="7145867" cy="481392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600" dirty="0" smtClean="0">
                <a:solidFill>
                  <a:srgbClr val="003366"/>
                </a:solidFill>
                <a:effectLst>
                  <a:outerShdw blurRad="38100" dist="38100" dir="2700000" algn="tl">
                    <a:srgbClr val="000000">
                      <a:alpha val="43137"/>
                    </a:srgbClr>
                  </a:outerShdw>
                </a:effectLst>
              </a:rPr>
              <a:t>    Борис </a:t>
            </a:r>
            <a:r>
              <a:rPr lang="ru-RU" sz="2600" dirty="0">
                <a:solidFill>
                  <a:srgbClr val="003366"/>
                </a:solidFill>
                <a:effectLst>
                  <a:outerShdw blurRad="38100" dist="38100" dir="2700000" algn="tl">
                    <a:srgbClr val="000000">
                      <a:alpha val="43137"/>
                    </a:srgbClr>
                  </a:outerShdw>
                </a:effectLst>
              </a:rPr>
              <a:t>Кустодиев – известный отечественный художник, портретист. Писал декорации для театральных постановок, иллюстрировал и оформлял книги. В 1909 году стал Академиком живописи ИАХ, в 1923 году получил членство Ассоциации художников революционной России. </a:t>
            </a:r>
            <a:endParaRPr lang="ru-RU" sz="2600" dirty="0" smtClean="0">
              <a:solidFill>
                <a:srgbClr val="003366"/>
              </a:solidFill>
              <a:effectLst>
                <a:outerShdw blurRad="38100" dist="38100" dir="2700000" algn="tl">
                  <a:srgbClr val="000000">
                    <a:alpha val="43137"/>
                  </a:srgbClr>
                </a:outerShdw>
              </a:effectLst>
            </a:endParaRPr>
          </a:p>
          <a:p>
            <a:pPr algn="just">
              <a:lnSpc>
                <a:spcPts val="2300"/>
              </a:lnSpc>
            </a:pPr>
            <a:endParaRPr lang="ru-RU" sz="2600" dirty="0" smtClean="0">
              <a:solidFill>
                <a:srgbClr val="003366"/>
              </a:solidFill>
              <a:effectLst>
                <a:outerShdw blurRad="38100" dist="38100" dir="2700000" algn="tl">
                  <a:srgbClr val="000000">
                    <a:alpha val="43137"/>
                  </a:srgbClr>
                </a:outerShdw>
              </a:effectLst>
            </a:endParaRPr>
          </a:p>
          <a:p>
            <a:pPr algn="just">
              <a:lnSpc>
                <a:spcPts val="2300"/>
              </a:lnSpc>
            </a:pPr>
            <a:r>
              <a:rPr lang="ru-RU" sz="2600" dirty="0" smtClean="0">
                <a:solidFill>
                  <a:srgbClr val="003366"/>
                </a:solidFill>
                <a:effectLst>
                  <a:outerShdw blurRad="38100" dist="38100" dir="2700000" algn="tl">
                    <a:srgbClr val="000000">
                      <a:alpha val="43137"/>
                    </a:srgbClr>
                  </a:outerShdw>
                </a:effectLst>
              </a:rPr>
              <a:t>    Самыми </a:t>
            </a:r>
            <a:r>
              <a:rPr lang="ru-RU" sz="2600" dirty="0">
                <a:solidFill>
                  <a:srgbClr val="003366"/>
                </a:solidFill>
                <a:effectLst>
                  <a:outerShdw blurRad="38100" dist="38100" dir="2700000" algn="tl">
                    <a:srgbClr val="000000">
                      <a:alpha val="43137"/>
                    </a:srgbClr>
                  </a:outerShdw>
                </a:effectLst>
              </a:rPr>
              <a:t>известными его полотнами признаны «Портрет Федора Шаляпина», «Масленица», «Русская Венера», «Купчиха за чаем».</a:t>
            </a: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smtClean="0">
                <a:solidFill>
                  <a:srgbClr val="00B050"/>
                </a:solidFill>
              </a:rPr>
              <a:t>Борис Михайлович Кустодиев </a:t>
            </a:r>
            <a:r>
              <a:rPr lang="ru-RU" sz="3200" b="1" i="1" dirty="0">
                <a:solidFill>
                  <a:srgbClr val="00B050"/>
                </a:solidFill>
              </a:rPr>
              <a:t>(1878-1927</a:t>
            </a:r>
            <a:r>
              <a:rPr lang="ru-RU" sz="3200" b="1" i="1" dirty="0" smtClean="0">
                <a:solidFill>
                  <a:srgbClr val="00B050"/>
                </a:solidFill>
              </a:rPr>
              <a:t>) </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7</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6"/>
          <a:stretch>
            <a:fillRect/>
          </a:stretch>
        </p:blipFill>
        <p:spPr>
          <a:xfrm>
            <a:off x="732456" y="1362182"/>
            <a:ext cx="3139182" cy="4528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2493815"/>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882293"/>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a:t>
            </a:r>
            <a:r>
              <a:rPr lang="ru-RU" sz="900" i="1" dirty="0" smtClean="0">
                <a:solidFill>
                  <a:srgbClr val="00B050"/>
                </a:solidFill>
              </a:rPr>
              <a:t>7(4742)32-94-78</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r>
              <a:rPr lang="ru-RU" sz="900" i="1" dirty="0" smtClean="0">
                <a:solidFill>
                  <a:srgbClr val="00B050"/>
                </a:solidFill>
              </a:rPr>
              <a:t>Е</a:t>
            </a:r>
            <a:r>
              <a:rPr lang="en-US" sz="900" i="1" dirty="0" smtClean="0">
                <a:solidFill>
                  <a:srgbClr val="00B050"/>
                </a:solidFill>
              </a:rPr>
              <a:t>-mail: </a:t>
            </a:r>
            <a:r>
              <a:rPr lang="en-US" sz="900" i="1" dirty="0" smtClean="0">
                <a:solidFill>
                  <a:srgbClr val="70AD47">
                    <a:lumMod val="75000"/>
                  </a:srgbClr>
                </a:solidFill>
                <a:hlinkClick r:id="rId4"/>
              </a:rPr>
              <a:t>admiuu@mail.ru</a:t>
            </a:r>
            <a:endParaRPr lang="ru-RU" sz="900" i="1" dirty="0" smtClean="0">
              <a:solidFill>
                <a:srgbClr val="70AD47">
                  <a:lumMod val="75000"/>
                </a:srgbClr>
              </a:solidFill>
            </a:endParaRPr>
          </a:p>
          <a:p>
            <a:pPr>
              <a:lnSpc>
                <a:spcPts val="800"/>
              </a:lnSpc>
            </a:pPr>
            <a:r>
              <a:rPr lang="ru-RU" sz="900" i="1" dirty="0" smtClean="0">
                <a:solidFill>
                  <a:srgbClr val="00B050"/>
                </a:solidFill>
              </a:rPr>
              <a:t>Сайт</a:t>
            </a:r>
            <a:r>
              <a:rPr lang="en-US" sz="900" i="1" dirty="0" smtClean="0">
                <a:solidFill>
                  <a:srgbClr val="00B050"/>
                </a:solidFill>
              </a:rPr>
              <a:t>: </a:t>
            </a:r>
            <a:r>
              <a:rPr lang="en-US" sz="900" i="1" dirty="0" smtClean="0">
                <a:solidFill>
                  <a:srgbClr val="70AD47">
                    <a:lumMod val="75000"/>
                  </a:srgbClr>
                </a:solidFill>
                <a:hlinkClick r:id="rId5"/>
              </a:rPr>
              <a:t>http</a:t>
            </a:r>
            <a:r>
              <a:rPr lang="en-US" sz="900" i="1" dirty="0">
                <a:solidFill>
                  <a:srgbClr val="70AD47">
                    <a:lumMod val="75000"/>
                  </a:srgbClr>
                </a:solidFill>
                <a:hlinkClick r:id="rId5"/>
              </a:rPr>
              <a:t>://</a:t>
            </a:r>
            <a:r>
              <a:rPr lang="en-US" sz="900" i="1" dirty="0" smtClean="0">
                <a:solidFill>
                  <a:srgbClr val="70AD47">
                    <a:lumMod val="75000"/>
                  </a:srgbClr>
                </a:solidFill>
                <a:hlinkClick r:id="rId5"/>
              </a:rPr>
              <a:t>www.iro48.ru</a:t>
            </a: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992563"/>
            <a:ext cx="7222067" cy="4979906"/>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ru-RU" sz="2000" i="1" dirty="0" smtClean="0">
                <a:solidFill>
                  <a:srgbClr val="003366"/>
                </a:solidFill>
              </a:rPr>
              <a:t>	</a:t>
            </a:r>
          </a:p>
          <a:p>
            <a:pPr algn="just">
              <a:lnSpc>
                <a:spcPts val="2300"/>
              </a:lnSpc>
            </a:pPr>
            <a:r>
              <a:rPr lang="ru-RU" sz="2600" dirty="0" smtClean="0">
                <a:solidFill>
                  <a:srgbClr val="003366"/>
                </a:solidFill>
                <a:effectLst>
                  <a:outerShdw blurRad="38100" dist="38100" dir="2700000" algn="tl">
                    <a:srgbClr val="000000">
                      <a:alpha val="43137"/>
                    </a:srgbClr>
                  </a:outerShdw>
                </a:effectLst>
              </a:rPr>
              <a:t>      8 </a:t>
            </a:r>
            <a:r>
              <a:rPr lang="ru-RU" sz="2600" dirty="0">
                <a:solidFill>
                  <a:srgbClr val="003366"/>
                </a:solidFill>
                <a:effectLst>
                  <a:outerShdw blurRad="38100" dist="38100" dir="2700000" algn="tl">
                    <a:srgbClr val="000000">
                      <a:alpha val="43137"/>
                    </a:srgbClr>
                  </a:outerShdw>
                </a:effectLst>
              </a:rPr>
              <a:t>марта Международный женский день — всемирный день женщин, в который помимо чествования прекрасной половины человечества, также отмечаются достижения женщин в политической, экономической и социальной областях, празднуется прошлое, настоящее и будущее женщин планеты</a:t>
            </a:r>
            <a:r>
              <a:rPr lang="ru-RU" sz="2600" dirty="0" smtClean="0">
                <a:solidFill>
                  <a:srgbClr val="003366"/>
                </a:solidFill>
                <a:effectLst>
                  <a:outerShdw blurRad="38100" dist="38100" dir="2700000" algn="tl">
                    <a:srgbClr val="000000">
                      <a:alpha val="43137"/>
                    </a:srgbClr>
                  </a:outerShdw>
                </a:effectLst>
              </a:rPr>
              <a:t>.</a:t>
            </a:r>
            <a:endParaRPr lang="ru-RU" sz="26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087101" y="206072"/>
            <a:ext cx="10520432"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200" b="1" i="1" dirty="0">
                <a:solidFill>
                  <a:srgbClr val="00B050"/>
                </a:solidFill>
              </a:rPr>
              <a:t>Международный женский день </a:t>
            </a:r>
            <a:r>
              <a:rPr lang="ru-RU" sz="3200" b="1" i="1" dirty="0" smtClean="0">
                <a:solidFill>
                  <a:srgbClr val="00B050"/>
                </a:solidFill>
              </a:rPr>
              <a:t> </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8</a:t>
              </a:r>
              <a:endParaRPr lang="ru-RU" sz="3000" b="1" dirty="0">
                <a:solidFill>
                  <a:srgbClr val="00B050"/>
                </a:solidFill>
                <a:latin typeface="Bookman Old Style" panose="02050604050505020204" pitchFamily="18" charset="0"/>
              </a:endParaRPr>
            </a:p>
          </p:txBody>
        </p:sp>
        <p:grpSp>
          <p:nvGrpSpPr>
            <p:cNvPr id="11"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B050"/>
                  </a:solidFill>
                  <a:latin typeface="Bookman Old Style" panose="02050604050505020204" pitchFamily="18" charset="0"/>
                </a:rPr>
                <a:t>марта</a:t>
              </a:r>
              <a:endParaRPr lang="ru-RU" sz="105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 name="Рисунок 2"/>
          <p:cNvPicPr>
            <a:picLocks noChangeAspect="1"/>
          </p:cNvPicPr>
          <p:nvPr/>
        </p:nvPicPr>
        <p:blipFill>
          <a:blip r:embed="rId6"/>
          <a:stretch>
            <a:fillRect/>
          </a:stretch>
        </p:blipFill>
        <p:spPr>
          <a:xfrm>
            <a:off x="170981" y="2282849"/>
            <a:ext cx="4568897" cy="28580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49318135"/>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!!!_iroinfo_(upgrade)</Template>
  <TotalTime>1452</TotalTime>
  <Words>2077</Words>
  <Application>Microsoft Office PowerPoint</Application>
  <PresentationFormat>Широкоэкранный</PresentationFormat>
  <Paragraphs>249</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Blade Runner Movie Font</vt:lpstr>
      <vt:lpstr>Bookman Old Style</vt:lpstr>
      <vt:lpstr>Calibri</vt:lpstr>
      <vt:lpstr>Calibri Light</vt:lpstr>
      <vt:lpstr>Georgia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Библиотека ИРО</dc:creator>
  <cp:lastModifiedBy>Библиотека ИРО</cp:lastModifiedBy>
  <cp:revision>98</cp:revision>
  <dcterms:created xsi:type="dcterms:W3CDTF">2018-10-26T12:10:18Z</dcterms:created>
  <dcterms:modified xsi:type="dcterms:W3CDTF">2023-02-20T07:10:22Z</dcterms:modified>
</cp:coreProperties>
</file>